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ppt/revisionInfo.xml" ContentType="application/vnd.ms-powerpoint.revisioninfo+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3"/>
  </p:notesMasterIdLst>
  <p:sldIdLst>
    <p:sldId id="256" r:id="rId2"/>
    <p:sldId id="258" r:id="rId3"/>
    <p:sldId id="291" r:id="rId4"/>
    <p:sldId id="321" r:id="rId5"/>
    <p:sldId id="322" r:id="rId6"/>
    <p:sldId id="323" r:id="rId7"/>
    <p:sldId id="324" r:id="rId8"/>
    <p:sldId id="325" r:id="rId9"/>
    <p:sldId id="326" r:id="rId10"/>
    <p:sldId id="327" r:id="rId11"/>
    <p:sldId id="328" r:id="rId12"/>
    <p:sldId id="289" r:id="rId13"/>
    <p:sldId id="278" r:id="rId14"/>
    <p:sldId id="279" r:id="rId15"/>
    <p:sldId id="280" r:id="rId16"/>
    <p:sldId id="281" r:id="rId17"/>
    <p:sldId id="282" r:id="rId18"/>
    <p:sldId id="283" r:id="rId19"/>
    <p:sldId id="257" r:id="rId20"/>
    <p:sldId id="284" r:id="rId21"/>
    <p:sldId id="285" r:id="rId22"/>
    <p:sldId id="286" r:id="rId23"/>
    <p:sldId id="287" r:id="rId24"/>
    <p:sldId id="292" r:id="rId25"/>
    <p:sldId id="290" r:id="rId26"/>
    <p:sldId id="293" r:id="rId27"/>
    <p:sldId id="262" r:id="rId28"/>
    <p:sldId id="295" r:id="rId29"/>
    <p:sldId id="296" r:id="rId30"/>
    <p:sldId id="301" r:id="rId31"/>
    <p:sldId id="267" r:id="rId32"/>
    <p:sldId id="276" r:id="rId33"/>
    <p:sldId id="299" r:id="rId34"/>
    <p:sldId id="300" r:id="rId35"/>
    <p:sldId id="303" r:id="rId36"/>
    <p:sldId id="302" r:id="rId37"/>
    <p:sldId id="304" r:id="rId38"/>
    <p:sldId id="305" r:id="rId39"/>
    <p:sldId id="308" r:id="rId40"/>
    <p:sldId id="307" r:id="rId41"/>
    <p:sldId id="309" r:id="rId42"/>
    <p:sldId id="310" r:id="rId43"/>
    <p:sldId id="311" r:id="rId44"/>
    <p:sldId id="312" r:id="rId45"/>
    <p:sldId id="314" r:id="rId46"/>
    <p:sldId id="313" r:id="rId47"/>
    <p:sldId id="315" r:id="rId48"/>
    <p:sldId id="316" r:id="rId49"/>
    <p:sldId id="317" r:id="rId50"/>
    <p:sldId id="318" r:id="rId51"/>
    <p:sldId id="319" r:id="rId52"/>
    <p:sldId id="320" r:id="rId53"/>
    <p:sldId id="330" r:id="rId54"/>
    <p:sldId id="329" r:id="rId55"/>
    <p:sldId id="297" r:id="rId56"/>
    <p:sldId id="261" r:id="rId57"/>
    <p:sldId id="294" r:id="rId58"/>
    <p:sldId id="263" r:id="rId59"/>
    <p:sldId id="264" r:id="rId60"/>
    <p:sldId id="265" r:id="rId61"/>
    <p:sldId id="266" r:id="rId62"/>
    <p:sldId id="268" r:id="rId63"/>
    <p:sldId id="269" r:id="rId64"/>
    <p:sldId id="270" r:id="rId65"/>
    <p:sldId id="271" r:id="rId66"/>
    <p:sldId id="272" r:id="rId67"/>
    <p:sldId id="273" r:id="rId68"/>
    <p:sldId id="274" r:id="rId69"/>
    <p:sldId id="275" r:id="rId70"/>
    <p:sldId id="298" r:id="rId71"/>
    <p:sldId id="277" r:id="rId72"/>
  </p:sldIdLst>
  <p:sldSz cx="18288000" cy="10287000"/>
  <p:notesSz cx="6858000" cy="9144000"/>
  <p:embeddedFontLst>
    <p:embeddedFont>
      <p:font typeface="Anton" pitchFamily="2" charset="0"/>
      <p:regular r:id="rId74"/>
    </p:embeddedFont>
    <p:embeddedFont>
      <p:font typeface="Century Gothic" panose="020B0502020202020204" pitchFamily="34" charset="0"/>
      <p:regular r:id="rId75"/>
      <p:bold r:id="rId76"/>
      <p:italic r:id="rId77"/>
      <p:boldItalic r:id="rId78"/>
    </p:embeddedFont>
    <p:embeddedFont>
      <p:font typeface="Century Gothic Paneuropean Bold" panose="020B0604020202020204" charset="0"/>
      <p:regular r:id="rId79"/>
    </p:embeddedFont>
    <p:embeddedFont>
      <p:font typeface="Montserrat Bold" panose="020B0604020202020204" charset="0"/>
      <p:bold r:id="rId80"/>
    </p:embeddedFont>
    <p:embeddedFont>
      <p:font typeface="Open Sans 1" panose="020B0604020202020204" charset="0"/>
      <p:regular r:id="rId81"/>
    </p:embeddedFont>
    <p:embeddedFont>
      <p:font typeface="Open Sans 1 Bold" panose="020B0604020202020204" charset="0"/>
      <p:regular r:id="rId82"/>
    </p:embeddedFont>
    <p:embeddedFont>
      <p:font typeface="Open Sans 1 Italics" panose="020B0604020202020204" charset="0"/>
      <p:regular r:id="rId83"/>
    </p:embeddedFont>
    <p:embeddedFont>
      <p:font typeface="Open Sans 1 Semi-Bold" panose="020B0604020202020204" charset="0"/>
      <p:regular r:id="rId84"/>
    </p:embeddedFont>
    <p:embeddedFont>
      <p:font typeface="Open Sans 2" panose="020B0604020202020204" charset="0"/>
      <p:regular r:id="rId85"/>
    </p:embeddedFont>
    <p:embeddedFont>
      <p:font typeface="Open Sans 2 Bold" panose="020B0604020202020204" charset="0"/>
      <p:regular r:id="rId86"/>
    </p:embeddedFont>
    <p:embeddedFont>
      <p:font typeface="Poppins" panose="00000500000000000000" pitchFamily="2" charset="0"/>
      <p:regular r:id="rId87"/>
      <p:bold r:id="rId88"/>
      <p:italic r:id="rId89"/>
      <p:boldItalic r:id="rId90"/>
    </p:embeddedFont>
    <p:embeddedFont>
      <p:font typeface="Poppins Bold" panose="00000800000000000000" charset="0"/>
      <p:regular r:id="rId91"/>
      <p:bold r:id="rId92"/>
    </p:embeddedFont>
    <p:embeddedFont>
      <p:font typeface="Poppins Semi-Bold" panose="020B0604020202020204" charset="0"/>
      <p:regular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91345-0141-2AFB-8368-F93B5C984E86}" v="2235" dt="2025-05-26T04:06:41.534"/>
    <p1510:client id="{07C54784-80EC-CE57-A3E8-4B333FCADB72}" v="753" dt="2025-05-25T19:38:01.247"/>
    <p1510:client id="{2FB2EAA5-8504-651F-70E9-99752924D196}" v="130" dt="2025-05-25T19:53:28.091"/>
    <p1510:client id="{4E05E7E5-79B4-0F37-3884-55129BF3392D}" v="2094" dt="2025-05-25T23:28:21.690"/>
    <p1510:client id="{5F003C5F-7E34-D196-8E4C-B9185B9A9B3E}" v="208" dt="2025-05-26T02:27:30.107"/>
    <p1510:client id="{6CAAD475-D8AD-4D0E-213D-0ED647E005EE}" v="1745" dt="2025-05-25T21:23:12.192"/>
    <p1510:client id="{73B4E2EC-08F3-399B-E10E-5001B91C72C1}" v="214" dt="2025-05-25T19:47:40.102"/>
    <p1510:client id="{A655ADFD-FB09-28C7-B079-8FE3F521C01D}" v="9" dt="2025-05-26T07:34:10.193"/>
    <p1510:client id="{ED48CC16-6E96-491C-4586-B4699CEB159F}" v="1815" dt="2025-05-26T02:16:44.062"/>
    <p1510:client id="{F3BA712D-B25D-0558-84CE-3D3A66A87C65}" v="30" dt="2025-05-26T07:40:29.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73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font" Target="fonts/font12.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presProps" Target="presProps.xml"/><Relationship Id="rId99" Type="http://schemas.openxmlformats.org/officeDocument/2006/relationships/customXml" Target="../customXml/item1.xml"/><Relationship Id="rId10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 Id="rId100"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0.fntdata"/><Relationship Id="rId98" Type="http://schemas.microsoft.com/office/2015/10/relationships/revisionInfo" Target="revisionInfo.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1D1528-FD1A-4903-8B47-8B0CC2DCAA7A}" type="doc">
      <dgm:prSet loTypeId="urn:microsoft.com/office/officeart/2005/8/layout/cycle6" loCatId="cycle" qsTypeId="urn:microsoft.com/office/officeart/2005/8/quickstyle/simple1" qsCatId="simple" csTypeId="urn:microsoft.com/office/officeart/2005/8/colors/colorful1" csCatId="colorful" phldr="1"/>
      <dgm:spPr/>
      <dgm:t>
        <a:bodyPr/>
        <a:lstStyle/>
        <a:p>
          <a:endParaRPr lang="fr-FR"/>
        </a:p>
      </dgm:t>
    </dgm:pt>
    <dgm:pt modelId="{19C7591D-5FC5-43BC-B857-8BDDC2BD5F69}">
      <dgm:prSet phldrT="[Texte]" phldr="0"/>
      <dgm:spPr/>
      <dgm:t>
        <a:bodyPr/>
        <a:lstStyle/>
        <a:p>
          <a:pPr rtl="0"/>
          <a:r>
            <a:rPr lang="fr-FR"/>
            <a:t>Approche en couches</a:t>
          </a:r>
        </a:p>
      </dgm:t>
    </dgm:pt>
    <dgm:pt modelId="{CF44FF03-46B0-4051-A2EA-EE2A95CFF71F}" type="parTrans" cxnId="{4D75D75A-BFD7-4276-8D97-8D067EC0FC27}">
      <dgm:prSet/>
      <dgm:spPr/>
      <dgm:t>
        <a:bodyPr/>
        <a:lstStyle/>
        <a:p>
          <a:endParaRPr lang="fr-FR"/>
        </a:p>
      </dgm:t>
    </dgm:pt>
    <dgm:pt modelId="{E0C874B2-DE79-48DF-99BB-2D7EA83CAF61}" type="sibTrans" cxnId="{4D75D75A-BFD7-4276-8D97-8D067EC0FC27}">
      <dgm:prSet/>
      <dgm:spPr/>
      <dgm:t>
        <a:bodyPr/>
        <a:lstStyle/>
        <a:p>
          <a:endParaRPr lang="fr-FR"/>
        </a:p>
      </dgm:t>
    </dgm:pt>
    <dgm:pt modelId="{05BE9DAE-DDD1-45AC-833B-9452DBB8D145}">
      <dgm:prSet phldrT="[Texte]" phldr="0"/>
      <dgm:spPr/>
      <dgm:t>
        <a:bodyPr/>
        <a:lstStyle/>
        <a:p>
          <a:pPr rtl="0"/>
          <a:r>
            <a:rPr lang="fr-FR"/>
            <a:t>Audits réguliers</a:t>
          </a:r>
        </a:p>
      </dgm:t>
    </dgm:pt>
    <dgm:pt modelId="{479FA472-3678-4D02-B7C2-26B8C9C08149}" type="parTrans" cxnId="{20D27C10-4F73-429E-9937-313A1B7BAFE0}">
      <dgm:prSet/>
      <dgm:spPr/>
      <dgm:t>
        <a:bodyPr/>
        <a:lstStyle/>
        <a:p>
          <a:endParaRPr lang="fr-FR"/>
        </a:p>
      </dgm:t>
    </dgm:pt>
    <dgm:pt modelId="{B42F1C79-498A-4261-84F0-6DF4A82937BF}" type="sibTrans" cxnId="{20D27C10-4F73-429E-9937-313A1B7BAFE0}">
      <dgm:prSet/>
      <dgm:spPr/>
      <dgm:t>
        <a:bodyPr/>
        <a:lstStyle/>
        <a:p>
          <a:endParaRPr lang="fr-FR"/>
        </a:p>
      </dgm:t>
    </dgm:pt>
    <dgm:pt modelId="{002E84D6-D1CC-46D7-A1F2-737DDD632A83}">
      <dgm:prSet phldrT="[Texte]" phldr="0"/>
      <dgm:spPr/>
      <dgm:t>
        <a:bodyPr/>
        <a:lstStyle/>
        <a:p>
          <a:pPr rtl="0"/>
          <a:r>
            <a:rPr lang="fr-FR"/>
            <a:t>Surveillance continue</a:t>
          </a:r>
        </a:p>
      </dgm:t>
    </dgm:pt>
    <dgm:pt modelId="{F18B029B-AB22-4C56-95A5-F28A8F614FAD}" type="parTrans" cxnId="{0BEAF43B-56CA-47A5-B408-3FEDDCA8FDA5}">
      <dgm:prSet/>
      <dgm:spPr/>
      <dgm:t>
        <a:bodyPr/>
        <a:lstStyle/>
        <a:p>
          <a:endParaRPr lang="fr-FR"/>
        </a:p>
      </dgm:t>
    </dgm:pt>
    <dgm:pt modelId="{B9364C32-CB5B-4195-9ED5-4F6D8923E77B}" type="sibTrans" cxnId="{0BEAF43B-56CA-47A5-B408-3FEDDCA8FDA5}">
      <dgm:prSet/>
      <dgm:spPr/>
      <dgm:t>
        <a:bodyPr/>
        <a:lstStyle/>
        <a:p>
          <a:endParaRPr lang="fr-FR"/>
        </a:p>
      </dgm:t>
    </dgm:pt>
    <dgm:pt modelId="{7EBFA345-3789-4A60-8E8B-799CBA7C498D}">
      <dgm:prSet phldr="0"/>
      <dgm:spPr/>
      <dgm:t>
        <a:bodyPr/>
        <a:lstStyle/>
        <a:p>
          <a:pPr rtl="0"/>
          <a:r>
            <a:rPr lang="fr-FR"/>
            <a:t>Sensibilisation &amp; formation</a:t>
          </a:r>
          <a:endParaRPr lang="fr-FR">
            <a:latin typeface="Arial"/>
          </a:endParaRPr>
        </a:p>
      </dgm:t>
    </dgm:pt>
    <dgm:pt modelId="{4DF3B3B7-6D98-4868-B36F-F90CA725995B}" type="parTrans" cxnId="{3EEE02B6-D7BC-447F-9F56-D150220F91D7}">
      <dgm:prSet/>
      <dgm:spPr/>
    </dgm:pt>
    <dgm:pt modelId="{EE88D466-412C-4AC4-A212-50B16E2FD806}" type="sibTrans" cxnId="{3EEE02B6-D7BC-447F-9F56-D150220F91D7}">
      <dgm:prSet/>
      <dgm:spPr/>
    </dgm:pt>
    <dgm:pt modelId="{2728A345-B69D-4A93-9DE6-53D8610842B9}">
      <dgm:prSet phldr="0"/>
      <dgm:spPr/>
      <dgm:t>
        <a:bodyPr/>
        <a:lstStyle/>
        <a:p>
          <a:r>
            <a:rPr lang="fr-FR" b="1"/>
            <a:t>Zones et conduits bien définis</a:t>
          </a:r>
          <a:endParaRPr lang="fr-FR"/>
        </a:p>
      </dgm:t>
    </dgm:pt>
    <dgm:pt modelId="{4EBD6C6F-32A3-4D1F-BD0B-EFB91640495B}" type="parTrans" cxnId="{D6C7DD90-4216-49DE-8D9B-75D80125E56E}">
      <dgm:prSet/>
      <dgm:spPr/>
    </dgm:pt>
    <dgm:pt modelId="{CC19B712-9BF2-4C16-843A-9944C8957177}" type="sibTrans" cxnId="{D6C7DD90-4216-49DE-8D9B-75D80125E56E}">
      <dgm:prSet/>
      <dgm:spPr/>
    </dgm:pt>
    <dgm:pt modelId="{2D7A8AAB-018A-4297-9307-BCD0264BAE29}" type="pres">
      <dgm:prSet presAssocID="{D61D1528-FD1A-4903-8B47-8B0CC2DCAA7A}" presName="cycle" presStyleCnt="0">
        <dgm:presLayoutVars>
          <dgm:dir/>
          <dgm:resizeHandles val="exact"/>
        </dgm:presLayoutVars>
      </dgm:prSet>
      <dgm:spPr/>
    </dgm:pt>
    <dgm:pt modelId="{1515EE32-E070-45D7-810A-634142DFD24B}" type="pres">
      <dgm:prSet presAssocID="{19C7591D-5FC5-43BC-B857-8BDDC2BD5F69}" presName="node" presStyleLbl="node1" presStyleIdx="0" presStyleCnt="5">
        <dgm:presLayoutVars>
          <dgm:bulletEnabled val="1"/>
        </dgm:presLayoutVars>
      </dgm:prSet>
      <dgm:spPr/>
    </dgm:pt>
    <dgm:pt modelId="{EA251B30-E6BB-4233-BD6F-A094235C13A7}" type="pres">
      <dgm:prSet presAssocID="{19C7591D-5FC5-43BC-B857-8BDDC2BD5F69}" presName="spNode" presStyleCnt="0"/>
      <dgm:spPr/>
    </dgm:pt>
    <dgm:pt modelId="{74DD804C-C1F1-4263-95D6-0660E9E92DBA}" type="pres">
      <dgm:prSet presAssocID="{E0C874B2-DE79-48DF-99BB-2D7EA83CAF61}" presName="sibTrans" presStyleLbl="sibTrans1D1" presStyleIdx="0" presStyleCnt="5"/>
      <dgm:spPr/>
    </dgm:pt>
    <dgm:pt modelId="{4B640A06-0FCE-4319-84C2-B886F4F9D63F}" type="pres">
      <dgm:prSet presAssocID="{05BE9DAE-DDD1-45AC-833B-9452DBB8D145}" presName="node" presStyleLbl="node1" presStyleIdx="1" presStyleCnt="5">
        <dgm:presLayoutVars>
          <dgm:bulletEnabled val="1"/>
        </dgm:presLayoutVars>
      </dgm:prSet>
      <dgm:spPr/>
    </dgm:pt>
    <dgm:pt modelId="{21D2C224-EEC7-4026-8E75-5F6C02548693}" type="pres">
      <dgm:prSet presAssocID="{05BE9DAE-DDD1-45AC-833B-9452DBB8D145}" presName="spNode" presStyleCnt="0"/>
      <dgm:spPr/>
    </dgm:pt>
    <dgm:pt modelId="{D62B1469-9032-4781-A9E6-1EEF7E86DCF0}" type="pres">
      <dgm:prSet presAssocID="{B42F1C79-498A-4261-84F0-6DF4A82937BF}" presName="sibTrans" presStyleLbl="sibTrans1D1" presStyleIdx="1" presStyleCnt="5"/>
      <dgm:spPr/>
    </dgm:pt>
    <dgm:pt modelId="{C835A0A9-3BD7-4707-A7F7-78993EA1ACD8}" type="pres">
      <dgm:prSet presAssocID="{002E84D6-D1CC-46D7-A1F2-737DDD632A83}" presName="node" presStyleLbl="node1" presStyleIdx="2" presStyleCnt="5">
        <dgm:presLayoutVars>
          <dgm:bulletEnabled val="1"/>
        </dgm:presLayoutVars>
      </dgm:prSet>
      <dgm:spPr/>
    </dgm:pt>
    <dgm:pt modelId="{BECDE2CF-BD74-49C9-9511-34A1DCAE8715}" type="pres">
      <dgm:prSet presAssocID="{002E84D6-D1CC-46D7-A1F2-737DDD632A83}" presName="spNode" presStyleCnt="0"/>
      <dgm:spPr/>
    </dgm:pt>
    <dgm:pt modelId="{F9C51EBF-A0EE-45D1-B0D6-50AC6B4789D8}" type="pres">
      <dgm:prSet presAssocID="{B9364C32-CB5B-4195-9ED5-4F6D8923E77B}" presName="sibTrans" presStyleLbl="sibTrans1D1" presStyleIdx="2" presStyleCnt="5"/>
      <dgm:spPr/>
    </dgm:pt>
    <dgm:pt modelId="{FBB211F4-3C34-4CEE-84C5-449ADA648258}" type="pres">
      <dgm:prSet presAssocID="{7EBFA345-3789-4A60-8E8B-799CBA7C498D}" presName="node" presStyleLbl="node1" presStyleIdx="3" presStyleCnt="5">
        <dgm:presLayoutVars>
          <dgm:bulletEnabled val="1"/>
        </dgm:presLayoutVars>
      </dgm:prSet>
      <dgm:spPr/>
    </dgm:pt>
    <dgm:pt modelId="{0C963FCD-979D-496D-81A5-BC5292B57F28}" type="pres">
      <dgm:prSet presAssocID="{7EBFA345-3789-4A60-8E8B-799CBA7C498D}" presName="spNode" presStyleCnt="0"/>
      <dgm:spPr/>
    </dgm:pt>
    <dgm:pt modelId="{14E3C388-B6C6-4179-9138-552D2B86DA34}" type="pres">
      <dgm:prSet presAssocID="{EE88D466-412C-4AC4-A212-50B16E2FD806}" presName="sibTrans" presStyleLbl="sibTrans1D1" presStyleIdx="3" presStyleCnt="5"/>
      <dgm:spPr/>
    </dgm:pt>
    <dgm:pt modelId="{BBF47D3A-9CD4-4978-9209-6F4474B7D99C}" type="pres">
      <dgm:prSet presAssocID="{2728A345-B69D-4A93-9DE6-53D8610842B9}" presName="node" presStyleLbl="node1" presStyleIdx="4" presStyleCnt="5">
        <dgm:presLayoutVars>
          <dgm:bulletEnabled val="1"/>
        </dgm:presLayoutVars>
      </dgm:prSet>
      <dgm:spPr/>
    </dgm:pt>
    <dgm:pt modelId="{8A961B82-0EEE-44C1-9688-37F08EB9D6F2}" type="pres">
      <dgm:prSet presAssocID="{2728A345-B69D-4A93-9DE6-53D8610842B9}" presName="spNode" presStyleCnt="0"/>
      <dgm:spPr/>
    </dgm:pt>
    <dgm:pt modelId="{0D6F7B8A-DDA2-4ADC-A7C3-324846E64F79}" type="pres">
      <dgm:prSet presAssocID="{CC19B712-9BF2-4C16-843A-9944C8957177}" presName="sibTrans" presStyleLbl="sibTrans1D1" presStyleIdx="4" presStyleCnt="5"/>
      <dgm:spPr/>
    </dgm:pt>
  </dgm:ptLst>
  <dgm:cxnLst>
    <dgm:cxn modelId="{20D27C10-4F73-429E-9937-313A1B7BAFE0}" srcId="{D61D1528-FD1A-4903-8B47-8B0CC2DCAA7A}" destId="{05BE9DAE-DDD1-45AC-833B-9452DBB8D145}" srcOrd="1" destOrd="0" parTransId="{479FA472-3678-4D02-B7C2-26B8C9C08149}" sibTransId="{B42F1C79-498A-4261-84F0-6DF4A82937BF}"/>
    <dgm:cxn modelId="{D1B76415-84EA-41D9-B7AC-E74F2682336A}" type="presOf" srcId="{D61D1528-FD1A-4903-8B47-8B0CC2DCAA7A}" destId="{2D7A8AAB-018A-4297-9307-BCD0264BAE29}" srcOrd="0" destOrd="0" presId="urn:microsoft.com/office/officeart/2005/8/layout/cycle6"/>
    <dgm:cxn modelId="{849ECE27-EA15-4656-BC9D-F9EF76A8C1C2}" type="presOf" srcId="{05BE9DAE-DDD1-45AC-833B-9452DBB8D145}" destId="{4B640A06-0FCE-4319-84C2-B886F4F9D63F}" srcOrd="0" destOrd="0" presId="urn:microsoft.com/office/officeart/2005/8/layout/cycle6"/>
    <dgm:cxn modelId="{0BEAF43B-56CA-47A5-B408-3FEDDCA8FDA5}" srcId="{D61D1528-FD1A-4903-8B47-8B0CC2DCAA7A}" destId="{002E84D6-D1CC-46D7-A1F2-737DDD632A83}" srcOrd="2" destOrd="0" parTransId="{F18B029B-AB22-4C56-95A5-F28A8F614FAD}" sibTransId="{B9364C32-CB5B-4195-9ED5-4F6D8923E77B}"/>
    <dgm:cxn modelId="{711D8265-17C8-4D78-A0B3-ECBECBE81425}" type="presOf" srcId="{002E84D6-D1CC-46D7-A1F2-737DDD632A83}" destId="{C835A0A9-3BD7-4707-A7F7-78993EA1ACD8}" srcOrd="0" destOrd="0" presId="urn:microsoft.com/office/officeart/2005/8/layout/cycle6"/>
    <dgm:cxn modelId="{257C0551-21E4-4372-8EC4-4245E5F816B4}" type="presOf" srcId="{B9364C32-CB5B-4195-9ED5-4F6D8923E77B}" destId="{F9C51EBF-A0EE-45D1-B0D6-50AC6B4789D8}" srcOrd="0" destOrd="0" presId="urn:microsoft.com/office/officeart/2005/8/layout/cycle6"/>
    <dgm:cxn modelId="{4D75D75A-BFD7-4276-8D97-8D067EC0FC27}" srcId="{D61D1528-FD1A-4903-8B47-8B0CC2DCAA7A}" destId="{19C7591D-5FC5-43BC-B857-8BDDC2BD5F69}" srcOrd="0" destOrd="0" parTransId="{CF44FF03-46B0-4051-A2EA-EE2A95CFF71F}" sibTransId="{E0C874B2-DE79-48DF-99BB-2D7EA83CAF61}"/>
    <dgm:cxn modelId="{16B7878B-259A-4FDA-9247-38AE1B9C56CD}" type="presOf" srcId="{19C7591D-5FC5-43BC-B857-8BDDC2BD5F69}" destId="{1515EE32-E070-45D7-810A-634142DFD24B}" srcOrd="0" destOrd="0" presId="urn:microsoft.com/office/officeart/2005/8/layout/cycle6"/>
    <dgm:cxn modelId="{D6C7DD90-4216-49DE-8D9B-75D80125E56E}" srcId="{D61D1528-FD1A-4903-8B47-8B0CC2DCAA7A}" destId="{2728A345-B69D-4A93-9DE6-53D8610842B9}" srcOrd="4" destOrd="0" parTransId="{4EBD6C6F-32A3-4D1F-BD0B-EFB91640495B}" sibTransId="{CC19B712-9BF2-4C16-843A-9944C8957177}"/>
    <dgm:cxn modelId="{90A0F595-4A53-4453-AABA-4226C585D66F}" type="presOf" srcId="{7EBFA345-3789-4A60-8E8B-799CBA7C498D}" destId="{FBB211F4-3C34-4CEE-84C5-449ADA648258}" srcOrd="0" destOrd="0" presId="urn:microsoft.com/office/officeart/2005/8/layout/cycle6"/>
    <dgm:cxn modelId="{5C62579D-D735-419F-BA94-622DAF04793F}" type="presOf" srcId="{CC19B712-9BF2-4C16-843A-9944C8957177}" destId="{0D6F7B8A-DDA2-4ADC-A7C3-324846E64F79}" srcOrd="0" destOrd="0" presId="urn:microsoft.com/office/officeart/2005/8/layout/cycle6"/>
    <dgm:cxn modelId="{81E5BEB1-C7FD-4DB6-BD2A-888C2584FBE1}" type="presOf" srcId="{2728A345-B69D-4A93-9DE6-53D8610842B9}" destId="{BBF47D3A-9CD4-4978-9209-6F4474B7D99C}" srcOrd="0" destOrd="0" presId="urn:microsoft.com/office/officeart/2005/8/layout/cycle6"/>
    <dgm:cxn modelId="{3EEE02B6-D7BC-447F-9F56-D150220F91D7}" srcId="{D61D1528-FD1A-4903-8B47-8B0CC2DCAA7A}" destId="{7EBFA345-3789-4A60-8E8B-799CBA7C498D}" srcOrd="3" destOrd="0" parTransId="{4DF3B3B7-6D98-4868-B36F-F90CA725995B}" sibTransId="{EE88D466-412C-4AC4-A212-50B16E2FD806}"/>
    <dgm:cxn modelId="{00E935BA-FF4E-4167-B242-4C9574DA2F29}" type="presOf" srcId="{EE88D466-412C-4AC4-A212-50B16E2FD806}" destId="{14E3C388-B6C6-4179-9138-552D2B86DA34}" srcOrd="0" destOrd="0" presId="urn:microsoft.com/office/officeart/2005/8/layout/cycle6"/>
    <dgm:cxn modelId="{83DEEFE8-6969-432A-8AD3-0EB1695B0D03}" type="presOf" srcId="{B42F1C79-498A-4261-84F0-6DF4A82937BF}" destId="{D62B1469-9032-4781-A9E6-1EEF7E86DCF0}" srcOrd="0" destOrd="0" presId="urn:microsoft.com/office/officeart/2005/8/layout/cycle6"/>
    <dgm:cxn modelId="{5D44A1ED-D38A-4F33-B96F-EBC5046CB575}" type="presOf" srcId="{E0C874B2-DE79-48DF-99BB-2D7EA83CAF61}" destId="{74DD804C-C1F1-4263-95D6-0660E9E92DBA}" srcOrd="0" destOrd="0" presId="urn:microsoft.com/office/officeart/2005/8/layout/cycle6"/>
    <dgm:cxn modelId="{075DA62A-DFB9-47CB-BC79-A587E6F8573B}" type="presParOf" srcId="{2D7A8AAB-018A-4297-9307-BCD0264BAE29}" destId="{1515EE32-E070-45D7-810A-634142DFD24B}" srcOrd="0" destOrd="0" presId="urn:microsoft.com/office/officeart/2005/8/layout/cycle6"/>
    <dgm:cxn modelId="{D04486C0-8D8E-470D-A46A-BBDCADF66820}" type="presParOf" srcId="{2D7A8AAB-018A-4297-9307-BCD0264BAE29}" destId="{EA251B30-E6BB-4233-BD6F-A094235C13A7}" srcOrd="1" destOrd="0" presId="urn:microsoft.com/office/officeart/2005/8/layout/cycle6"/>
    <dgm:cxn modelId="{05C3402C-EB5D-437F-AC09-E9ED59B426E7}" type="presParOf" srcId="{2D7A8AAB-018A-4297-9307-BCD0264BAE29}" destId="{74DD804C-C1F1-4263-95D6-0660E9E92DBA}" srcOrd="2" destOrd="0" presId="urn:microsoft.com/office/officeart/2005/8/layout/cycle6"/>
    <dgm:cxn modelId="{66C8FD6F-5D7C-4CCA-9043-B42753938664}" type="presParOf" srcId="{2D7A8AAB-018A-4297-9307-BCD0264BAE29}" destId="{4B640A06-0FCE-4319-84C2-B886F4F9D63F}" srcOrd="3" destOrd="0" presId="urn:microsoft.com/office/officeart/2005/8/layout/cycle6"/>
    <dgm:cxn modelId="{9797F8F9-E422-45DA-919D-5C1A0A0F4A9F}" type="presParOf" srcId="{2D7A8AAB-018A-4297-9307-BCD0264BAE29}" destId="{21D2C224-EEC7-4026-8E75-5F6C02548693}" srcOrd="4" destOrd="0" presId="urn:microsoft.com/office/officeart/2005/8/layout/cycle6"/>
    <dgm:cxn modelId="{E0FB129C-334E-4BC3-8AD2-9FDAE902D835}" type="presParOf" srcId="{2D7A8AAB-018A-4297-9307-BCD0264BAE29}" destId="{D62B1469-9032-4781-A9E6-1EEF7E86DCF0}" srcOrd="5" destOrd="0" presId="urn:microsoft.com/office/officeart/2005/8/layout/cycle6"/>
    <dgm:cxn modelId="{9C979A6F-F34F-44F7-9761-CA0499DA88C1}" type="presParOf" srcId="{2D7A8AAB-018A-4297-9307-BCD0264BAE29}" destId="{C835A0A9-3BD7-4707-A7F7-78993EA1ACD8}" srcOrd="6" destOrd="0" presId="urn:microsoft.com/office/officeart/2005/8/layout/cycle6"/>
    <dgm:cxn modelId="{A821120B-14EF-4C59-AB74-0046DE6A6B2F}" type="presParOf" srcId="{2D7A8AAB-018A-4297-9307-BCD0264BAE29}" destId="{BECDE2CF-BD74-49C9-9511-34A1DCAE8715}" srcOrd="7" destOrd="0" presId="urn:microsoft.com/office/officeart/2005/8/layout/cycle6"/>
    <dgm:cxn modelId="{05B51BCA-8700-49DA-9EFD-0EBEB0622FB4}" type="presParOf" srcId="{2D7A8AAB-018A-4297-9307-BCD0264BAE29}" destId="{F9C51EBF-A0EE-45D1-B0D6-50AC6B4789D8}" srcOrd="8" destOrd="0" presId="urn:microsoft.com/office/officeart/2005/8/layout/cycle6"/>
    <dgm:cxn modelId="{CABC37E6-200F-469A-BB14-8ABFEA2F8381}" type="presParOf" srcId="{2D7A8AAB-018A-4297-9307-BCD0264BAE29}" destId="{FBB211F4-3C34-4CEE-84C5-449ADA648258}" srcOrd="9" destOrd="0" presId="urn:microsoft.com/office/officeart/2005/8/layout/cycle6"/>
    <dgm:cxn modelId="{B4221985-A220-4A6D-B18F-E852C62BCEC9}" type="presParOf" srcId="{2D7A8AAB-018A-4297-9307-BCD0264BAE29}" destId="{0C963FCD-979D-496D-81A5-BC5292B57F28}" srcOrd="10" destOrd="0" presId="urn:microsoft.com/office/officeart/2005/8/layout/cycle6"/>
    <dgm:cxn modelId="{00AF8605-4F05-4697-8323-E95EC4B7FE9A}" type="presParOf" srcId="{2D7A8AAB-018A-4297-9307-BCD0264BAE29}" destId="{14E3C388-B6C6-4179-9138-552D2B86DA34}" srcOrd="11" destOrd="0" presId="urn:microsoft.com/office/officeart/2005/8/layout/cycle6"/>
    <dgm:cxn modelId="{03265D99-3C95-4F5C-B4CA-FA1522342087}" type="presParOf" srcId="{2D7A8AAB-018A-4297-9307-BCD0264BAE29}" destId="{BBF47D3A-9CD4-4978-9209-6F4474B7D99C}" srcOrd="12" destOrd="0" presId="urn:microsoft.com/office/officeart/2005/8/layout/cycle6"/>
    <dgm:cxn modelId="{B82A8B95-B71A-486D-BA1D-B3332F9298CC}" type="presParOf" srcId="{2D7A8AAB-018A-4297-9307-BCD0264BAE29}" destId="{8A961B82-0EEE-44C1-9688-37F08EB9D6F2}" srcOrd="13" destOrd="0" presId="urn:microsoft.com/office/officeart/2005/8/layout/cycle6"/>
    <dgm:cxn modelId="{8E349FC7-7483-4784-BD2D-4DDEAA340CAA}" type="presParOf" srcId="{2D7A8AAB-018A-4297-9307-BCD0264BAE29}" destId="{0D6F7B8A-DDA2-4ADC-A7C3-324846E64F79}"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5EE32-E070-45D7-810A-634142DFD24B}">
      <dsp:nvSpPr>
        <dsp:cNvPr id="0" name=""/>
        <dsp:cNvSpPr/>
      </dsp:nvSpPr>
      <dsp:spPr>
        <a:xfrm>
          <a:off x="3642382" y="3847"/>
          <a:ext cx="2092481" cy="136011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fr-FR" sz="2400" kern="1200"/>
            <a:t>Approche en couches</a:t>
          </a:r>
        </a:p>
      </dsp:txBody>
      <dsp:txXfrm>
        <a:off x="3708777" y="70242"/>
        <a:ext cx="1959691" cy="1227322"/>
      </dsp:txXfrm>
    </dsp:sp>
    <dsp:sp modelId="{74DD804C-C1F1-4263-95D6-0660E9E92DBA}">
      <dsp:nvSpPr>
        <dsp:cNvPr id="0" name=""/>
        <dsp:cNvSpPr/>
      </dsp:nvSpPr>
      <dsp:spPr>
        <a:xfrm>
          <a:off x="1968126" y="683903"/>
          <a:ext cx="5440992" cy="5440992"/>
        </a:xfrm>
        <a:custGeom>
          <a:avLst/>
          <a:gdLst/>
          <a:ahLst/>
          <a:cxnLst/>
          <a:rect l="0" t="0" r="0" b="0"/>
          <a:pathLst>
            <a:path>
              <a:moveTo>
                <a:pt x="3781150" y="215279"/>
              </a:moveTo>
              <a:arcTo wR="2720496" hR="2720496" stAng="17576805" swAng="1964273"/>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640A06-0FCE-4319-84C2-B886F4F9D63F}">
      <dsp:nvSpPr>
        <dsp:cNvPr id="0" name=""/>
        <dsp:cNvSpPr/>
      </dsp:nvSpPr>
      <dsp:spPr>
        <a:xfrm>
          <a:off x="6229728" y="1883663"/>
          <a:ext cx="2092481" cy="136011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fr-FR" sz="2400" kern="1200"/>
            <a:t>Audits réguliers</a:t>
          </a:r>
        </a:p>
      </dsp:txBody>
      <dsp:txXfrm>
        <a:off x="6296123" y="1950058"/>
        <a:ext cx="1959691" cy="1227322"/>
      </dsp:txXfrm>
    </dsp:sp>
    <dsp:sp modelId="{D62B1469-9032-4781-A9E6-1EEF7E86DCF0}">
      <dsp:nvSpPr>
        <dsp:cNvPr id="0" name=""/>
        <dsp:cNvSpPr/>
      </dsp:nvSpPr>
      <dsp:spPr>
        <a:xfrm>
          <a:off x="1968126" y="683903"/>
          <a:ext cx="5440992" cy="5440992"/>
        </a:xfrm>
        <a:custGeom>
          <a:avLst/>
          <a:gdLst/>
          <a:ahLst/>
          <a:cxnLst/>
          <a:rect l="0" t="0" r="0" b="0"/>
          <a:pathLst>
            <a:path>
              <a:moveTo>
                <a:pt x="5437220" y="2577278"/>
              </a:moveTo>
              <a:arcTo wR="2720496" hR="2720496" stAng="21418940" swAng="2198405"/>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835A0A9-3BD7-4707-A7F7-78993EA1ACD8}">
      <dsp:nvSpPr>
        <dsp:cNvPr id="0" name=""/>
        <dsp:cNvSpPr/>
      </dsp:nvSpPr>
      <dsp:spPr>
        <a:xfrm>
          <a:off x="5241450" y="4925271"/>
          <a:ext cx="2092481" cy="136011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fr-FR" sz="2400" kern="1200"/>
            <a:t>Surveillance continue</a:t>
          </a:r>
        </a:p>
      </dsp:txBody>
      <dsp:txXfrm>
        <a:off x="5307845" y="4991666"/>
        <a:ext cx="1959691" cy="1227322"/>
      </dsp:txXfrm>
    </dsp:sp>
    <dsp:sp modelId="{F9C51EBF-A0EE-45D1-B0D6-50AC6B4789D8}">
      <dsp:nvSpPr>
        <dsp:cNvPr id="0" name=""/>
        <dsp:cNvSpPr/>
      </dsp:nvSpPr>
      <dsp:spPr>
        <a:xfrm>
          <a:off x="1968126" y="683903"/>
          <a:ext cx="5440992" cy="5440992"/>
        </a:xfrm>
        <a:custGeom>
          <a:avLst/>
          <a:gdLst/>
          <a:ahLst/>
          <a:cxnLst/>
          <a:rect l="0" t="0" r="0" b="0"/>
          <a:pathLst>
            <a:path>
              <a:moveTo>
                <a:pt x="3262493" y="5386455"/>
              </a:moveTo>
              <a:arcTo wR="2720496" hR="2720496" stAng="4710494" swAng="1379012"/>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BB211F4-3C34-4CEE-84C5-449ADA648258}">
      <dsp:nvSpPr>
        <dsp:cNvPr id="0" name=""/>
        <dsp:cNvSpPr/>
      </dsp:nvSpPr>
      <dsp:spPr>
        <a:xfrm>
          <a:off x="2043314" y="4925271"/>
          <a:ext cx="2092481" cy="136011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fr-FR" sz="2400" kern="1200"/>
            <a:t>Sensibilisation &amp; formation</a:t>
          </a:r>
          <a:endParaRPr lang="fr-FR" sz="2400" kern="1200">
            <a:latin typeface="Arial"/>
          </a:endParaRPr>
        </a:p>
      </dsp:txBody>
      <dsp:txXfrm>
        <a:off x="2109709" y="4991666"/>
        <a:ext cx="1959691" cy="1227322"/>
      </dsp:txXfrm>
    </dsp:sp>
    <dsp:sp modelId="{14E3C388-B6C6-4179-9138-552D2B86DA34}">
      <dsp:nvSpPr>
        <dsp:cNvPr id="0" name=""/>
        <dsp:cNvSpPr/>
      </dsp:nvSpPr>
      <dsp:spPr>
        <a:xfrm>
          <a:off x="1968126" y="683903"/>
          <a:ext cx="5440992" cy="5440992"/>
        </a:xfrm>
        <a:custGeom>
          <a:avLst/>
          <a:gdLst/>
          <a:ahLst/>
          <a:cxnLst/>
          <a:rect l="0" t="0" r="0" b="0"/>
          <a:pathLst>
            <a:path>
              <a:moveTo>
                <a:pt x="455126" y="4226882"/>
              </a:moveTo>
              <a:arcTo wR="2720496" hR="2720496" stAng="8782655" swAng="2198405"/>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F47D3A-9CD4-4978-9209-6F4474B7D99C}">
      <dsp:nvSpPr>
        <dsp:cNvPr id="0" name=""/>
        <dsp:cNvSpPr/>
      </dsp:nvSpPr>
      <dsp:spPr>
        <a:xfrm>
          <a:off x="1055036" y="1883663"/>
          <a:ext cx="2092481" cy="1360112"/>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kern="1200"/>
            <a:t>Zones et conduits bien définis</a:t>
          </a:r>
          <a:endParaRPr lang="fr-FR" sz="2400" kern="1200"/>
        </a:p>
      </dsp:txBody>
      <dsp:txXfrm>
        <a:off x="1121431" y="1950058"/>
        <a:ext cx="1959691" cy="1227322"/>
      </dsp:txXfrm>
    </dsp:sp>
    <dsp:sp modelId="{0D6F7B8A-DDA2-4ADC-A7C3-324846E64F79}">
      <dsp:nvSpPr>
        <dsp:cNvPr id="0" name=""/>
        <dsp:cNvSpPr/>
      </dsp:nvSpPr>
      <dsp:spPr>
        <a:xfrm>
          <a:off x="1968126" y="683903"/>
          <a:ext cx="5440992" cy="5440992"/>
        </a:xfrm>
        <a:custGeom>
          <a:avLst/>
          <a:gdLst/>
          <a:ahLst/>
          <a:cxnLst/>
          <a:rect l="0" t="0" r="0" b="0"/>
          <a:pathLst>
            <a:path>
              <a:moveTo>
                <a:pt x="473510" y="1186822"/>
              </a:moveTo>
              <a:arcTo wR="2720496" hR="2720496" stAng="12858923" swAng="1964273"/>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13886-89E6-4D40-BC72-24E439421377}" type="datetimeFigureOut">
              <a:rPr lang="fr-FR" smtClean="0"/>
              <a:t>18/06/2025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77E22-2063-4ECA-9B1E-BB59C2305DD6}" type="slidenum">
              <a:rPr lang="fr-FR" smtClean="0"/>
              <a:t>‹N°›</a:t>
            </a:fld>
            <a:endParaRPr lang="fr-FR"/>
          </a:p>
        </p:txBody>
      </p:sp>
    </p:spTree>
    <p:extLst>
      <p:ext uri="{BB962C8B-B14F-4D97-AF65-F5344CB8AC3E}">
        <p14:creationId xmlns:p14="http://schemas.microsoft.com/office/powerpoint/2010/main" val="530107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6ED08C-20D2-4972-A051-D411F0DDF29E}" type="datetime1">
              <a:rPr lang="en-US" smtClean="0"/>
              <a:t>6/18/2025</a:t>
            </a:fld>
            <a:endParaRPr lang="en-US"/>
          </a:p>
        </p:txBody>
      </p:sp>
      <p:sp>
        <p:nvSpPr>
          <p:cNvPr id="5" name="Footer Placeholder 4"/>
          <p:cNvSpPr>
            <a:spLocks noGrp="1"/>
          </p:cNvSpPr>
          <p:nvPr>
            <p:ph type="ftr" sz="quarter" idx="11"/>
          </p:nvPr>
        </p:nvSpPr>
        <p:spPr/>
        <p:txBody>
          <a:bodyPr/>
          <a:lstStyle/>
          <a:p>
            <a:r>
              <a:rPr lang="en-US"/>
              <a:t>1/65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B64C8-690D-4912-BEA4-7F1094E0E28C}" type="datetime1">
              <a:rPr lang="en-US" smtClean="0"/>
              <a:t>6/18/2025</a:t>
            </a:fld>
            <a:endParaRPr lang="en-US"/>
          </a:p>
        </p:txBody>
      </p:sp>
      <p:sp>
        <p:nvSpPr>
          <p:cNvPr id="5" name="Footer Placeholder 4"/>
          <p:cNvSpPr>
            <a:spLocks noGrp="1"/>
          </p:cNvSpPr>
          <p:nvPr>
            <p:ph type="ftr" sz="quarter" idx="11"/>
          </p:nvPr>
        </p:nvSpPr>
        <p:spPr/>
        <p:txBody>
          <a:bodyPr/>
          <a:lstStyle/>
          <a:p>
            <a:r>
              <a:rPr lang="en-US"/>
              <a:t>1/65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1F2FA7-C0C7-495D-9833-494E42C99C99}" type="datetime1">
              <a:rPr lang="en-US" smtClean="0"/>
              <a:t>6/18/2025</a:t>
            </a:fld>
            <a:endParaRPr lang="en-US"/>
          </a:p>
        </p:txBody>
      </p:sp>
      <p:sp>
        <p:nvSpPr>
          <p:cNvPr id="5" name="Footer Placeholder 4"/>
          <p:cNvSpPr>
            <a:spLocks noGrp="1"/>
          </p:cNvSpPr>
          <p:nvPr>
            <p:ph type="ftr" sz="quarter" idx="11"/>
          </p:nvPr>
        </p:nvSpPr>
        <p:spPr/>
        <p:txBody>
          <a:bodyPr/>
          <a:lstStyle/>
          <a:p>
            <a:r>
              <a:rPr lang="en-US"/>
              <a:t>1/65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F10A5-94D4-4AFF-9006-77782FA3CCCE}" type="datetime1">
              <a:rPr lang="en-US" smtClean="0"/>
              <a:t>6/18/2025</a:t>
            </a:fld>
            <a:endParaRPr lang="en-US"/>
          </a:p>
        </p:txBody>
      </p:sp>
      <p:sp>
        <p:nvSpPr>
          <p:cNvPr id="5" name="Footer Placeholder 4"/>
          <p:cNvSpPr>
            <a:spLocks noGrp="1"/>
          </p:cNvSpPr>
          <p:nvPr>
            <p:ph type="ftr" sz="quarter" idx="11"/>
          </p:nvPr>
        </p:nvSpPr>
        <p:spPr/>
        <p:txBody>
          <a:bodyPr/>
          <a:lstStyle/>
          <a:p>
            <a:r>
              <a:rPr lang="en-US"/>
              <a:t>1/65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F2BFEE-31B9-4727-93F5-96834088FFC7}" type="datetime1">
              <a:rPr lang="en-US" smtClean="0"/>
              <a:t>6/18/2025</a:t>
            </a:fld>
            <a:endParaRPr lang="en-US"/>
          </a:p>
        </p:txBody>
      </p:sp>
      <p:sp>
        <p:nvSpPr>
          <p:cNvPr id="5" name="Footer Placeholder 4"/>
          <p:cNvSpPr>
            <a:spLocks noGrp="1"/>
          </p:cNvSpPr>
          <p:nvPr>
            <p:ph type="ftr" sz="quarter" idx="11"/>
          </p:nvPr>
        </p:nvSpPr>
        <p:spPr/>
        <p:txBody>
          <a:bodyPr/>
          <a:lstStyle/>
          <a:p>
            <a:r>
              <a:rPr lang="en-US"/>
              <a:t>1/65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8BCE05-D38C-4BBE-A245-1E3AEDBFD889}" type="datetime1">
              <a:rPr lang="en-US" smtClean="0"/>
              <a:t>6/18/2025</a:t>
            </a:fld>
            <a:endParaRPr lang="en-US"/>
          </a:p>
        </p:txBody>
      </p:sp>
      <p:sp>
        <p:nvSpPr>
          <p:cNvPr id="6" name="Footer Placeholder 5"/>
          <p:cNvSpPr>
            <a:spLocks noGrp="1"/>
          </p:cNvSpPr>
          <p:nvPr>
            <p:ph type="ftr" sz="quarter" idx="11"/>
          </p:nvPr>
        </p:nvSpPr>
        <p:spPr/>
        <p:txBody>
          <a:bodyPr/>
          <a:lstStyle/>
          <a:p>
            <a:r>
              <a:rPr lang="en-US"/>
              <a:t>1/65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4F372A-DBE3-4DC9-B434-AD79C8D7AA56}" type="datetime1">
              <a:rPr lang="en-US" smtClean="0"/>
              <a:t>6/18/2025</a:t>
            </a:fld>
            <a:endParaRPr lang="en-US"/>
          </a:p>
        </p:txBody>
      </p:sp>
      <p:sp>
        <p:nvSpPr>
          <p:cNvPr id="8" name="Footer Placeholder 7"/>
          <p:cNvSpPr>
            <a:spLocks noGrp="1"/>
          </p:cNvSpPr>
          <p:nvPr>
            <p:ph type="ftr" sz="quarter" idx="11"/>
          </p:nvPr>
        </p:nvSpPr>
        <p:spPr/>
        <p:txBody>
          <a:bodyPr/>
          <a:lstStyle/>
          <a:p>
            <a:r>
              <a:rPr lang="en-US"/>
              <a:t>1/65</a:t>
            </a:r>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7B7AA1-515F-4E23-B839-716DE6F867D3}" type="datetime1">
              <a:rPr lang="en-US" smtClean="0"/>
              <a:t>6/18/2025</a:t>
            </a:fld>
            <a:endParaRPr lang="en-US"/>
          </a:p>
        </p:txBody>
      </p:sp>
      <p:sp>
        <p:nvSpPr>
          <p:cNvPr id="4" name="Footer Placeholder 3"/>
          <p:cNvSpPr>
            <a:spLocks noGrp="1"/>
          </p:cNvSpPr>
          <p:nvPr>
            <p:ph type="ftr" sz="quarter" idx="11"/>
          </p:nvPr>
        </p:nvSpPr>
        <p:spPr/>
        <p:txBody>
          <a:bodyPr/>
          <a:lstStyle/>
          <a:p>
            <a:r>
              <a:rPr lang="en-US"/>
              <a:t>1/65</a:t>
            </a:r>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7F7CA4-02F8-4279-A7E5-3531B5274033}" type="datetime1">
              <a:rPr lang="en-US" smtClean="0"/>
              <a:t>6/18/2025</a:t>
            </a:fld>
            <a:endParaRPr lang="en-US"/>
          </a:p>
        </p:txBody>
      </p:sp>
      <p:sp>
        <p:nvSpPr>
          <p:cNvPr id="3" name="Footer Placeholder 2"/>
          <p:cNvSpPr>
            <a:spLocks noGrp="1"/>
          </p:cNvSpPr>
          <p:nvPr>
            <p:ph type="ftr" sz="quarter" idx="11"/>
          </p:nvPr>
        </p:nvSpPr>
        <p:spPr/>
        <p:txBody>
          <a:bodyPr/>
          <a:lstStyle/>
          <a:p>
            <a:r>
              <a:rPr lang="en-US"/>
              <a:t>1/65</a:t>
            </a:r>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AD760A-8B10-40C1-BA07-5F12823FA5DF}" type="datetime1">
              <a:rPr lang="en-US" smtClean="0"/>
              <a:t>6/18/2025</a:t>
            </a:fld>
            <a:endParaRPr lang="en-US"/>
          </a:p>
        </p:txBody>
      </p:sp>
      <p:sp>
        <p:nvSpPr>
          <p:cNvPr id="6" name="Footer Placeholder 5"/>
          <p:cNvSpPr>
            <a:spLocks noGrp="1"/>
          </p:cNvSpPr>
          <p:nvPr>
            <p:ph type="ftr" sz="quarter" idx="11"/>
          </p:nvPr>
        </p:nvSpPr>
        <p:spPr/>
        <p:txBody>
          <a:bodyPr/>
          <a:lstStyle/>
          <a:p>
            <a:r>
              <a:rPr lang="en-US"/>
              <a:t>1/65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D8C1E0-7C75-4894-B012-E0DCB24285CE}" type="datetime1">
              <a:rPr lang="en-US" smtClean="0"/>
              <a:t>6/18/2025</a:t>
            </a:fld>
            <a:endParaRPr lang="en-US"/>
          </a:p>
        </p:txBody>
      </p:sp>
      <p:sp>
        <p:nvSpPr>
          <p:cNvPr id="6" name="Footer Placeholder 5"/>
          <p:cNvSpPr>
            <a:spLocks noGrp="1"/>
          </p:cNvSpPr>
          <p:nvPr>
            <p:ph type="ftr" sz="quarter" idx="11"/>
          </p:nvPr>
        </p:nvSpPr>
        <p:spPr/>
        <p:txBody>
          <a:bodyPr/>
          <a:lstStyle/>
          <a:p>
            <a:r>
              <a:rPr lang="en-US"/>
              <a:t>1/65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3C641-9F3F-4604-AC97-4A450D08E79F}" type="datetime1">
              <a:rPr lang="en-US" smtClean="0"/>
              <a:t>6/18/2025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1/65</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sv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29.svg"/><Relationship Id="rId3" Type="http://schemas.openxmlformats.org/officeDocument/2006/relationships/image" Target="../media/image21.svg"/><Relationship Id="rId7" Type="http://schemas.openxmlformats.org/officeDocument/2006/relationships/image" Target="../media/image1.png"/><Relationship Id="rId12"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gif"/><Relationship Id="rId11" Type="http://schemas.openxmlformats.org/officeDocument/2006/relationships/image" Target="../media/image27.svg"/><Relationship Id="rId5" Type="http://schemas.openxmlformats.org/officeDocument/2006/relationships/image" Target="../media/image23.sv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eg"/></Relationships>
</file>

<file path=ppt/slides/_rels/slide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eg"/></Relationships>
</file>

<file path=ppt/slides/_rels/slide6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3.jpeg"/></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5.svg"/><Relationship Id="rId3" Type="http://schemas.openxmlformats.org/officeDocument/2006/relationships/image" Target="../media/image67.svg"/><Relationship Id="rId7" Type="http://schemas.openxmlformats.org/officeDocument/2006/relationships/image" Target="../media/image71.svg"/><Relationship Id="rId12" Type="http://schemas.openxmlformats.org/officeDocument/2006/relationships/image" Target="../media/image74.png"/><Relationship Id="rId2" Type="http://schemas.openxmlformats.org/officeDocument/2006/relationships/image" Target="../media/image66.png"/><Relationship Id="rId16" Type="http://schemas.openxmlformats.org/officeDocument/2006/relationships/image" Target="../media/image24.gif"/><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23.svg"/><Relationship Id="rId5" Type="http://schemas.openxmlformats.org/officeDocument/2006/relationships/image" Target="../media/image69.svg"/><Relationship Id="rId15" Type="http://schemas.openxmlformats.org/officeDocument/2006/relationships/image" Target="../media/image77.svg"/><Relationship Id="rId10" Type="http://schemas.openxmlformats.org/officeDocument/2006/relationships/image" Target="../media/image22.png"/><Relationship Id="rId4" Type="http://schemas.openxmlformats.org/officeDocument/2006/relationships/image" Target="../media/image68.png"/><Relationship Id="rId9" Type="http://schemas.openxmlformats.org/officeDocument/2006/relationships/image" Target="../media/image73.svg"/><Relationship Id="rId14" Type="http://schemas.openxmlformats.org/officeDocument/2006/relationships/image" Target="../media/image76.png"/></Relationships>
</file>

<file path=ppt/slides/_rels/slide6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svg"/><Relationship Id="rId3" Type="http://schemas.openxmlformats.org/officeDocument/2006/relationships/image" Target="../media/image79.svg"/><Relationship Id="rId7" Type="http://schemas.openxmlformats.org/officeDocument/2006/relationships/image" Target="../media/image83.png"/><Relationship Id="rId12" Type="http://schemas.openxmlformats.org/officeDocument/2006/relationships/image" Target="../media/image88.svg"/><Relationship Id="rId17" Type="http://schemas.openxmlformats.org/officeDocument/2006/relationships/image" Target="../media/image93.png"/><Relationship Id="rId2" Type="http://schemas.openxmlformats.org/officeDocument/2006/relationships/image" Target="../media/image78.pn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svg"/><Relationship Id="rId15" Type="http://schemas.openxmlformats.org/officeDocument/2006/relationships/image" Target="../media/image91.png"/><Relationship Id="rId10" Type="http://schemas.openxmlformats.org/officeDocument/2006/relationships/image" Target="../media/image86.sv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svg"/></Relationships>
</file>

<file path=ppt/slides/_rels/slide6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9.jpe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p:cNvGrpSpPr/>
        <p:nvPr/>
      </p:nvGrpSpPr>
      <p:grpSpPr>
        <a:xfrm>
          <a:off x="0" y="0"/>
          <a:ext cx="0" cy="0"/>
          <a:chOff x="0" y="0"/>
          <a:chExt cx="0" cy="0"/>
        </a:xfrm>
      </p:grpSpPr>
      <p:sp>
        <p:nvSpPr>
          <p:cNvPr id="2" name="Freeform 2"/>
          <p:cNvSpPr/>
          <p:nvPr/>
        </p:nvSpPr>
        <p:spPr>
          <a:xfrm rot="-10800000">
            <a:off x="4013950" y="2318709"/>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flipH="1">
            <a:off x="0" y="-2589"/>
            <a:ext cx="11400068" cy="10289589"/>
          </a:xfrm>
          <a:custGeom>
            <a:avLst/>
            <a:gdLst/>
            <a:ahLst/>
            <a:cxnLst/>
            <a:rect l="l" t="t" r="r" b="b"/>
            <a:pathLst>
              <a:path w="11400068" h="10289589">
                <a:moveTo>
                  <a:pt x="11400068" y="0"/>
                </a:moveTo>
                <a:lnTo>
                  <a:pt x="0" y="0"/>
                </a:lnTo>
                <a:lnTo>
                  <a:pt x="0" y="10289589"/>
                </a:lnTo>
                <a:lnTo>
                  <a:pt x="11400068" y="10289589"/>
                </a:lnTo>
                <a:lnTo>
                  <a:pt x="11400068" y="0"/>
                </a:lnTo>
                <a:close/>
              </a:path>
            </a:pathLst>
          </a:custGeom>
          <a:blipFill>
            <a:blip r:embed="rId4"/>
            <a:stretch>
              <a:fillRect l="-20345"/>
            </a:stretch>
          </a:blipFill>
        </p:spPr>
        <p:txBody>
          <a:bodyPr/>
          <a:lstStyle/>
          <a:p>
            <a:endParaRPr lang="fr-FR"/>
          </a:p>
        </p:txBody>
      </p:sp>
      <p:sp>
        <p:nvSpPr>
          <p:cNvPr id="8" name="TextBox 8"/>
          <p:cNvSpPr txBox="1"/>
          <p:nvPr/>
        </p:nvSpPr>
        <p:spPr>
          <a:xfrm>
            <a:off x="3642256" y="2147259"/>
            <a:ext cx="13810018" cy="1528111"/>
          </a:xfrm>
          <a:prstGeom prst="rect">
            <a:avLst/>
          </a:prstGeom>
        </p:spPr>
        <p:txBody>
          <a:bodyPr wrap="square" lIns="0" tIns="0" rIns="0" bIns="0" rtlCol="0" anchor="t">
            <a:spAutoFit/>
          </a:bodyPr>
          <a:lstStyle/>
          <a:p>
            <a:pPr algn="r">
              <a:lnSpc>
                <a:spcPts val="12740"/>
              </a:lnSpc>
            </a:pPr>
            <a:r>
              <a:rPr lang="en-US" sz="9100" b="1" spc="-582" err="1">
                <a:solidFill>
                  <a:srgbClr val="000000"/>
                </a:solidFill>
                <a:latin typeface="Open Sans 1 Bold"/>
                <a:ea typeface="Open Sans 1 Bold"/>
                <a:cs typeface="Open Sans 1 Bold"/>
                <a:sym typeface="Open Sans 1 Bold"/>
              </a:rPr>
              <a:t>Sécuriser</a:t>
            </a:r>
            <a:r>
              <a:rPr lang="en-US" sz="9100" b="1" spc="-582">
                <a:solidFill>
                  <a:srgbClr val="000000"/>
                </a:solidFill>
                <a:latin typeface="Open Sans 1 Bold"/>
                <a:ea typeface="Open Sans 1 Bold"/>
                <a:cs typeface="Open Sans 1 Bold"/>
                <a:sym typeface="Open Sans 1 Bold"/>
              </a:rPr>
              <a:t> </a:t>
            </a:r>
            <a:r>
              <a:rPr lang="en-US" sz="9100" b="1" spc="-582" err="1">
                <a:solidFill>
                  <a:srgbClr val="000000"/>
                </a:solidFill>
                <a:latin typeface="Open Sans 1 Bold"/>
                <a:ea typeface="Open Sans 1 Bold"/>
                <a:cs typeface="Open Sans 1 Bold"/>
                <a:sym typeface="Open Sans 1 Bold"/>
              </a:rPr>
              <a:t>L'industrie</a:t>
            </a:r>
            <a:endParaRPr lang="en-US" err="1"/>
          </a:p>
        </p:txBody>
      </p:sp>
      <p:sp>
        <p:nvSpPr>
          <p:cNvPr id="9" name="TextBox 9"/>
          <p:cNvSpPr txBox="1"/>
          <p:nvPr/>
        </p:nvSpPr>
        <p:spPr>
          <a:xfrm>
            <a:off x="8730080" y="3681336"/>
            <a:ext cx="8722194" cy="474489"/>
          </a:xfrm>
          <a:prstGeom prst="rect">
            <a:avLst/>
          </a:prstGeom>
        </p:spPr>
        <p:txBody>
          <a:bodyPr wrap="square" lIns="0" tIns="0" rIns="0" bIns="0" rtlCol="0" anchor="t">
            <a:spAutoFit/>
          </a:bodyPr>
          <a:lstStyle/>
          <a:p>
            <a:pPr algn="r">
              <a:lnSpc>
                <a:spcPts val="3672"/>
              </a:lnSpc>
            </a:pPr>
            <a:r>
              <a:rPr lang="en-US" sz="3300" err="1">
                <a:solidFill>
                  <a:srgbClr val="000000"/>
                </a:solidFill>
                <a:latin typeface="Open Sans 1"/>
                <a:ea typeface="Open Sans 1"/>
                <a:cs typeface="Open Sans 1"/>
                <a:sym typeface="Open Sans 1"/>
              </a:rPr>
              <a:t>Normes</a:t>
            </a:r>
            <a:r>
              <a:rPr lang="en-US" sz="3300">
                <a:solidFill>
                  <a:srgbClr val="000000"/>
                </a:solidFill>
                <a:latin typeface="Open Sans 1"/>
                <a:ea typeface="Open Sans 1"/>
                <a:cs typeface="Open Sans 1"/>
                <a:sym typeface="Open Sans 1"/>
              </a:rPr>
              <a:t>, standards et </a:t>
            </a:r>
            <a:r>
              <a:rPr lang="en-US" sz="3300" err="1">
                <a:solidFill>
                  <a:srgbClr val="000000"/>
                </a:solidFill>
                <a:latin typeface="Open Sans 1"/>
                <a:ea typeface="Open Sans 1"/>
                <a:cs typeface="Open Sans 1"/>
                <a:sym typeface="Open Sans 1"/>
              </a:rPr>
              <a:t>référentiels</a:t>
            </a:r>
            <a:r>
              <a:rPr lang="en-US" sz="3300">
                <a:solidFill>
                  <a:srgbClr val="000000"/>
                </a:solidFill>
                <a:latin typeface="Open Sans 1"/>
                <a:ea typeface="Open Sans 1"/>
                <a:cs typeface="Open Sans 1"/>
                <a:sym typeface="Open Sans 1"/>
              </a:rPr>
              <a:t> </a:t>
            </a:r>
            <a:r>
              <a:rPr lang="en-US" sz="3300" err="1">
                <a:solidFill>
                  <a:srgbClr val="000000"/>
                </a:solidFill>
                <a:latin typeface="Open Sans 1"/>
                <a:ea typeface="Open Sans 1"/>
                <a:cs typeface="Open Sans 1"/>
                <a:sym typeface="Open Sans 1"/>
              </a:rPr>
              <a:t>essentiels</a:t>
            </a:r>
            <a:endParaRPr lang="en-US" sz="3300" err="1">
              <a:latin typeface="Open Sans 1"/>
              <a:ea typeface="Open Sans 1"/>
              <a:cs typeface="Open Sans 1"/>
            </a:endParaRPr>
          </a:p>
        </p:txBody>
      </p:sp>
      <p:sp>
        <p:nvSpPr>
          <p:cNvPr id="10" name="TextBox 10"/>
          <p:cNvSpPr txBox="1"/>
          <p:nvPr/>
        </p:nvSpPr>
        <p:spPr>
          <a:xfrm>
            <a:off x="13120611" y="6006400"/>
            <a:ext cx="4138689" cy="2586477"/>
          </a:xfrm>
          <a:prstGeom prst="rect">
            <a:avLst/>
          </a:prstGeom>
        </p:spPr>
        <p:txBody>
          <a:bodyPr lIns="0" tIns="0" rIns="0" bIns="0" rtlCol="0" anchor="t">
            <a:spAutoFit/>
          </a:bodyPr>
          <a:lstStyle/>
          <a:p>
            <a:pPr algn="r">
              <a:lnSpc>
                <a:spcPts val="2902"/>
              </a:lnSpc>
            </a:pPr>
            <a:r>
              <a:rPr lang="en-US" sz="2300" b="1" dirty="0" err="1">
                <a:latin typeface="Open Sans 2 Bold"/>
                <a:ea typeface="Open Sans 2 Bold"/>
                <a:cs typeface="Open Sans 2 Bold"/>
                <a:sym typeface="Open Sans 2 Bold"/>
              </a:rPr>
              <a:t>Présenté</a:t>
            </a:r>
            <a:r>
              <a:rPr lang="en-US" sz="2300" b="1" dirty="0">
                <a:latin typeface="Open Sans 2 Bold"/>
                <a:ea typeface="Open Sans 2 Bold"/>
                <a:cs typeface="Open Sans 2 Bold"/>
                <a:sym typeface="Open Sans 2 Bold"/>
              </a:rPr>
              <a:t> par:</a:t>
            </a:r>
            <a:endParaRPr lang="en-US" dirty="0">
              <a:latin typeface="Calibri"/>
              <a:ea typeface="Calibri"/>
              <a:cs typeface="Calibri"/>
            </a:endParaRPr>
          </a:p>
          <a:p>
            <a:pPr algn="r">
              <a:lnSpc>
                <a:spcPts val="2902"/>
              </a:lnSpc>
            </a:pPr>
            <a:r>
              <a:rPr lang="en-US" sz="2300" b="1" dirty="0">
                <a:latin typeface="Open Sans 2 Bold"/>
                <a:ea typeface="Open Sans 2 Bold"/>
                <a:cs typeface="Open Sans 2 Bold"/>
              </a:rPr>
              <a:t>Cyril Parnet</a:t>
            </a:r>
          </a:p>
          <a:p>
            <a:pPr algn="r">
              <a:lnSpc>
                <a:spcPts val="2902"/>
              </a:lnSpc>
            </a:pPr>
            <a:r>
              <a:rPr lang="en-US" sz="2300" b="1" dirty="0" err="1">
                <a:latin typeface="Open Sans 2 Bold"/>
                <a:ea typeface="Open Sans 2 Bold"/>
                <a:cs typeface="Open Sans 2 Bold"/>
              </a:rPr>
              <a:t>Nasserdine</a:t>
            </a:r>
            <a:r>
              <a:rPr lang="en-US" sz="2300" b="1" dirty="0">
                <a:latin typeface="Open Sans 2 Bold"/>
                <a:ea typeface="Open Sans 2 Bold"/>
                <a:cs typeface="Open Sans 2 Bold"/>
              </a:rPr>
              <a:t> </a:t>
            </a:r>
            <a:r>
              <a:rPr lang="en-US" sz="2300" b="1" dirty="0" err="1">
                <a:latin typeface="Open Sans 2 Bold"/>
                <a:ea typeface="Open Sans 2 Bold"/>
                <a:cs typeface="Open Sans 2 Bold"/>
              </a:rPr>
              <a:t>Berrebiha</a:t>
            </a:r>
            <a:endParaRPr lang="en-US" sz="2300" b="1" dirty="0">
              <a:latin typeface="Open Sans 2 Bold"/>
              <a:ea typeface="Open Sans 2 Bold"/>
              <a:cs typeface="Open Sans 2 Bold"/>
            </a:endParaRPr>
          </a:p>
          <a:p>
            <a:pPr algn="r">
              <a:lnSpc>
                <a:spcPts val="2902"/>
              </a:lnSpc>
            </a:pPr>
            <a:r>
              <a:rPr lang="en-US" sz="2300" b="1" dirty="0">
                <a:latin typeface="Open Sans 2 Bold"/>
                <a:ea typeface="Open Sans 2 Bold"/>
                <a:cs typeface="Open Sans 2 Bold"/>
              </a:rPr>
              <a:t>Redouane </a:t>
            </a:r>
            <a:r>
              <a:rPr lang="en-US" sz="2300" b="1" dirty="0" err="1">
                <a:latin typeface="Open Sans 2 Bold"/>
                <a:ea typeface="Open Sans 2 Bold"/>
                <a:cs typeface="Open Sans 2 Bold"/>
              </a:rPr>
              <a:t>Yabda</a:t>
            </a:r>
            <a:endParaRPr lang="en-US" sz="2300" b="1" dirty="0">
              <a:latin typeface="Open Sans 2 Bold"/>
              <a:ea typeface="Open Sans 2 Bold"/>
              <a:cs typeface="Open Sans 2 Bold"/>
            </a:endParaRPr>
          </a:p>
          <a:p>
            <a:pPr algn="r">
              <a:lnSpc>
                <a:spcPts val="2902"/>
              </a:lnSpc>
            </a:pPr>
            <a:r>
              <a:rPr lang="en-US" sz="2300" b="1" dirty="0">
                <a:latin typeface="Open Sans 2 Bold"/>
                <a:ea typeface="Open Sans 2 Bold"/>
                <a:cs typeface="Open Sans 2 Bold"/>
              </a:rPr>
              <a:t>Mohamadou </a:t>
            </a:r>
            <a:r>
              <a:rPr lang="en-US" sz="2300" b="1" dirty="0" err="1">
                <a:latin typeface="Open Sans 2 Bold"/>
                <a:ea typeface="Open Sans 2 Bold"/>
                <a:cs typeface="Open Sans 2 Bold"/>
              </a:rPr>
              <a:t>Afiss</a:t>
            </a:r>
            <a:r>
              <a:rPr lang="en-US" sz="2300" b="1" dirty="0">
                <a:latin typeface="Open Sans 2 Bold"/>
                <a:ea typeface="Open Sans 2 Bold"/>
                <a:cs typeface="Open Sans 2 Bold"/>
              </a:rPr>
              <a:t> Dia</a:t>
            </a:r>
          </a:p>
          <a:p>
            <a:pPr algn="r">
              <a:lnSpc>
                <a:spcPts val="2902"/>
              </a:lnSpc>
            </a:pPr>
            <a:r>
              <a:rPr lang="en-US" sz="2300" b="1" dirty="0">
                <a:latin typeface="Open Sans 2 Bold"/>
                <a:ea typeface="Open Sans 2 Bold"/>
                <a:cs typeface="Open Sans 2 Bold"/>
              </a:rPr>
              <a:t>Youssef </a:t>
            </a:r>
            <a:r>
              <a:rPr lang="en-US" sz="2300" b="1" dirty="0" err="1">
                <a:latin typeface="Open Sans 2 Bold"/>
                <a:ea typeface="Open Sans 2 Bold"/>
                <a:cs typeface="Open Sans 2 Bold"/>
              </a:rPr>
              <a:t>Douzi</a:t>
            </a:r>
            <a:endParaRPr lang="en-US" sz="2300" b="1" dirty="0">
              <a:latin typeface="Open Sans 2 Bold"/>
              <a:ea typeface="Open Sans 2 Bold"/>
              <a:cs typeface="Open Sans 2 Bold"/>
            </a:endParaRPr>
          </a:p>
          <a:p>
            <a:pPr algn="r">
              <a:lnSpc>
                <a:spcPts val="2902"/>
              </a:lnSpc>
            </a:pPr>
            <a:r>
              <a:rPr lang="en-US" sz="2300" b="1" dirty="0">
                <a:latin typeface="Open Sans 2 Bold"/>
                <a:ea typeface="Open Sans 2 Bold"/>
                <a:cs typeface="Open Sans 2 Bold"/>
              </a:rPr>
              <a:t>Badreddine Kasmi</a:t>
            </a:r>
          </a:p>
        </p:txBody>
      </p:sp>
      <p:pic>
        <p:nvPicPr>
          <p:cNvPr id="11" name="Picture 10" descr="DAT'AMU — Cat OPIDoR">
            <a:extLst>
              <a:ext uri="{FF2B5EF4-FFF2-40B4-BE49-F238E27FC236}">
                <a16:creationId xmlns:a16="http://schemas.microsoft.com/office/drawing/2014/main" id="{9ADF125F-1EC9-C74F-1754-7499A3C8C26C}"/>
              </a:ext>
            </a:extLst>
          </p:cNvPr>
          <p:cNvPicPr>
            <a:picLocks noChangeAspect="1"/>
          </p:cNvPicPr>
          <p:nvPr/>
        </p:nvPicPr>
        <p:blipFill>
          <a:blip r:embed="rId5"/>
          <a:stretch>
            <a:fillRect/>
          </a:stretch>
        </p:blipFill>
        <p:spPr>
          <a:xfrm>
            <a:off x="14492041" y="555110"/>
            <a:ext cx="2752725" cy="11906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F051DB4B-D447-A869-165E-3D983BBEDF2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8E4F937-E69A-9C10-C9C2-2F7A6644FDDD}"/>
              </a:ext>
            </a:extLst>
          </p:cNvPr>
          <p:cNvGrpSpPr/>
          <p:nvPr/>
        </p:nvGrpSpPr>
        <p:grpSpPr>
          <a:xfrm>
            <a:off x="-122731" y="-384429"/>
            <a:ext cx="15595290" cy="10820143"/>
            <a:chOff x="0" y="-47625"/>
            <a:chExt cx="2719504" cy="2849750"/>
          </a:xfrm>
        </p:grpSpPr>
        <p:sp>
          <p:nvSpPr>
            <p:cNvPr id="3" name="Freeform 3">
              <a:extLst>
                <a:ext uri="{FF2B5EF4-FFF2-40B4-BE49-F238E27FC236}">
                  <a16:creationId xmlns:a16="http://schemas.microsoft.com/office/drawing/2014/main" id="{1B747783-31A2-AC54-56FE-8C866AD9FECC}"/>
                </a:ext>
              </a:extLst>
            </p:cNvPr>
            <p:cNvSpPr/>
            <p:nvPr/>
          </p:nvSpPr>
          <p:spPr>
            <a:xfrm>
              <a:off x="0" y="0"/>
              <a:ext cx="2454591" cy="2802125"/>
            </a:xfrm>
            <a:custGeom>
              <a:avLst/>
              <a:gdLst/>
              <a:ahLst/>
              <a:cxnLst/>
              <a:rect l="l" t="t" r="r" b="b"/>
              <a:pathLst>
                <a:path w="2719504" h="2802125">
                  <a:moveTo>
                    <a:pt x="0" y="0"/>
                  </a:moveTo>
                  <a:lnTo>
                    <a:pt x="2719504" y="0"/>
                  </a:lnTo>
                  <a:lnTo>
                    <a:pt x="2719504" y="2802125"/>
                  </a:lnTo>
                  <a:lnTo>
                    <a:pt x="0" y="2802125"/>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E9059448-2C8F-5399-69D0-5E0455317AD2}"/>
                </a:ext>
              </a:extLst>
            </p:cNvPr>
            <p:cNvSpPr txBox="1"/>
            <p:nvPr/>
          </p:nvSpPr>
          <p:spPr>
            <a:xfrm>
              <a:off x="0" y="-47625"/>
              <a:ext cx="2719504" cy="2849750"/>
            </a:xfrm>
            <a:prstGeom prst="rect">
              <a:avLst/>
            </a:prstGeom>
          </p:spPr>
          <p:txBody>
            <a:bodyPr lIns="50800" tIns="50800" rIns="50800" bIns="50800" rtlCol="0" anchor="ctr"/>
            <a:lstStyle/>
            <a:p>
              <a:pPr algn="ctr">
                <a:lnSpc>
                  <a:spcPts val="2240"/>
                </a:lnSpc>
              </a:pPr>
              <a:endParaRPr/>
            </a:p>
          </p:txBody>
        </p:sp>
      </p:grpSp>
      <p:sp>
        <p:nvSpPr>
          <p:cNvPr id="7" name="TextBox 7">
            <a:extLst>
              <a:ext uri="{FF2B5EF4-FFF2-40B4-BE49-F238E27FC236}">
                <a16:creationId xmlns:a16="http://schemas.microsoft.com/office/drawing/2014/main" id="{DFDE4BEB-15EE-27AD-1920-B851CB4E1B02}"/>
              </a:ext>
            </a:extLst>
          </p:cNvPr>
          <p:cNvSpPr txBox="1"/>
          <p:nvPr/>
        </p:nvSpPr>
        <p:spPr>
          <a:xfrm>
            <a:off x="5326380" y="1024844"/>
            <a:ext cx="9812573" cy="833562"/>
          </a:xfrm>
          <a:prstGeom prst="rect">
            <a:avLst/>
          </a:prstGeom>
        </p:spPr>
        <p:txBody>
          <a:bodyPr wrap="square"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Collaboration ISA - IEC</a:t>
            </a:r>
            <a:endParaRPr lang="en-US"/>
          </a:p>
        </p:txBody>
      </p:sp>
      <p:grpSp>
        <p:nvGrpSpPr>
          <p:cNvPr id="10" name="Group 10">
            <a:extLst>
              <a:ext uri="{FF2B5EF4-FFF2-40B4-BE49-F238E27FC236}">
                <a16:creationId xmlns:a16="http://schemas.microsoft.com/office/drawing/2014/main" id="{110E9C8E-E764-3359-13F7-4A2CEB1EEDCC}"/>
              </a:ext>
            </a:extLst>
          </p:cNvPr>
          <p:cNvGrpSpPr/>
          <p:nvPr/>
        </p:nvGrpSpPr>
        <p:grpSpPr>
          <a:xfrm>
            <a:off x="13910667" y="2574471"/>
            <a:ext cx="129901" cy="6370320"/>
            <a:chOff x="0" y="0"/>
            <a:chExt cx="34213" cy="2167467"/>
          </a:xfrm>
        </p:grpSpPr>
        <p:sp>
          <p:nvSpPr>
            <p:cNvPr id="11" name="Freeform 11">
              <a:extLst>
                <a:ext uri="{FF2B5EF4-FFF2-40B4-BE49-F238E27FC236}">
                  <a16:creationId xmlns:a16="http://schemas.microsoft.com/office/drawing/2014/main" id="{FFD64522-C73C-F490-61DD-7AA810AED32D}"/>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2" name="TextBox 12">
              <a:extLst>
                <a:ext uri="{FF2B5EF4-FFF2-40B4-BE49-F238E27FC236}">
                  <a16:creationId xmlns:a16="http://schemas.microsoft.com/office/drawing/2014/main" id="{2A7D6C4B-70C5-2C83-E87F-DD72B0C761E9}"/>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3" name="TextBox 13">
            <a:extLst>
              <a:ext uri="{FF2B5EF4-FFF2-40B4-BE49-F238E27FC236}">
                <a16:creationId xmlns:a16="http://schemas.microsoft.com/office/drawing/2014/main" id="{BFC81110-0567-0C8A-2CC4-9B0CFE16F31D}"/>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10</a:t>
            </a:r>
          </a:p>
        </p:txBody>
      </p:sp>
      <p:sp>
        <p:nvSpPr>
          <p:cNvPr id="18" name="Freeform 2">
            <a:extLst>
              <a:ext uri="{FF2B5EF4-FFF2-40B4-BE49-F238E27FC236}">
                <a16:creationId xmlns:a16="http://schemas.microsoft.com/office/drawing/2014/main" id="{DF071177-EBF1-BC78-6921-74352E0A4EB5}"/>
              </a:ext>
            </a:extLst>
          </p:cNvPr>
          <p:cNvSpPr/>
          <p:nvPr/>
        </p:nvSpPr>
        <p:spPr>
          <a:xfrm rot="3240000">
            <a:off x="-4502193" y="-7046418"/>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5" name="TextBox 5">
            <a:extLst>
              <a:ext uri="{FF2B5EF4-FFF2-40B4-BE49-F238E27FC236}">
                <a16:creationId xmlns:a16="http://schemas.microsoft.com/office/drawing/2014/main" id="{BF84C614-6CD6-50F9-E909-D27112D6C3FD}"/>
              </a:ext>
            </a:extLst>
          </p:cNvPr>
          <p:cNvSpPr txBox="1"/>
          <p:nvPr/>
        </p:nvSpPr>
        <p:spPr>
          <a:xfrm>
            <a:off x="2815441" y="3007180"/>
            <a:ext cx="7270666" cy="42805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Arial"/>
              <a:buChar char="•"/>
            </a:pPr>
            <a:r>
              <a:rPr lang="en-US" sz="2800" b="1"/>
              <a:t>ISA : expertise technique et terrain OT</a:t>
            </a:r>
            <a:endParaRPr lang="en-US" sz="2800" b="1">
              <a:ea typeface="Calibri"/>
              <a:cs typeface="Calibri"/>
            </a:endParaRPr>
          </a:p>
          <a:p>
            <a:pPr marL="285750" indent="-285750">
              <a:lnSpc>
                <a:spcPct val="200000"/>
              </a:lnSpc>
              <a:buFont typeface="Arial"/>
              <a:buChar char="•"/>
            </a:pPr>
            <a:r>
              <a:rPr lang="en-US" sz="2800" b="1"/>
              <a:t>IEC : validation international</a:t>
            </a:r>
            <a:endParaRPr lang="en-US" sz="2800" b="1">
              <a:ea typeface="Calibri"/>
              <a:cs typeface="Calibri"/>
            </a:endParaRPr>
          </a:p>
          <a:p>
            <a:pPr marL="285750" indent="-285750">
              <a:lnSpc>
                <a:spcPct val="200000"/>
              </a:lnSpc>
              <a:buFont typeface="Arial"/>
              <a:buChar char="•"/>
            </a:pPr>
            <a:r>
              <a:rPr lang="en-US" sz="2800" b="1"/>
              <a:t>Une collaboration </a:t>
            </a:r>
            <a:r>
              <a:rPr lang="en-US" sz="2800" b="1" err="1"/>
              <a:t>structurée</a:t>
            </a:r>
            <a:endParaRPr lang="en-US" sz="2800" b="1">
              <a:ea typeface="Calibri"/>
              <a:cs typeface="Calibri"/>
            </a:endParaRPr>
          </a:p>
          <a:p>
            <a:pPr marL="285750" indent="-285750">
              <a:lnSpc>
                <a:spcPct val="200000"/>
              </a:lnSpc>
              <a:buFont typeface="Arial"/>
              <a:buChar char="•"/>
            </a:pPr>
            <a:r>
              <a:rPr lang="en-US" sz="2800" b="1" err="1"/>
              <a:t>Résultat</a:t>
            </a:r>
            <a:r>
              <a:rPr lang="en-US" sz="2800" b="1"/>
              <a:t> : des </a:t>
            </a:r>
            <a:r>
              <a:rPr lang="en-US" sz="2800" b="1" err="1"/>
              <a:t>référentiels</a:t>
            </a:r>
            <a:r>
              <a:rPr lang="en-US" sz="2800" b="1"/>
              <a:t> </a:t>
            </a:r>
            <a:r>
              <a:rPr lang="en-US" sz="2800" b="1" err="1"/>
              <a:t>applicables</a:t>
            </a:r>
            <a:r>
              <a:rPr lang="en-US" sz="2800" b="1"/>
              <a:t> </a:t>
            </a:r>
            <a:r>
              <a:rPr lang="en-US" sz="2800" b="1" err="1"/>
              <a:t>mondialement</a:t>
            </a:r>
            <a:r>
              <a:rPr lang="en-US" sz="2800" b="1"/>
              <a:t>, </a:t>
            </a:r>
            <a:r>
              <a:rPr lang="en-US" sz="2800" b="1" err="1"/>
              <a:t>cohérent</a:t>
            </a:r>
            <a:r>
              <a:rPr lang="en-US" sz="2800" b="1"/>
              <a:t> et </a:t>
            </a:r>
            <a:r>
              <a:rPr lang="en-US" sz="2800" b="1" err="1"/>
              <a:t>reconnus</a:t>
            </a:r>
            <a:endParaRPr lang="en-US" sz="2800" b="1">
              <a:ea typeface="Calibri"/>
              <a:cs typeface="Calibri"/>
            </a:endParaRPr>
          </a:p>
        </p:txBody>
      </p:sp>
      <p:sp>
        <p:nvSpPr>
          <p:cNvPr id="8" name="TextBox 23">
            <a:extLst>
              <a:ext uri="{FF2B5EF4-FFF2-40B4-BE49-F238E27FC236}">
                <a16:creationId xmlns:a16="http://schemas.microsoft.com/office/drawing/2014/main" id="{7DEFAAFD-46B8-07DD-7A07-46270E3E3A4A}"/>
              </a:ext>
            </a:extLst>
          </p:cNvPr>
          <p:cNvSpPr txBox="1"/>
          <p:nvPr/>
        </p:nvSpPr>
        <p:spPr>
          <a:xfrm>
            <a:off x="251843" y="9792434"/>
            <a:ext cx="10017083"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Organimes</a:t>
            </a:r>
            <a:r>
              <a:rPr lang="en-US" sz="2850" b="1">
                <a:solidFill>
                  <a:srgbClr val="BFBFBD"/>
                </a:solidFill>
                <a:latin typeface="Open Sans 2 Bold"/>
                <a:ea typeface="Open Sans 2 Bold"/>
                <a:cs typeface="Open Sans 2 Bold"/>
              </a:rPr>
              <a:t> de </a:t>
            </a:r>
            <a:r>
              <a:rPr lang="en-US" sz="2850" b="1" err="1">
                <a:solidFill>
                  <a:srgbClr val="BFBFBD"/>
                </a:solidFill>
                <a:latin typeface="Open Sans 2 Bold"/>
                <a:ea typeface="Open Sans 2 Bold"/>
                <a:cs typeface="Open Sans 2 Bold"/>
              </a:rPr>
              <a:t>normes</a:t>
            </a:r>
            <a:r>
              <a:rPr lang="en-US" sz="2850" b="1">
                <a:solidFill>
                  <a:srgbClr val="BFBFBD"/>
                </a:solidFill>
                <a:latin typeface="Open Sans 2 Bold"/>
                <a:ea typeface="Open Sans 2 Bold"/>
                <a:cs typeface="Open Sans 2 Bold"/>
              </a:rPr>
              <a:t> – Collaboration ISA - IEC</a:t>
            </a:r>
          </a:p>
        </p:txBody>
      </p:sp>
    </p:spTree>
    <p:extLst>
      <p:ext uri="{BB962C8B-B14F-4D97-AF65-F5344CB8AC3E}">
        <p14:creationId xmlns:p14="http://schemas.microsoft.com/office/powerpoint/2010/main" val="420842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F981A2A1-D216-A42D-3F03-83AA0F5B113B}"/>
            </a:ext>
          </a:extLst>
        </p:cNvPr>
        <p:cNvGrpSpPr/>
        <p:nvPr/>
      </p:nvGrpSpPr>
      <p:grpSpPr>
        <a:xfrm>
          <a:off x="0" y="0"/>
          <a:ext cx="0" cy="0"/>
          <a:chOff x="0" y="0"/>
          <a:chExt cx="0" cy="0"/>
        </a:xfrm>
      </p:grpSpPr>
      <p:sp>
        <p:nvSpPr>
          <p:cNvPr id="18" name="Freeform 2">
            <a:extLst>
              <a:ext uri="{FF2B5EF4-FFF2-40B4-BE49-F238E27FC236}">
                <a16:creationId xmlns:a16="http://schemas.microsoft.com/office/drawing/2014/main" id="{F53B2C10-CD55-2CD4-B188-47F3FED8CC1F}"/>
              </a:ext>
            </a:extLst>
          </p:cNvPr>
          <p:cNvSpPr/>
          <p:nvPr/>
        </p:nvSpPr>
        <p:spPr>
          <a:xfrm rot="11880000">
            <a:off x="-2532323" y="-224589"/>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TextBox 4">
            <a:extLst>
              <a:ext uri="{FF2B5EF4-FFF2-40B4-BE49-F238E27FC236}">
                <a16:creationId xmlns:a16="http://schemas.microsoft.com/office/drawing/2014/main" id="{78B4ABA2-5102-2BE1-0098-21AD53D81AF6}"/>
              </a:ext>
            </a:extLst>
          </p:cNvPr>
          <p:cNvSpPr txBox="1"/>
          <p:nvPr/>
        </p:nvSpPr>
        <p:spPr>
          <a:xfrm>
            <a:off x="7444382" y="3277466"/>
            <a:ext cx="10264695" cy="1141338"/>
          </a:xfrm>
          <a:prstGeom prst="rect">
            <a:avLst/>
          </a:prstGeom>
        </p:spPr>
        <p:txBody>
          <a:bodyPr wrap="square" lIns="0" tIns="0" rIns="0" bIns="0" rtlCol="0" anchor="t">
            <a:spAutoFit/>
          </a:bodyPr>
          <a:lstStyle/>
          <a:p>
            <a:pPr>
              <a:lnSpc>
                <a:spcPts val="8872"/>
              </a:lnSpc>
            </a:pPr>
            <a:r>
              <a:rPr lang="en-US" sz="7950" b="1">
                <a:solidFill>
                  <a:srgbClr val="000000"/>
                </a:solidFill>
                <a:latin typeface="Century Gothic Paneuropean Bold"/>
                <a:cs typeface="Century Gothic Paneuropean Bold"/>
                <a:sym typeface="Century Gothic Paneuropean Bold"/>
              </a:rPr>
              <a:t>Pour </a:t>
            </a:r>
            <a:r>
              <a:rPr lang="en-US" sz="7950" b="1" err="1">
                <a:solidFill>
                  <a:srgbClr val="000000"/>
                </a:solidFill>
                <a:latin typeface="Century Gothic Paneuropean Bold"/>
                <a:cs typeface="Century Gothic Paneuropean Bold"/>
                <a:sym typeface="Century Gothic Paneuropean Bold"/>
              </a:rPr>
              <a:t>Conclure</a:t>
            </a:r>
            <a:endParaRPr lang="en-US" err="1"/>
          </a:p>
        </p:txBody>
      </p:sp>
      <p:sp>
        <p:nvSpPr>
          <p:cNvPr id="11" name="AutoShape 11">
            <a:extLst>
              <a:ext uri="{FF2B5EF4-FFF2-40B4-BE49-F238E27FC236}">
                <a16:creationId xmlns:a16="http://schemas.microsoft.com/office/drawing/2014/main" id="{9A153AB2-5C48-A406-0CAA-38A032113902}"/>
              </a:ext>
            </a:extLst>
          </p:cNvPr>
          <p:cNvSpPr/>
          <p:nvPr/>
        </p:nvSpPr>
        <p:spPr>
          <a:xfrm>
            <a:off x="6119689" y="3271959"/>
            <a:ext cx="0" cy="5390056"/>
          </a:xfrm>
          <a:prstGeom prst="line">
            <a:avLst/>
          </a:prstGeom>
          <a:ln w="28575" cap="rnd">
            <a:solidFill>
              <a:srgbClr val="000000"/>
            </a:solidFill>
            <a:prstDash val="solid"/>
            <a:headEnd type="none" w="sm" len="sm"/>
            <a:tailEnd type="none" w="sm" len="sm"/>
          </a:ln>
        </p:spPr>
        <p:txBody>
          <a:bodyPr/>
          <a:lstStyle/>
          <a:p>
            <a:endParaRPr lang="fr-FR"/>
          </a:p>
        </p:txBody>
      </p:sp>
      <p:grpSp>
        <p:nvGrpSpPr>
          <p:cNvPr id="12" name="Group 12">
            <a:extLst>
              <a:ext uri="{FF2B5EF4-FFF2-40B4-BE49-F238E27FC236}">
                <a16:creationId xmlns:a16="http://schemas.microsoft.com/office/drawing/2014/main" id="{783BEC62-2B54-7B19-7108-06772A28EC74}"/>
              </a:ext>
            </a:extLst>
          </p:cNvPr>
          <p:cNvGrpSpPr/>
          <p:nvPr/>
        </p:nvGrpSpPr>
        <p:grpSpPr>
          <a:xfrm>
            <a:off x="15486016" y="434934"/>
            <a:ext cx="129901" cy="8229600"/>
            <a:chOff x="0" y="0"/>
            <a:chExt cx="34213" cy="2167467"/>
          </a:xfrm>
        </p:grpSpPr>
        <p:sp>
          <p:nvSpPr>
            <p:cNvPr id="13" name="Freeform 13">
              <a:extLst>
                <a:ext uri="{FF2B5EF4-FFF2-40B4-BE49-F238E27FC236}">
                  <a16:creationId xmlns:a16="http://schemas.microsoft.com/office/drawing/2014/main" id="{00170B9B-7227-8096-3173-09D84C0E2CB7}"/>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4" name="TextBox 14">
              <a:extLst>
                <a:ext uri="{FF2B5EF4-FFF2-40B4-BE49-F238E27FC236}">
                  <a16:creationId xmlns:a16="http://schemas.microsoft.com/office/drawing/2014/main" id="{ED91E0C1-1609-71B7-3357-9065F4F02CB0}"/>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grpSp>
        <p:nvGrpSpPr>
          <p:cNvPr id="8" name="Group 8">
            <a:extLst>
              <a:ext uri="{FF2B5EF4-FFF2-40B4-BE49-F238E27FC236}">
                <a16:creationId xmlns:a16="http://schemas.microsoft.com/office/drawing/2014/main" id="{6FEFA5F1-A207-AF0C-5B90-5210EBE3EC8D}"/>
              </a:ext>
            </a:extLst>
          </p:cNvPr>
          <p:cNvGrpSpPr/>
          <p:nvPr/>
        </p:nvGrpSpPr>
        <p:grpSpPr>
          <a:xfrm>
            <a:off x="16620885" y="903499"/>
            <a:ext cx="670144" cy="4042924"/>
            <a:chOff x="0" y="-47625"/>
            <a:chExt cx="201656" cy="1216576"/>
          </a:xfrm>
        </p:grpSpPr>
        <p:sp>
          <p:nvSpPr>
            <p:cNvPr id="6" name="Freeform 9">
              <a:extLst>
                <a:ext uri="{FF2B5EF4-FFF2-40B4-BE49-F238E27FC236}">
                  <a16:creationId xmlns:a16="http://schemas.microsoft.com/office/drawing/2014/main" id="{CD44701A-EAE9-4349-DC23-C9FD0A935F42}"/>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7" name="TextBox 10">
              <a:extLst>
                <a:ext uri="{FF2B5EF4-FFF2-40B4-BE49-F238E27FC236}">
                  <a16:creationId xmlns:a16="http://schemas.microsoft.com/office/drawing/2014/main" id="{3183014A-1B94-D58D-D829-2FA6FEA68291}"/>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grpSp>
        <p:nvGrpSpPr>
          <p:cNvPr id="16" name="Group 22">
            <a:extLst>
              <a:ext uri="{FF2B5EF4-FFF2-40B4-BE49-F238E27FC236}">
                <a16:creationId xmlns:a16="http://schemas.microsoft.com/office/drawing/2014/main" id="{4B37C5E2-7C79-6BC7-6716-694E86DDD498}"/>
              </a:ext>
            </a:extLst>
          </p:cNvPr>
          <p:cNvGrpSpPr/>
          <p:nvPr/>
        </p:nvGrpSpPr>
        <p:grpSpPr>
          <a:xfrm>
            <a:off x="13999265" y="5897295"/>
            <a:ext cx="670144" cy="2414350"/>
            <a:chOff x="0" y="-47625"/>
            <a:chExt cx="201656" cy="1216576"/>
          </a:xfrm>
        </p:grpSpPr>
        <p:sp>
          <p:nvSpPr>
            <p:cNvPr id="10" name="Freeform 23">
              <a:extLst>
                <a:ext uri="{FF2B5EF4-FFF2-40B4-BE49-F238E27FC236}">
                  <a16:creationId xmlns:a16="http://schemas.microsoft.com/office/drawing/2014/main" id="{2B2FF6A4-68E3-745B-B445-BB38860A8042}"/>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sp>
          <p:nvSpPr>
            <p:cNvPr id="15" name="TextBox 24">
              <a:extLst>
                <a:ext uri="{FF2B5EF4-FFF2-40B4-BE49-F238E27FC236}">
                  <a16:creationId xmlns:a16="http://schemas.microsoft.com/office/drawing/2014/main" id="{646C21C0-0038-86A3-C868-41858299584B}"/>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Tree>
    <p:extLst>
      <p:ext uri="{BB962C8B-B14F-4D97-AF65-F5344CB8AC3E}">
        <p14:creationId xmlns:p14="http://schemas.microsoft.com/office/powerpoint/2010/main" val="292757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ED90ECA8-C992-792D-75A9-1C3C84398DC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C3E5DA3-EDB6-0D17-61D1-732945A7555E}"/>
              </a:ext>
            </a:extLst>
          </p:cNvPr>
          <p:cNvSpPr/>
          <p:nvPr/>
        </p:nvSpPr>
        <p:spPr>
          <a:xfrm flipH="1">
            <a:off x="1046551" y="3134446"/>
            <a:ext cx="0" cy="5961929"/>
          </a:xfrm>
          <a:prstGeom prst="line">
            <a:avLst/>
          </a:prstGeom>
          <a:ln w="28575" cap="rnd">
            <a:solidFill>
              <a:srgbClr val="000000"/>
            </a:solidFill>
            <a:prstDash val="solid"/>
            <a:headEnd type="none" w="sm" len="sm"/>
            <a:tailEnd type="none" w="sm" len="sm"/>
          </a:ln>
        </p:spPr>
        <p:txBody>
          <a:bodyPr/>
          <a:lstStyle/>
          <a:p>
            <a:endParaRPr lang="fr-FR"/>
          </a:p>
        </p:txBody>
      </p:sp>
      <p:grpSp>
        <p:nvGrpSpPr>
          <p:cNvPr id="3" name="Group 3">
            <a:extLst>
              <a:ext uri="{FF2B5EF4-FFF2-40B4-BE49-F238E27FC236}">
                <a16:creationId xmlns:a16="http://schemas.microsoft.com/office/drawing/2014/main" id="{BD1FFEEA-C1F3-9F7D-4905-DE503B5C1DA2}"/>
              </a:ext>
            </a:extLst>
          </p:cNvPr>
          <p:cNvGrpSpPr/>
          <p:nvPr/>
        </p:nvGrpSpPr>
        <p:grpSpPr>
          <a:xfrm>
            <a:off x="13319821" y="0"/>
            <a:ext cx="4968179" cy="10287000"/>
            <a:chOff x="0" y="0"/>
            <a:chExt cx="6013289" cy="12450980"/>
          </a:xfrm>
        </p:grpSpPr>
        <p:sp>
          <p:nvSpPr>
            <p:cNvPr id="4" name="Freeform 4">
              <a:extLst>
                <a:ext uri="{FF2B5EF4-FFF2-40B4-BE49-F238E27FC236}">
                  <a16:creationId xmlns:a16="http://schemas.microsoft.com/office/drawing/2014/main" id="{1C6D99E3-9F6E-5638-658D-63A3B75BA33C}"/>
                </a:ext>
              </a:extLst>
            </p:cNvPr>
            <p:cNvSpPr/>
            <p:nvPr/>
          </p:nvSpPr>
          <p:spPr>
            <a:xfrm>
              <a:off x="0" y="0"/>
              <a:ext cx="6013288" cy="12450980"/>
            </a:xfrm>
            <a:custGeom>
              <a:avLst/>
              <a:gdLst/>
              <a:ahLst/>
              <a:cxnLst/>
              <a:rect l="l" t="t" r="r" b="b"/>
              <a:pathLst>
                <a:path w="6013288" h="12450980">
                  <a:moveTo>
                    <a:pt x="6013288" y="0"/>
                  </a:moveTo>
                  <a:lnTo>
                    <a:pt x="3849455" y="12450980"/>
                  </a:lnTo>
                  <a:lnTo>
                    <a:pt x="0" y="12450980"/>
                  </a:lnTo>
                  <a:lnTo>
                    <a:pt x="2138646" y="0"/>
                  </a:lnTo>
                  <a:lnTo>
                    <a:pt x="6013288" y="0"/>
                  </a:lnTo>
                  <a:close/>
                </a:path>
              </a:pathLst>
            </a:custGeom>
            <a:blipFill>
              <a:blip r:embed="rId2"/>
              <a:stretch>
                <a:fillRect l="-85674" r="-90402"/>
              </a:stretch>
            </a:blipFill>
          </p:spPr>
          <p:txBody>
            <a:bodyPr/>
            <a:lstStyle/>
            <a:p>
              <a:endParaRPr lang="fr-FR"/>
            </a:p>
          </p:txBody>
        </p:sp>
      </p:grpSp>
      <p:sp>
        <p:nvSpPr>
          <p:cNvPr id="5" name="AutoShape 5">
            <a:extLst>
              <a:ext uri="{FF2B5EF4-FFF2-40B4-BE49-F238E27FC236}">
                <a16:creationId xmlns:a16="http://schemas.microsoft.com/office/drawing/2014/main" id="{E48A9C97-8A37-BB40-0FD9-0CD490D3EAE4}"/>
              </a:ext>
            </a:extLst>
          </p:cNvPr>
          <p:cNvSpPr/>
          <p:nvPr/>
        </p:nvSpPr>
        <p:spPr>
          <a:xfrm>
            <a:off x="7538069" y="3641289"/>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6" name="AutoShape 6">
            <a:extLst>
              <a:ext uri="{FF2B5EF4-FFF2-40B4-BE49-F238E27FC236}">
                <a16:creationId xmlns:a16="http://schemas.microsoft.com/office/drawing/2014/main" id="{0587674E-6FD2-996B-2CBA-6E4F6999AF5A}"/>
              </a:ext>
            </a:extLst>
          </p:cNvPr>
          <p:cNvSpPr/>
          <p:nvPr/>
        </p:nvSpPr>
        <p:spPr>
          <a:xfrm>
            <a:off x="7538069" y="4366782"/>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7" name="AutoShape 7">
            <a:extLst>
              <a:ext uri="{FF2B5EF4-FFF2-40B4-BE49-F238E27FC236}">
                <a16:creationId xmlns:a16="http://schemas.microsoft.com/office/drawing/2014/main" id="{0D939AB1-94F5-CA91-43F1-F1297CA74724}"/>
              </a:ext>
            </a:extLst>
          </p:cNvPr>
          <p:cNvSpPr/>
          <p:nvPr/>
        </p:nvSpPr>
        <p:spPr>
          <a:xfrm>
            <a:off x="7538069" y="5130684"/>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8" name="AutoShape 8">
            <a:extLst>
              <a:ext uri="{FF2B5EF4-FFF2-40B4-BE49-F238E27FC236}">
                <a16:creationId xmlns:a16="http://schemas.microsoft.com/office/drawing/2014/main" id="{9FE99828-6415-BB83-322A-E175613EEC4A}"/>
              </a:ext>
            </a:extLst>
          </p:cNvPr>
          <p:cNvSpPr/>
          <p:nvPr/>
        </p:nvSpPr>
        <p:spPr>
          <a:xfrm>
            <a:off x="7538069" y="5863741"/>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9" name="AutoShape 9">
            <a:extLst>
              <a:ext uri="{FF2B5EF4-FFF2-40B4-BE49-F238E27FC236}">
                <a16:creationId xmlns:a16="http://schemas.microsoft.com/office/drawing/2014/main" id="{87488254-0090-83C0-5BD6-361307C7CA4A}"/>
              </a:ext>
            </a:extLst>
          </p:cNvPr>
          <p:cNvSpPr/>
          <p:nvPr/>
        </p:nvSpPr>
        <p:spPr>
          <a:xfrm>
            <a:off x="7538069" y="6614936"/>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10" name="AutoShape 10">
            <a:extLst>
              <a:ext uri="{FF2B5EF4-FFF2-40B4-BE49-F238E27FC236}">
                <a16:creationId xmlns:a16="http://schemas.microsoft.com/office/drawing/2014/main" id="{B28D3189-FFA9-E590-86ED-660A0C97ED45}"/>
              </a:ext>
            </a:extLst>
          </p:cNvPr>
          <p:cNvSpPr/>
          <p:nvPr/>
        </p:nvSpPr>
        <p:spPr>
          <a:xfrm>
            <a:off x="7538069" y="7354156"/>
            <a:ext cx="3861445" cy="0"/>
          </a:xfrm>
          <a:prstGeom prst="line">
            <a:avLst/>
          </a:prstGeom>
          <a:ln w="19050" cap="flat">
            <a:solidFill>
              <a:srgbClr val="000000"/>
            </a:solidFill>
            <a:prstDash val="sysDot"/>
            <a:headEnd type="none" w="sm" len="sm"/>
            <a:tailEnd type="none" w="sm" len="sm"/>
          </a:ln>
        </p:spPr>
        <p:txBody>
          <a:bodyPr/>
          <a:lstStyle/>
          <a:p>
            <a:endParaRPr lang="fr-FR"/>
          </a:p>
        </p:txBody>
      </p:sp>
      <p:grpSp>
        <p:nvGrpSpPr>
          <p:cNvPr id="13" name="Group 13">
            <a:extLst>
              <a:ext uri="{FF2B5EF4-FFF2-40B4-BE49-F238E27FC236}">
                <a16:creationId xmlns:a16="http://schemas.microsoft.com/office/drawing/2014/main" id="{2917EDBC-3FB5-BA87-9323-387D962D8ED8}"/>
              </a:ext>
            </a:extLst>
          </p:cNvPr>
          <p:cNvGrpSpPr/>
          <p:nvPr/>
        </p:nvGrpSpPr>
        <p:grpSpPr>
          <a:xfrm rot="586152">
            <a:off x="17318454" y="-212119"/>
            <a:ext cx="137421" cy="11405458"/>
            <a:chOff x="0" y="0"/>
            <a:chExt cx="36193" cy="3003907"/>
          </a:xfrm>
        </p:grpSpPr>
        <p:sp>
          <p:nvSpPr>
            <p:cNvPr id="14" name="Freeform 14">
              <a:extLst>
                <a:ext uri="{FF2B5EF4-FFF2-40B4-BE49-F238E27FC236}">
                  <a16:creationId xmlns:a16="http://schemas.microsoft.com/office/drawing/2014/main" id="{6891ED8E-EF6A-9D20-B3A7-8FE1FE471391}"/>
                </a:ext>
              </a:extLst>
            </p:cNvPr>
            <p:cNvSpPr/>
            <p:nvPr/>
          </p:nvSpPr>
          <p:spPr>
            <a:xfrm>
              <a:off x="0" y="0"/>
              <a:ext cx="36193" cy="3003907"/>
            </a:xfrm>
            <a:custGeom>
              <a:avLst/>
              <a:gdLst/>
              <a:ahLst/>
              <a:cxnLst/>
              <a:rect l="l" t="t" r="r" b="b"/>
              <a:pathLst>
                <a:path w="36193" h="3003907">
                  <a:moveTo>
                    <a:pt x="0" y="0"/>
                  </a:moveTo>
                  <a:lnTo>
                    <a:pt x="36193" y="0"/>
                  </a:lnTo>
                  <a:lnTo>
                    <a:pt x="36193" y="3003907"/>
                  </a:lnTo>
                  <a:lnTo>
                    <a:pt x="0" y="3003907"/>
                  </a:lnTo>
                  <a:close/>
                </a:path>
              </a:pathLst>
            </a:custGeom>
            <a:solidFill>
              <a:srgbClr val="ED3E20"/>
            </a:solidFill>
          </p:spPr>
          <p:txBody>
            <a:bodyPr/>
            <a:lstStyle/>
            <a:p>
              <a:endParaRPr lang="fr-FR"/>
            </a:p>
          </p:txBody>
        </p:sp>
        <p:sp>
          <p:nvSpPr>
            <p:cNvPr id="15" name="TextBox 15">
              <a:extLst>
                <a:ext uri="{FF2B5EF4-FFF2-40B4-BE49-F238E27FC236}">
                  <a16:creationId xmlns:a16="http://schemas.microsoft.com/office/drawing/2014/main" id="{11D425C0-90BE-DDC2-D296-FA72D8211401}"/>
                </a:ext>
              </a:extLst>
            </p:cNvPr>
            <p:cNvSpPr txBox="1"/>
            <p:nvPr/>
          </p:nvSpPr>
          <p:spPr>
            <a:xfrm>
              <a:off x="0" y="-47625"/>
              <a:ext cx="36193" cy="3051532"/>
            </a:xfrm>
            <a:prstGeom prst="rect">
              <a:avLst/>
            </a:prstGeom>
          </p:spPr>
          <p:txBody>
            <a:bodyPr lIns="50800" tIns="50800" rIns="50800" bIns="50800" rtlCol="0" anchor="ctr"/>
            <a:lstStyle/>
            <a:p>
              <a:pPr algn="ctr">
                <a:lnSpc>
                  <a:spcPts val="2240"/>
                </a:lnSpc>
              </a:pPr>
              <a:endParaRPr/>
            </a:p>
          </p:txBody>
        </p:sp>
      </p:grpSp>
      <p:sp>
        <p:nvSpPr>
          <p:cNvPr id="16" name="TextBox 16">
            <a:extLst>
              <a:ext uri="{FF2B5EF4-FFF2-40B4-BE49-F238E27FC236}">
                <a16:creationId xmlns:a16="http://schemas.microsoft.com/office/drawing/2014/main" id="{9F279933-A2AD-D351-7055-8DE88D1A7ECE}"/>
              </a:ext>
            </a:extLst>
          </p:cNvPr>
          <p:cNvSpPr txBox="1"/>
          <p:nvPr/>
        </p:nvSpPr>
        <p:spPr>
          <a:xfrm>
            <a:off x="1032263" y="738297"/>
            <a:ext cx="8194859" cy="2024396"/>
          </a:xfrm>
          <a:prstGeom prst="rect">
            <a:avLst/>
          </a:prstGeom>
        </p:spPr>
        <p:txBody>
          <a:bodyPr lIns="0" tIns="0" rIns="0" bIns="0" rtlCol="0" anchor="t">
            <a:spAutoFit/>
          </a:bodyPr>
          <a:lstStyle/>
          <a:p>
            <a:pPr algn="l">
              <a:lnSpc>
                <a:spcPts val="16519"/>
              </a:lnSpc>
            </a:pPr>
            <a:r>
              <a:rPr lang="en-US" sz="11799" b="1" spc="-755">
                <a:solidFill>
                  <a:srgbClr val="000000"/>
                </a:solidFill>
                <a:latin typeface="Open Sans 1 Bold"/>
                <a:ea typeface="Open Sans 1 Bold"/>
                <a:cs typeface="Open Sans 1 Bold"/>
                <a:sym typeface="Open Sans 1 Bold"/>
              </a:rPr>
              <a:t>SOMMAIRE</a:t>
            </a:r>
          </a:p>
        </p:txBody>
      </p:sp>
      <p:sp>
        <p:nvSpPr>
          <p:cNvPr id="17" name="TextBox 17">
            <a:extLst>
              <a:ext uri="{FF2B5EF4-FFF2-40B4-BE49-F238E27FC236}">
                <a16:creationId xmlns:a16="http://schemas.microsoft.com/office/drawing/2014/main" id="{470EDBB3-9EBF-B27F-3748-F27F1AB0CA2F}"/>
              </a:ext>
            </a:extLst>
          </p:cNvPr>
          <p:cNvSpPr txBox="1"/>
          <p:nvPr/>
        </p:nvSpPr>
        <p:spPr>
          <a:xfrm>
            <a:off x="1945502" y="4080727"/>
            <a:ext cx="4976841" cy="425245"/>
          </a:xfrm>
          <a:prstGeom prst="rect">
            <a:avLst/>
          </a:prstGeom>
        </p:spPr>
        <p:txBody>
          <a:bodyPr wrap="square" lIns="0" tIns="0" rIns="0" bIns="0" rtlCol="0" anchor="t">
            <a:spAutoFit/>
          </a:bodyPr>
          <a:lstStyle/>
          <a:p>
            <a:pPr>
              <a:lnSpc>
                <a:spcPts val="3290"/>
              </a:lnSpc>
            </a:pPr>
            <a:r>
              <a:rPr lang="en-US" sz="3200" b="1">
                <a:solidFill>
                  <a:srgbClr val="000000"/>
                </a:solidFill>
                <a:latin typeface="Open Sans 1 Bold"/>
                <a:ea typeface="Open Sans 1 Bold"/>
                <a:cs typeface="Open Sans 1 Bold"/>
                <a:sym typeface="Open Sans 1 Bold"/>
              </a:rPr>
              <a:t>La </a:t>
            </a:r>
            <a:r>
              <a:rPr lang="en-US" sz="3200" b="1" err="1">
                <a:solidFill>
                  <a:srgbClr val="000000"/>
                </a:solidFill>
                <a:latin typeface="Open Sans 1 Bold"/>
                <a:ea typeface="Open Sans 1 Bold"/>
                <a:cs typeface="Open Sans 1 Bold"/>
                <a:sym typeface="Open Sans 1 Bold"/>
              </a:rPr>
              <a:t>Norme</a:t>
            </a:r>
            <a:r>
              <a:rPr lang="en-US" sz="3200" b="1">
                <a:solidFill>
                  <a:srgbClr val="000000"/>
                </a:solidFill>
                <a:latin typeface="Open Sans 1 Bold"/>
                <a:ea typeface="Open Sans 1 Bold"/>
                <a:cs typeface="Open Sans 1 Bold"/>
                <a:sym typeface="Open Sans 1 Bold"/>
              </a:rPr>
              <a:t> IEC 62443</a:t>
            </a:r>
            <a:endParaRPr lang="en-US" sz="3200">
              <a:ea typeface="Calibri"/>
              <a:cs typeface="Calibri"/>
            </a:endParaRPr>
          </a:p>
        </p:txBody>
      </p:sp>
      <p:sp>
        <p:nvSpPr>
          <p:cNvPr id="19" name="TextBox 19">
            <a:extLst>
              <a:ext uri="{FF2B5EF4-FFF2-40B4-BE49-F238E27FC236}">
                <a16:creationId xmlns:a16="http://schemas.microsoft.com/office/drawing/2014/main" id="{38983B37-9720-F3A8-569E-42C8BFBEE850}"/>
              </a:ext>
            </a:extLst>
          </p:cNvPr>
          <p:cNvSpPr txBox="1"/>
          <p:nvPr/>
        </p:nvSpPr>
        <p:spPr>
          <a:xfrm>
            <a:off x="1500177" y="3443319"/>
            <a:ext cx="6149530" cy="395173"/>
          </a:xfrm>
          <a:prstGeom prst="rect">
            <a:avLst/>
          </a:prstGeom>
        </p:spPr>
        <p:txBody>
          <a:bodyPr wrap="square"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Les </a:t>
            </a:r>
            <a:r>
              <a:rPr lang="en-US" sz="2350" b="1" err="1">
                <a:solidFill>
                  <a:srgbClr val="7F7F7F"/>
                </a:solidFill>
                <a:latin typeface="Open Sans 1 Bold"/>
                <a:ea typeface="Open Sans 1 Bold"/>
                <a:cs typeface="Open Sans 1 Bold"/>
                <a:sym typeface="Open Sans 1 Bold"/>
              </a:rPr>
              <a:t>organismes</a:t>
            </a:r>
            <a:r>
              <a:rPr lang="en-US" sz="2350" b="1">
                <a:solidFill>
                  <a:srgbClr val="7F7F7F"/>
                </a:solidFill>
                <a:latin typeface="Open Sans 1 Bold"/>
                <a:ea typeface="Open Sans 1 Bold"/>
                <a:cs typeface="Open Sans 1 Bold"/>
                <a:sym typeface="Open Sans 1 Bold"/>
              </a:rPr>
              <a:t> de </a:t>
            </a:r>
            <a:r>
              <a:rPr lang="en-US" sz="2350" b="1" err="1">
                <a:solidFill>
                  <a:srgbClr val="7F7F7F"/>
                </a:solidFill>
                <a:latin typeface="Open Sans 1 Bold"/>
                <a:ea typeface="Open Sans 1 Bold"/>
                <a:cs typeface="Open Sans 1 Bold"/>
                <a:sym typeface="Open Sans 1 Bold"/>
              </a:rPr>
              <a:t>normalisation</a:t>
            </a:r>
            <a:r>
              <a:rPr lang="en-US" sz="2350" b="1">
                <a:solidFill>
                  <a:srgbClr val="7F7F7F"/>
                </a:solidFill>
                <a:latin typeface="Open Sans 1 Bold"/>
                <a:ea typeface="Open Sans 1 Bold"/>
                <a:cs typeface="Open Sans 1 Bold"/>
                <a:sym typeface="Open Sans 1 Bold"/>
              </a:rPr>
              <a:t> OT</a:t>
            </a:r>
            <a:endParaRPr lang="en-US" sz="2350" b="1">
              <a:solidFill>
                <a:srgbClr val="7F7F7F"/>
              </a:solidFill>
              <a:latin typeface="Open Sans 1 Bold"/>
              <a:ea typeface="Open Sans 1 Bold"/>
              <a:cs typeface="Open Sans 1 Bold"/>
            </a:endParaRPr>
          </a:p>
        </p:txBody>
      </p:sp>
      <p:sp>
        <p:nvSpPr>
          <p:cNvPr id="21" name="TextBox 21">
            <a:extLst>
              <a:ext uri="{FF2B5EF4-FFF2-40B4-BE49-F238E27FC236}">
                <a16:creationId xmlns:a16="http://schemas.microsoft.com/office/drawing/2014/main" id="{52EA5257-1B5C-EB73-CDB7-2BF35220DB85}"/>
              </a:ext>
            </a:extLst>
          </p:cNvPr>
          <p:cNvSpPr txBox="1"/>
          <p:nvPr/>
        </p:nvSpPr>
        <p:spPr>
          <a:xfrm>
            <a:off x="1500177" y="4809874"/>
            <a:ext cx="4234634"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Référentiel</a:t>
            </a:r>
            <a:r>
              <a:rPr lang="en-US" sz="2350" b="1">
                <a:solidFill>
                  <a:srgbClr val="7F7F7F"/>
                </a:solidFill>
                <a:latin typeface="Open Sans 1 Bold"/>
                <a:ea typeface="Open Sans 1 Bold"/>
                <a:cs typeface="Open Sans 1 Bold"/>
                <a:sym typeface="Open Sans 1 Bold"/>
              </a:rPr>
              <a:t> NIST</a:t>
            </a:r>
            <a:endParaRPr lang="en-US">
              <a:solidFill>
                <a:srgbClr val="7F7F7F"/>
              </a:solidFill>
            </a:endParaRPr>
          </a:p>
        </p:txBody>
      </p:sp>
      <p:sp>
        <p:nvSpPr>
          <p:cNvPr id="23" name="TextBox 23">
            <a:extLst>
              <a:ext uri="{FF2B5EF4-FFF2-40B4-BE49-F238E27FC236}">
                <a16:creationId xmlns:a16="http://schemas.microsoft.com/office/drawing/2014/main" id="{05CFE750-6A4D-45DA-C6ED-1753194745AD}"/>
              </a:ext>
            </a:extLst>
          </p:cNvPr>
          <p:cNvSpPr txBox="1"/>
          <p:nvPr/>
        </p:nvSpPr>
        <p:spPr>
          <a:xfrm>
            <a:off x="1500177" y="5552974"/>
            <a:ext cx="4741141"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Référentiel</a:t>
            </a:r>
            <a:r>
              <a:rPr lang="en-US" sz="2350" b="1">
                <a:solidFill>
                  <a:srgbClr val="7F7F7F"/>
                </a:solidFill>
                <a:latin typeface="Open Sans 1 Bold"/>
                <a:ea typeface="Open Sans 1 Bold"/>
                <a:cs typeface="Open Sans 1 Bold"/>
                <a:sym typeface="Open Sans 1 Bold"/>
              </a:rPr>
              <a:t> ANSSI</a:t>
            </a:r>
            <a:endParaRPr lang="en-US">
              <a:solidFill>
                <a:srgbClr val="7F7F7F"/>
              </a:solidFill>
            </a:endParaRPr>
          </a:p>
        </p:txBody>
      </p:sp>
      <p:sp>
        <p:nvSpPr>
          <p:cNvPr id="25" name="TextBox 25">
            <a:extLst>
              <a:ext uri="{FF2B5EF4-FFF2-40B4-BE49-F238E27FC236}">
                <a16:creationId xmlns:a16="http://schemas.microsoft.com/office/drawing/2014/main" id="{90B51BE7-52DD-2ACE-5021-C70D43217D86}"/>
              </a:ext>
            </a:extLst>
          </p:cNvPr>
          <p:cNvSpPr txBox="1"/>
          <p:nvPr/>
        </p:nvSpPr>
        <p:spPr>
          <a:xfrm>
            <a:off x="1500177" y="6296074"/>
            <a:ext cx="4980617"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Comparaison</a:t>
            </a:r>
            <a:r>
              <a:rPr lang="en-US" sz="2350" b="1">
                <a:solidFill>
                  <a:srgbClr val="7F7F7F"/>
                </a:solidFill>
                <a:latin typeface="Open Sans 1 Bold"/>
                <a:ea typeface="Open Sans 1 Bold"/>
                <a:cs typeface="Open Sans 1 Bold"/>
                <a:sym typeface="Open Sans 1 Bold"/>
              </a:rPr>
              <a:t> ANSSI/NIST</a:t>
            </a:r>
            <a:endParaRPr lang="en-US">
              <a:solidFill>
                <a:srgbClr val="7F7F7F"/>
              </a:solidFill>
            </a:endParaRPr>
          </a:p>
        </p:txBody>
      </p:sp>
      <p:sp>
        <p:nvSpPr>
          <p:cNvPr id="27" name="TextBox 27">
            <a:extLst>
              <a:ext uri="{FF2B5EF4-FFF2-40B4-BE49-F238E27FC236}">
                <a16:creationId xmlns:a16="http://schemas.microsoft.com/office/drawing/2014/main" id="{C5C3BEC7-66FF-77E6-ED8E-EBEF85859DAC}"/>
              </a:ext>
            </a:extLst>
          </p:cNvPr>
          <p:cNvSpPr txBox="1"/>
          <p:nvPr/>
        </p:nvSpPr>
        <p:spPr>
          <a:xfrm>
            <a:off x="1500177" y="7039174"/>
            <a:ext cx="4980617" cy="396583"/>
          </a:xfrm>
          <a:prstGeom prst="rect">
            <a:avLst/>
          </a:prstGeom>
        </p:spPr>
        <p:txBody>
          <a:bodyPr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MITRE et Pain Pyramid</a:t>
            </a:r>
            <a:endParaRPr lang="en-US">
              <a:solidFill>
                <a:srgbClr val="7F7F7F"/>
              </a:solidFill>
            </a:endParaRPr>
          </a:p>
        </p:txBody>
      </p:sp>
      <p:sp>
        <p:nvSpPr>
          <p:cNvPr id="33" name="TextBox 33">
            <a:extLst>
              <a:ext uri="{FF2B5EF4-FFF2-40B4-BE49-F238E27FC236}">
                <a16:creationId xmlns:a16="http://schemas.microsoft.com/office/drawing/2014/main" id="{494B17B9-B7A9-0115-2340-9BE15EAF99EB}"/>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3</a:t>
            </a:r>
          </a:p>
        </p:txBody>
      </p:sp>
    </p:spTree>
    <p:extLst>
      <p:ext uri="{BB962C8B-B14F-4D97-AF65-F5344CB8AC3E}">
        <p14:creationId xmlns:p14="http://schemas.microsoft.com/office/powerpoint/2010/main" val="3570898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7A34587A-1BEE-0E0D-D83C-A0C77D19C4F5}"/>
            </a:ext>
          </a:extLst>
        </p:cNvPr>
        <p:cNvGrpSpPr/>
        <p:nvPr/>
      </p:nvGrpSpPr>
      <p:grpSpPr>
        <a:xfrm>
          <a:off x="0" y="0"/>
          <a:ext cx="0" cy="0"/>
          <a:chOff x="0" y="0"/>
          <a:chExt cx="0" cy="0"/>
        </a:xfrm>
      </p:grpSpPr>
      <p:sp>
        <p:nvSpPr>
          <p:cNvPr id="27" name="Freeform 2">
            <a:extLst>
              <a:ext uri="{FF2B5EF4-FFF2-40B4-BE49-F238E27FC236}">
                <a16:creationId xmlns:a16="http://schemas.microsoft.com/office/drawing/2014/main" id="{CE00E8FD-06FE-8548-96C2-E9F7C6D41465}"/>
              </a:ext>
            </a:extLst>
          </p:cNvPr>
          <p:cNvSpPr/>
          <p:nvPr/>
        </p:nvSpPr>
        <p:spPr>
          <a:xfrm rot="1500000">
            <a:off x="13529054" y="1042112"/>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55" name="AutoShape 18">
            <a:extLst>
              <a:ext uri="{FF2B5EF4-FFF2-40B4-BE49-F238E27FC236}">
                <a16:creationId xmlns:a16="http://schemas.microsoft.com/office/drawing/2014/main" id="{B71EEE1C-81E2-7388-858E-AA4AEED4A837}"/>
              </a:ext>
            </a:extLst>
          </p:cNvPr>
          <p:cNvSpPr/>
          <p:nvPr/>
        </p:nvSpPr>
        <p:spPr>
          <a:xfrm>
            <a:off x="915581" y="5150701"/>
            <a:ext cx="0" cy="65680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2" name="Group 2">
            <a:extLst>
              <a:ext uri="{FF2B5EF4-FFF2-40B4-BE49-F238E27FC236}">
                <a16:creationId xmlns:a16="http://schemas.microsoft.com/office/drawing/2014/main" id="{97236FE3-34C4-C3DD-0E69-152F5E7F5371}"/>
              </a:ext>
            </a:extLst>
          </p:cNvPr>
          <p:cNvGrpSpPr/>
          <p:nvPr/>
        </p:nvGrpSpPr>
        <p:grpSpPr>
          <a:xfrm>
            <a:off x="-187902" y="6462565"/>
            <a:ext cx="18663805" cy="3988849"/>
            <a:chOff x="0" y="0"/>
            <a:chExt cx="4915570" cy="1050561"/>
          </a:xfrm>
        </p:grpSpPr>
        <p:sp>
          <p:nvSpPr>
            <p:cNvPr id="3" name="Freeform 3">
              <a:extLst>
                <a:ext uri="{FF2B5EF4-FFF2-40B4-BE49-F238E27FC236}">
                  <a16:creationId xmlns:a16="http://schemas.microsoft.com/office/drawing/2014/main" id="{FAAD2E50-A0D6-EDD3-0BBC-956177ECB02E}"/>
                </a:ext>
              </a:extLst>
            </p:cNvPr>
            <p:cNvSpPr/>
            <p:nvPr/>
          </p:nvSpPr>
          <p:spPr>
            <a:xfrm>
              <a:off x="0" y="0"/>
              <a:ext cx="4915570" cy="1050561"/>
            </a:xfrm>
            <a:custGeom>
              <a:avLst/>
              <a:gdLst/>
              <a:ahLst/>
              <a:cxnLst/>
              <a:rect l="l" t="t" r="r" b="b"/>
              <a:pathLst>
                <a:path w="4915570" h="1050561">
                  <a:moveTo>
                    <a:pt x="0" y="0"/>
                  </a:moveTo>
                  <a:lnTo>
                    <a:pt x="4915570" y="0"/>
                  </a:lnTo>
                  <a:lnTo>
                    <a:pt x="4915570"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7B3816DF-A5A1-AD11-9D3C-C5FCBBBE801A}"/>
                </a:ext>
              </a:extLst>
            </p:cNvPr>
            <p:cNvSpPr txBox="1"/>
            <p:nvPr/>
          </p:nvSpPr>
          <p:spPr>
            <a:xfrm>
              <a:off x="0" y="-47625"/>
              <a:ext cx="4915570" cy="1098186"/>
            </a:xfrm>
            <a:prstGeom prst="rect">
              <a:avLst/>
            </a:prstGeom>
          </p:spPr>
          <p:txBody>
            <a:bodyPr lIns="50800" tIns="50800" rIns="50800" bIns="50800" rtlCol="0" anchor="ctr"/>
            <a:lstStyle/>
            <a:p>
              <a:pPr algn="ctr">
                <a:lnSpc>
                  <a:spcPts val="2240"/>
                </a:lnSpc>
              </a:pPr>
              <a:endParaRPr/>
            </a:p>
          </p:txBody>
        </p:sp>
      </p:grpSp>
      <p:sp>
        <p:nvSpPr>
          <p:cNvPr id="5" name="AutoShape 5">
            <a:extLst>
              <a:ext uri="{FF2B5EF4-FFF2-40B4-BE49-F238E27FC236}">
                <a16:creationId xmlns:a16="http://schemas.microsoft.com/office/drawing/2014/main" id="{904B4060-E7EA-62ED-D428-C15D4201A230}"/>
              </a:ext>
            </a:extLst>
          </p:cNvPr>
          <p:cNvSpPr/>
          <p:nvPr/>
        </p:nvSpPr>
        <p:spPr>
          <a:xfrm flipV="1">
            <a:off x="935122" y="5259394"/>
            <a:ext cx="12609850" cy="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6" name="Group 6">
            <a:extLst>
              <a:ext uri="{FF2B5EF4-FFF2-40B4-BE49-F238E27FC236}">
                <a16:creationId xmlns:a16="http://schemas.microsoft.com/office/drawing/2014/main" id="{F5C8D24D-1709-74CA-F3B0-0FFD32AED793}"/>
              </a:ext>
            </a:extLst>
          </p:cNvPr>
          <p:cNvGrpSpPr/>
          <p:nvPr/>
        </p:nvGrpSpPr>
        <p:grpSpPr>
          <a:xfrm>
            <a:off x="312994" y="3968045"/>
            <a:ext cx="1223009" cy="1223009"/>
            <a:chOff x="0" y="0"/>
            <a:chExt cx="812800" cy="812800"/>
          </a:xfrm>
        </p:grpSpPr>
        <p:sp>
          <p:nvSpPr>
            <p:cNvPr id="7" name="Freeform 7">
              <a:extLst>
                <a:ext uri="{FF2B5EF4-FFF2-40B4-BE49-F238E27FC236}">
                  <a16:creationId xmlns:a16="http://schemas.microsoft.com/office/drawing/2014/main" id="{ACEF3B33-EC29-79BB-8BAE-81C69D5932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8" name="TextBox 8">
              <a:extLst>
                <a:ext uri="{FF2B5EF4-FFF2-40B4-BE49-F238E27FC236}">
                  <a16:creationId xmlns:a16="http://schemas.microsoft.com/office/drawing/2014/main" id="{991D9552-5D2C-901D-744B-377F4C9979CE}"/>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9" name="Group 9">
            <a:extLst>
              <a:ext uri="{FF2B5EF4-FFF2-40B4-BE49-F238E27FC236}">
                <a16:creationId xmlns:a16="http://schemas.microsoft.com/office/drawing/2014/main" id="{7B45B6F1-A78A-C69F-723C-449547D8A177}"/>
              </a:ext>
            </a:extLst>
          </p:cNvPr>
          <p:cNvGrpSpPr/>
          <p:nvPr/>
        </p:nvGrpSpPr>
        <p:grpSpPr>
          <a:xfrm>
            <a:off x="2701409" y="3989475"/>
            <a:ext cx="1223009" cy="1223009"/>
            <a:chOff x="0" y="0"/>
            <a:chExt cx="812800" cy="812800"/>
          </a:xfrm>
        </p:grpSpPr>
        <p:sp>
          <p:nvSpPr>
            <p:cNvPr id="10" name="Freeform 10">
              <a:extLst>
                <a:ext uri="{FF2B5EF4-FFF2-40B4-BE49-F238E27FC236}">
                  <a16:creationId xmlns:a16="http://schemas.microsoft.com/office/drawing/2014/main" id="{97E0E47B-D2AD-01E1-D8D2-B6E9E24C736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1" name="TextBox 11">
              <a:extLst>
                <a:ext uri="{FF2B5EF4-FFF2-40B4-BE49-F238E27FC236}">
                  <a16:creationId xmlns:a16="http://schemas.microsoft.com/office/drawing/2014/main" id="{51CC7149-8DC6-21EC-356F-BE7DDC71B0EA}"/>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2" name="Group 12">
            <a:extLst>
              <a:ext uri="{FF2B5EF4-FFF2-40B4-BE49-F238E27FC236}">
                <a16:creationId xmlns:a16="http://schemas.microsoft.com/office/drawing/2014/main" id="{6A1637BE-0E6C-F904-D5F2-4248D8787DF0}"/>
              </a:ext>
            </a:extLst>
          </p:cNvPr>
          <p:cNvGrpSpPr/>
          <p:nvPr/>
        </p:nvGrpSpPr>
        <p:grpSpPr>
          <a:xfrm>
            <a:off x="6414665" y="3989117"/>
            <a:ext cx="1223009" cy="1223009"/>
            <a:chOff x="0" y="0"/>
            <a:chExt cx="812800" cy="812800"/>
          </a:xfrm>
        </p:grpSpPr>
        <p:sp>
          <p:nvSpPr>
            <p:cNvPr id="13" name="Freeform 13">
              <a:extLst>
                <a:ext uri="{FF2B5EF4-FFF2-40B4-BE49-F238E27FC236}">
                  <a16:creationId xmlns:a16="http://schemas.microsoft.com/office/drawing/2014/main" id="{F794689E-C2A2-5B63-6385-AD5923A6D9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4" name="TextBox 14">
              <a:extLst>
                <a:ext uri="{FF2B5EF4-FFF2-40B4-BE49-F238E27FC236}">
                  <a16:creationId xmlns:a16="http://schemas.microsoft.com/office/drawing/2014/main" id="{946E5B08-A0A8-4156-FF94-216969D40EA3}"/>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5" name="Group 15">
            <a:extLst>
              <a:ext uri="{FF2B5EF4-FFF2-40B4-BE49-F238E27FC236}">
                <a16:creationId xmlns:a16="http://schemas.microsoft.com/office/drawing/2014/main" id="{26282D79-ECA0-273B-B8F9-4B4125D5DB61}"/>
              </a:ext>
            </a:extLst>
          </p:cNvPr>
          <p:cNvGrpSpPr/>
          <p:nvPr/>
        </p:nvGrpSpPr>
        <p:grpSpPr>
          <a:xfrm>
            <a:off x="9519313" y="3988843"/>
            <a:ext cx="1223009" cy="1223009"/>
            <a:chOff x="0" y="0"/>
            <a:chExt cx="812800" cy="812800"/>
          </a:xfrm>
        </p:grpSpPr>
        <p:sp>
          <p:nvSpPr>
            <p:cNvPr id="16" name="Freeform 16">
              <a:extLst>
                <a:ext uri="{FF2B5EF4-FFF2-40B4-BE49-F238E27FC236}">
                  <a16:creationId xmlns:a16="http://schemas.microsoft.com/office/drawing/2014/main" id="{E65A6861-D638-8704-7B59-C904F01D9E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7" name="TextBox 17">
              <a:extLst>
                <a:ext uri="{FF2B5EF4-FFF2-40B4-BE49-F238E27FC236}">
                  <a16:creationId xmlns:a16="http://schemas.microsoft.com/office/drawing/2014/main" id="{7E406F5E-0786-C3D0-7665-85AAE17395C3}"/>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8" name="AutoShape 18">
            <a:extLst>
              <a:ext uri="{FF2B5EF4-FFF2-40B4-BE49-F238E27FC236}">
                <a16:creationId xmlns:a16="http://schemas.microsoft.com/office/drawing/2014/main" id="{120E2682-412E-FF6A-AC09-ECE4C84569D5}"/>
              </a:ext>
            </a:extLst>
          </p:cNvPr>
          <p:cNvSpPr/>
          <p:nvPr/>
        </p:nvSpPr>
        <p:spPr>
          <a:xfrm>
            <a:off x="3312913" y="5212485"/>
            <a:ext cx="0" cy="1740424"/>
          </a:xfrm>
          <a:prstGeom prst="line">
            <a:avLst/>
          </a:prstGeom>
          <a:ln w="38100" cap="flat">
            <a:solidFill>
              <a:srgbClr val="000000"/>
            </a:solidFill>
            <a:prstDash val="solid"/>
            <a:headEnd type="none" w="sm" len="sm"/>
            <a:tailEnd type="none" w="sm" len="sm"/>
          </a:ln>
        </p:spPr>
        <p:txBody>
          <a:bodyPr/>
          <a:lstStyle/>
          <a:p>
            <a:endParaRPr lang="fr-FR"/>
          </a:p>
        </p:txBody>
      </p:sp>
      <p:sp>
        <p:nvSpPr>
          <p:cNvPr id="19" name="AutoShape 19">
            <a:extLst>
              <a:ext uri="{FF2B5EF4-FFF2-40B4-BE49-F238E27FC236}">
                <a16:creationId xmlns:a16="http://schemas.microsoft.com/office/drawing/2014/main" id="{F2A0F269-E47E-F106-2BDD-A662181C108F}"/>
              </a:ext>
            </a:extLst>
          </p:cNvPr>
          <p:cNvSpPr/>
          <p:nvPr/>
        </p:nvSpPr>
        <p:spPr>
          <a:xfrm>
            <a:off x="7026170" y="5212127"/>
            <a:ext cx="0" cy="2527521"/>
          </a:xfrm>
          <a:prstGeom prst="line">
            <a:avLst/>
          </a:prstGeom>
          <a:ln w="38100" cap="flat">
            <a:solidFill>
              <a:srgbClr val="000000"/>
            </a:solidFill>
            <a:prstDash val="solid"/>
            <a:headEnd type="none" w="sm" len="sm"/>
            <a:tailEnd type="none" w="sm" len="sm"/>
          </a:ln>
        </p:spPr>
        <p:txBody>
          <a:bodyPr/>
          <a:lstStyle/>
          <a:p>
            <a:endParaRPr lang="fr-FR"/>
          </a:p>
        </p:txBody>
      </p:sp>
      <p:sp>
        <p:nvSpPr>
          <p:cNvPr id="24" name="TextBox 24">
            <a:extLst>
              <a:ext uri="{FF2B5EF4-FFF2-40B4-BE49-F238E27FC236}">
                <a16:creationId xmlns:a16="http://schemas.microsoft.com/office/drawing/2014/main" id="{E83E5655-8404-C59A-A2D9-CE85D9FE28BD}"/>
              </a:ext>
            </a:extLst>
          </p:cNvPr>
          <p:cNvSpPr txBox="1"/>
          <p:nvPr/>
        </p:nvSpPr>
        <p:spPr>
          <a:xfrm>
            <a:off x="984168" y="1076325"/>
            <a:ext cx="7058675" cy="1655903"/>
          </a:xfrm>
          <a:prstGeom prst="rect">
            <a:avLst/>
          </a:prstGeom>
        </p:spPr>
        <p:txBody>
          <a:bodyPr wrap="square" lIns="0" tIns="0" rIns="0" bIns="0" rtlCol="0" anchor="t">
            <a:spAutoFit/>
          </a:bodyPr>
          <a:lstStyle/>
          <a:p>
            <a:pPr>
              <a:lnSpc>
                <a:spcPts val="6208"/>
              </a:lnSpc>
            </a:pPr>
            <a:r>
              <a:rPr lang="en-US" sz="7200" b="1">
                <a:solidFill>
                  <a:srgbClr val="000000"/>
                </a:solidFill>
                <a:latin typeface="Century Gothic Paneuropean Bold"/>
                <a:ea typeface="Century Gothic Paneuropean Bold"/>
                <a:cs typeface="Century Gothic Paneuropean Bold"/>
                <a:sym typeface="Century Gothic Paneuropean Bold"/>
              </a:rPr>
              <a:t>La </a:t>
            </a:r>
            <a:r>
              <a:rPr lang="en-US" sz="7200" b="1" err="1">
                <a:solidFill>
                  <a:srgbClr val="000000"/>
                </a:solidFill>
                <a:latin typeface="Century Gothic Paneuropean Bold"/>
                <a:ea typeface="Century Gothic Paneuropean Bold"/>
                <a:cs typeface="Century Gothic Paneuropean Bold"/>
                <a:sym typeface="Century Gothic Paneuropean Bold"/>
              </a:rPr>
              <a:t>norme</a:t>
            </a:r>
            <a:r>
              <a:rPr lang="en-US" sz="7200" b="1">
                <a:solidFill>
                  <a:srgbClr val="000000"/>
                </a:solidFill>
                <a:latin typeface="Century Gothic Paneuropean Bold"/>
                <a:ea typeface="Century Gothic Paneuropean Bold"/>
                <a:cs typeface="Century Gothic Paneuropean Bold"/>
                <a:sym typeface="Century Gothic Paneuropean Bold"/>
              </a:rPr>
              <a:t> IEC 62443</a:t>
            </a:r>
            <a:endParaRPr lang="en-US" sz="7200" b="1">
              <a:solidFill>
                <a:srgbClr val="000000"/>
              </a:solidFill>
              <a:latin typeface="Century Gothic Paneuropean Bold"/>
              <a:ea typeface="Century Gothic Paneuropean Bold"/>
              <a:cs typeface="Century Gothic Paneuropean Bold"/>
            </a:endParaRPr>
          </a:p>
        </p:txBody>
      </p:sp>
      <p:sp>
        <p:nvSpPr>
          <p:cNvPr id="29" name="TextBox 29">
            <a:extLst>
              <a:ext uri="{FF2B5EF4-FFF2-40B4-BE49-F238E27FC236}">
                <a16:creationId xmlns:a16="http://schemas.microsoft.com/office/drawing/2014/main" id="{91C34F5C-729E-7877-0F04-52112FCCFE1A}"/>
              </a:ext>
            </a:extLst>
          </p:cNvPr>
          <p:cNvSpPr txBox="1"/>
          <p:nvPr/>
        </p:nvSpPr>
        <p:spPr>
          <a:xfrm>
            <a:off x="386413" y="438757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1</a:t>
            </a:r>
            <a:endParaRPr lang="en-US" b="1">
              <a:ea typeface="Calibri"/>
              <a:cs typeface="Calibri"/>
            </a:endParaRPr>
          </a:p>
        </p:txBody>
      </p:sp>
      <p:sp>
        <p:nvSpPr>
          <p:cNvPr id="30" name="TextBox 30">
            <a:extLst>
              <a:ext uri="{FF2B5EF4-FFF2-40B4-BE49-F238E27FC236}">
                <a16:creationId xmlns:a16="http://schemas.microsoft.com/office/drawing/2014/main" id="{C6ECC29B-E6CA-3920-6F65-8A93EF29DA76}"/>
              </a:ext>
            </a:extLst>
          </p:cNvPr>
          <p:cNvSpPr txBox="1"/>
          <p:nvPr/>
        </p:nvSpPr>
        <p:spPr>
          <a:xfrm>
            <a:off x="2798097" y="446480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2</a:t>
            </a:r>
            <a:endParaRPr lang="en-US" b="1">
              <a:ea typeface="Calibri"/>
              <a:cs typeface="Calibri"/>
            </a:endParaRPr>
          </a:p>
        </p:txBody>
      </p:sp>
      <p:sp>
        <p:nvSpPr>
          <p:cNvPr id="31" name="TextBox 31">
            <a:extLst>
              <a:ext uri="{FF2B5EF4-FFF2-40B4-BE49-F238E27FC236}">
                <a16:creationId xmlns:a16="http://schemas.microsoft.com/office/drawing/2014/main" id="{06C36253-D5E8-6D7A-1CD6-2A2FECE921E1}"/>
              </a:ext>
            </a:extLst>
          </p:cNvPr>
          <p:cNvSpPr txBox="1"/>
          <p:nvPr/>
        </p:nvSpPr>
        <p:spPr>
          <a:xfrm>
            <a:off x="6499866" y="4405424"/>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3</a:t>
            </a:r>
            <a:endParaRPr lang="en-US" b="1">
              <a:ea typeface="Calibri"/>
              <a:cs typeface="Calibri"/>
            </a:endParaRPr>
          </a:p>
        </p:txBody>
      </p:sp>
      <p:sp>
        <p:nvSpPr>
          <p:cNvPr id="32" name="TextBox 32">
            <a:extLst>
              <a:ext uri="{FF2B5EF4-FFF2-40B4-BE49-F238E27FC236}">
                <a16:creationId xmlns:a16="http://schemas.microsoft.com/office/drawing/2014/main" id="{9C43B8A3-D683-64B4-0832-27EA1898D03C}"/>
              </a:ext>
            </a:extLst>
          </p:cNvPr>
          <p:cNvSpPr txBox="1"/>
          <p:nvPr/>
        </p:nvSpPr>
        <p:spPr>
          <a:xfrm>
            <a:off x="9608732" y="4397136"/>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4</a:t>
            </a:r>
            <a:endParaRPr lang="en-US" b="1">
              <a:ea typeface="Calibri"/>
              <a:cs typeface="Calibri"/>
            </a:endParaRPr>
          </a:p>
        </p:txBody>
      </p:sp>
      <p:sp>
        <p:nvSpPr>
          <p:cNvPr id="33" name="TextBox 33">
            <a:extLst>
              <a:ext uri="{FF2B5EF4-FFF2-40B4-BE49-F238E27FC236}">
                <a16:creationId xmlns:a16="http://schemas.microsoft.com/office/drawing/2014/main" id="{DA651F81-2643-7D5D-06AF-F242685A795F}"/>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7</a:t>
            </a:r>
          </a:p>
        </p:txBody>
      </p:sp>
      <p:sp>
        <p:nvSpPr>
          <p:cNvPr id="38" name="TextBox 7">
            <a:extLst>
              <a:ext uri="{FF2B5EF4-FFF2-40B4-BE49-F238E27FC236}">
                <a16:creationId xmlns:a16="http://schemas.microsoft.com/office/drawing/2014/main" id="{A731503C-0865-40A7-C03E-67D4242191A3}"/>
              </a:ext>
            </a:extLst>
          </p:cNvPr>
          <p:cNvSpPr txBox="1"/>
          <p:nvPr/>
        </p:nvSpPr>
        <p:spPr>
          <a:xfrm>
            <a:off x="221249" y="6620972"/>
            <a:ext cx="3109094" cy="464818"/>
          </a:xfrm>
          <a:prstGeom prst="rect">
            <a:avLst/>
          </a:prstGeom>
        </p:spPr>
        <p:txBody>
          <a:bodyPr wrap="square" lIns="0" tIns="0" rIns="0" bIns="0" rtlCol="0" anchor="t">
            <a:spAutoFit/>
          </a:bodyPr>
          <a:lstStyle/>
          <a:p>
            <a:pPr algn="l">
              <a:lnSpc>
                <a:spcPts val="3779"/>
              </a:lnSpc>
            </a:pPr>
            <a:r>
              <a:rPr lang="en-US" sz="2700" b="1">
                <a:solidFill>
                  <a:srgbClr val="000000"/>
                </a:solidFill>
                <a:latin typeface="Open Sans 2 Bold"/>
                <a:ea typeface="Open Sans 2 Bold"/>
                <a:cs typeface="Open Sans 2 Bold"/>
                <a:sym typeface="Open Sans 2 Bold"/>
              </a:rPr>
              <a:t>Introduction</a:t>
            </a:r>
            <a:endParaRPr lang="en-US"/>
          </a:p>
        </p:txBody>
      </p:sp>
      <p:sp>
        <p:nvSpPr>
          <p:cNvPr id="42" name="TextBox 9">
            <a:extLst>
              <a:ext uri="{FF2B5EF4-FFF2-40B4-BE49-F238E27FC236}">
                <a16:creationId xmlns:a16="http://schemas.microsoft.com/office/drawing/2014/main" id="{84C0458B-37B4-65A5-521F-BF872B745DF2}"/>
              </a:ext>
            </a:extLst>
          </p:cNvPr>
          <p:cNvSpPr txBox="1"/>
          <p:nvPr/>
        </p:nvSpPr>
        <p:spPr>
          <a:xfrm>
            <a:off x="1283009" y="7310107"/>
            <a:ext cx="5974016" cy="454868"/>
          </a:xfrm>
          <a:prstGeom prst="rect">
            <a:avLst/>
          </a:prstGeom>
        </p:spPr>
        <p:txBody>
          <a:bodyPr wrap="square" lIns="0" tIns="0" rIns="0" bIns="0" rtlCol="0" anchor="t">
            <a:spAutoFit/>
          </a:bodyPr>
          <a:lstStyle/>
          <a:p>
            <a:pPr>
              <a:lnSpc>
                <a:spcPts val="3780"/>
              </a:lnSpc>
            </a:pPr>
            <a:r>
              <a:rPr lang="en-US" sz="2700" b="1">
                <a:solidFill>
                  <a:srgbClr val="000000"/>
                </a:solidFill>
                <a:latin typeface="Open Sans 2 Bold"/>
                <a:ea typeface="Open Sans 2 Bold"/>
                <a:cs typeface="Open Sans 2 Bold"/>
              </a:rPr>
              <a:t>Les principes </a:t>
            </a:r>
            <a:r>
              <a:rPr lang="en-US" sz="2700" b="1" err="1">
                <a:solidFill>
                  <a:srgbClr val="000000"/>
                </a:solidFill>
                <a:latin typeface="Open Sans 2 Bold"/>
                <a:ea typeface="Open Sans 2 Bold"/>
                <a:cs typeface="Open Sans 2 Bold"/>
              </a:rPr>
              <a:t>fondamentaux</a:t>
            </a:r>
          </a:p>
        </p:txBody>
      </p:sp>
      <p:sp>
        <p:nvSpPr>
          <p:cNvPr id="46" name="TextBox 11">
            <a:extLst>
              <a:ext uri="{FF2B5EF4-FFF2-40B4-BE49-F238E27FC236}">
                <a16:creationId xmlns:a16="http://schemas.microsoft.com/office/drawing/2014/main" id="{6C9816F5-4EBA-1E28-771A-0E4BC3ECA530}"/>
              </a:ext>
            </a:extLst>
          </p:cNvPr>
          <p:cNvSpPr txBox="1"/>
          <p:nvPr/>
        </p:nvSpPr>
        <p:spPr>
          <a:xfrm>
            <a:off x="5105378" y="8009474"/>
            <a:ext cx="6389652" cy="454868"/>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Structure </a:t>
            </a:r>
            <a:r>
              <a:rPr lang="en-US" sz="2700" b="1" err="1">
                <a:solidFill>
                  <a:srgbClr val="000000"/>
                </a:solidFill>
                <a:latin typeface="Open Sans 2 Bold"/>
                <a:ea typeface="Open Sans 2 Bold"/>
                <a:cs typeface="Open Sans 2 Bold"/>
                <a:sym typeface="Open Sans 2 Bold"/>
              </a:rPr>
              <a:t>documentaire</a:t>
            </a:r>
            <a:endParaRPr lang="en-US" sz="2700" b="1" err="1">
              <a:latin typeface="Open Sans 2 Bold"/>
              <a:ea typeface="Open Sans 2 Bold"/>
              <a:cs typeface="Open Sans 2 Bold"/>
            </a:endParaRPr>
          </a:p>
        </p:txBody>
      </p:sp>
      <p:sp>
        <p:nvSpPr>
          <p:cNvPr id="50" name="TextBox 13">
            <a:extLst>
              <a:ext uri="{FF2B5EF4-FFF2-40B4-BE49-F238E27FC236}">
                <a16:creationId xmlns:a16="http://schemas.microsoft.com/office/drawing/2014/main" id="{558FCB8D-DE7A-7FFE-98B7-B6D6937C6FE2}"/>
              </a:ext>
            </a:extLst>
          </p:cNvPr>
          <p:cNvSpPr txBox="1"/>
          <p:nvPr/>
        </p:nvSpPr>
        <p:spPr>
          <a:xfrm>
            <a:off x="9161844" y="8738530"/>
            <a:ext cx="5335717" cy="456407"/>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Application pratique</a:t>
            </a:r>
            <a:endParaRPr lang="en-US"/>
          </a:p>
        </p:txBody>
      </p:sp>
      <p:sp>
        <p:nvSpPr>
          <p:cNvPr id="54" name="TextBox 15">
            <a:extLst>
              <a:ext uri="{FF2B5EF4-FFF2-40B4-BE49-F238E27FC236}">
                <a16:creationId xmlns:a16="http://schemas.microsoft.com/office/drawing/2014/main" id="{5F488EF0-885C-7CF2-F6A9-E166E1386405}"/>
              </a:ext>
            </a:extLst>
          </p:cNvPr>
          <p:cNvSpPr txBox="1"/>
          <p:nvPr/>
        </p:nvSpPr>
        <p:spPr>
          <a:xfrm>
            <a:off x="12354741" y="9363674"/>
            <a:ext cx="3109094" cy="464818"/>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Les benefices</a:t>
            </a:r>
            <a:endParaRPr lang="en-US"/>
          </a:p>
        </p:txBody>
      </p:sp>
      <p:pic>
        <p:nvPicPr>
          <p:cNvPr id="57" name="Picture 56">
            <a:extLst>
              <a:ext uri="{FF2B5EF4-FFF2-40B4-BE49-F238E27FC236}">
                <a16:creationId xmlns:a16="http://schemas.microsoft.com/office/drawing/2014/main" id="{7E7F81C8-AEAE-46FF-A936-17D9F08A2E1F}"/>
              </a:ext>
            </a:extLst>
          </p:cNvPr>
          <p:cNvPicPr>
            <a:picLocks noChangeAspect="1"/>
          </p:cNvPicPr>
          <p:nvPr/>
        </p:nvPicPr>
        <p:blipFill>
          <a:blip r:embed="rId4"/>
          <a:srcRect r="210" b="21830"/>
          <a:stretch>
            <a:fillRect/>
          </a:stretch>
        </p:blipFill>
        <p:spPr>
          <a:xfrm>
            <a:off x="10364229" y="494994"/>
            <a:ext cx="7336861" cy="2087701"/>
          </a:xfrm>
          <a:prstGeom prst="rect">
            <a:avLst/>
          </a:prstGeom>
        </p:spPr>
      </p:pic>
      <p:sp>
        <p:nvSpPr>
          <p:cNvPr id="20" name="AutoShape 19">
            <a:extLst>
              <a:ext uri="{FF2B5EF4-FFF2-40B4-BE49-F238E27FC236}">
                <a16:creationId xmlns:a16="http://schemas.microsoft.com/office/drawing/2014/main" id="{22CBFA80-B8CC-83C3-10AB-9A7BF738FC28}"/>
              </a:ext>
            </a:extLst>
          </p:cNvPr>
          <p:cNvSpPr/>
          <p:nvPr/>
        </p:nvSpPr>
        <p:spPr>
          <a:xfrm>
            <a:off x="13535934" y="5181836"/>
            <a:ext cx="0" cy="387834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21" name="Group 15">
            <a:extLst>
              <a:ext uri="{FF2B5EF4-FFF2-40B4-BE49-F238E27FC236}">
                <a16:creationId xmlns:a16="http://schemas.microsoft.com/office/drawing/2014/main" id="{CC13DF62-4643-7467-75E1-7910BBCB72A6}"/>
              </a:ext>
            </a:extLst>
          </p:cNvPr>
          <p:cNvGrpSpPr/>
          <p:nvPr/>
        </p:nvGrpSpPr>
        <p:grpSpPr>
          <a:xfrm>
            <a:off x="12918625" y="3973998"/>
            <a:ext cx="1223009" cy="1223009"/>
            <a:chOff x="0" y="0"/>
            <a:chExt cx="812800" cy="812800"/>
          </a:xfrm>
        </p:grpSpPr>
        <p:sp>
          <p:nvSpPr>
            <p:cNvPr id="22" name="Freeform 16">
              <a:extLst>
                <a:ext uri="{FF2B5EF4-FFF2-40B4-BE49-F238E27FC236}">
                  <a16:creationId xmlns:a16="http://schemas.microsoft.com/office/drawing/2014/main" id="{096579B7-9397-0E8C-E789-5833AD3AC47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23" name="TextBox 17">
              <a:extLst>
                <a:ext uri="{FF2B5EF4-FFF2-40B4-BE49-F238E27FC236}">
                  <a16:creationId xmlns:a16="http://schemas.microsoft.com/office/drawing/2014/main" id="{C3A58881-7235-F6E8-EE7F-C4D67167912C}"/>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25" name="TextBox 32">
            <a:extLst>
              <a:ext uri="{FF2B5EF4-FFF2-40B4-BE49-F238E27FC236}">
                <a16:creationId xmlns:a16="http://schemas.microsoft.com/office/drawing/2014/main" id="{D3E3E0A5-EAB3-51E6-B6DD-7149136BA3F8}"/>
              </a:ext>
            </a:extLst>
          </p:cNvPr>
          <p:cNvSpPr txBox="1"/>
          <p:nvPr/>
        </p:nvSpPr>
        <p:spPr>
          <a:xfrm>
            <a:off x="13008044" y="438229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5</a:t>
            </a:r>
            <a:endParaRPr lang="en-US" b="1">
              <a:ea typeface="Calibri"/>
              <a:cs typeface="Calibri"/>
            </a:endParaRPr>
          </a:p>
        </p:txBody>
      </p:sp>
      <p:sp>
        <p:nvSpPr>
          <p:cNvPr id="56" name="AutoShape 19">
            <a:extLst>
              <a:ext uri="{FF2B5EF4-FFF2-40B4-BE49-F238E27FC236}">
                <a16:creationId xmlns:a16="http://schemas.microsoft.com/office/drawing/2014/main" id="{D7542523-0459-25D1-78B8-FC66AAAACE5B}"/>
              </a:ext>
            </a:extLst>
          </p:cNvPr>
          <p:cNvSpPr/>
          <p:nvPr/>
        </p:nvSpPr>
        <p:spPr>
          <a:xfrm>
            <a:off x="10136622" y="5196681"/>
            <a:ext cx="0" cy="3254886"/>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TextBox 23">
            <a:extLst>
              <a:ext uri="{FF2B5EF4-FFF2-40B4-BE49-F238E27FC236}">
                <a16:creationId xmlns:a16="http://schemas.microsoft.com/office/drawing/2014/main" id="{66DF0DED-C761-30BE-726B-25AD600B71A1}"/>
              </a:ext>
            </a:extLst>
          </p:cNvPr>
          <p:cNvSpPr txBox="1"/>
          <p:nvPr/>
        </p:nvSpPr>
        <p:spPr>
          <a:xfrm>
            <a:off x="95978" y="10227863"/>
            <a:ext cx="7962406"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Présentée</a:t>
            </a:r>
            <a:r>
              <a:rPr lang="en-US" sz="2850" b="1">
                <a:solidFill>
                  <a:srgbClr val="BFBFBD"/>
                </a:solidFill>
                <a:latin typeface="Open Sans 2 Bold"/>
                <a:ea typeface="Open Sans 2 Bold"/>
                <a:cs typeface="Open Sans 2 Bold"/>
              </a:rPr>
              <a:t> par: Cyril Parnet</a:t>
            </a:r>
            <a:endParaRPr lang="en-US"/>
          </a:p>
        </p:txBody>
      </p:sp>
    </p:spTree>
    <p:extLst>
      <p:ext uri="{BB962C8B-B14F-4D97-AF65-F5344CB8AC3E}">
        <p14:creationId xmlns:p14="http://schemas.microsoft.com/office/powerpoint/2010/main" val="420157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E398E20F-A276-6C90-3959-439C8BBE66E8}"/>
            </a:ext>
          </a:extLst>
        </p:cNvPr>
        <p:cNvGrpSpPr/>
        <p:nvPr/>
      </p:nvGrpSpPr>
      <p:grpSpPr>
        <a:xfrm>
          <a:off x="0" y="0"/>
          <a:ext cx="0" cy="0"/>
          <a:chOff x="0" y="0"/>
          <a:chExt cx="0" cy="0"/>
        </a:xfrm>
      </p:grpSpPr>
      <p:sp>
        <p:nvSpPr>
          <p:cNvPr id="32" name="Freeform 2">
            <a:extLst>
              <a:ext uri="{FF2B5EF4-FFF2-40B4-BE49-F238E27FC236}">
                <a16:creationId xmlns:a16="http://schemas.microsoft.com/office/drawing/2014/main" id="{BC51EF4B-929A-9684-5FAA-A040B371A08F}"/>
              </a:ext>
            </a:extLst>
          </p:cNvPr>
          <p:cNvSpPr/>
          <p:nvPr/>
        </p:nvSpPr>
        <p:spPr>
          <a:xfrm rot="1500000">
            <a:off x="12971161" y="-2427709"/>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2" name="Group 2">
            <a:extLst>
              <a:ext uri="{FF2B5EF4-FFF2-40B4-BE49-F238E27FC236}">
                <a16:creationId xmlns:a16="http://schemas.microsoft.com/office/drawing/2014/main" id="{8978A274-705C-8BBE-9A7B-FA956BEA56AC}"/>
              </a:ext>
            </a:extLst>
          </p:cNvPr>
          <p:cNvGrpSpPr/>
          <p:nvPr/>
        </p:nvGrpSpPr>
        <p:grpSpPr>
          <a:xfrm>
            <a:off x="-164415" y="3165704"/>
            <a:ext cx="18616829" cy="8102139"/>
            <a:chOff x="0" y="-47625"/>
            <a:chExt cx="4903198" cy="1098186"/>
          </a:xfrm>
        </p:grpSpPr>
        <p:sp>
          <p:nvSpPr>
            <p:cNvPr id="3" name="Freeform 3">
              <a:extLst>
                <a:ext uri="{FF2B5EF4-FFF2-40B4-BE49-F238E27FC236}">
                  <a16:creationId xmlns:a16="http://schemas.microsoft.com/office/drawing/2014/main" id="{6924AB07-7C09-5E50-589D-98F023DB291D}"/>
                </a:ext>
              </a:extLst>
            </p:cNvPr>
            <p:cNvSpPr/>
            <p:nvPr/>
          </p:nvSpPr>
          <p:spPr>
            <a:xfrm>
              <a:off x="0" y="0"/>
              <a:ext cx="4903198" cy="975302"/>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4FE6039C-FFDE-AC1E-06D7-6CF6306A56D1}"/>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grpSp>
        <p:nvGrpSpPr>
          <p:cNvPr id="8" name="Group 8">
            <a:extLst>
              <a:ext uri="{FF2B5EF4-FFF2-40B4-BE49-F238E27FC236}">
                <a16:creationId xmlns:a16="http://schemas.microsoft.com/office/drawing/2014/main" id="{AAD240A8-59DE-B4D9-2C31-E3B05F4BE6B9}"/>
              </a:ext>
            </a:extLst>
          </p:cNvPr>
          <p:cNvGrpSpPr/>
          <p:nvPr/>
        </p:nvGrpSpPr>
        <p:grpSpPr>
          <a:xfrm>
            <a:off x="262626" y="1551623"/>
            <a:ext cx="670144" cy="3884657"/>
            <a:chOff x="0" y="0"/>
            <a:chExt cx="201656" cy="1168951"/>
          </a:xfrm>
        </p:grpSpPr>
        <p:sp>
          <p:nvSpPr>
            <p:cNvPr id="9" name="Freeform 9">
              <a:extLst>
                <a:ext uri="{FF2B5EF4-FFF2-40B4-BE49-F238E27FC236}">
                  <a16:creationId xmlns:a16="http://schemas.microsoft.com/office/drawing/2014/main" id="{E6C481EC-F193-8EC4-8898-345CFD8B8E11}"/>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10" name="TextBox 10">
              <a:extLst>
                <a:ext uri="{FF2B5EF4-FFF2-40B4-BE49-F238E27FC236}">
                  <a16:creationId xmlns:a16="http://schemas.microsoft.com/office/drawing/2014/main" id="{A5A9D120-A400-173D-455E-B62F218B10CB}"/>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grpSp>
        <p:nvGrpSpPr>
          <p:cNvPr id="15" name="Group 15">
            <a:extLst>
              <a:ext uri="{FF2B5EF4-FFF2-40B4-BE49-F238E27FC236}">
                <a16:creationId xmlns:a16="http://schemas.microsoft.com/office/drawing/2014/main" id="{FD7AB4CF-EDB2-09D6-520C-5DEF9EDAA731}"/>
              </a:ext>
            </a:extLst>
          </p:cNvPr>
          <p:cNvGrpSpPr/>
          <p:nvPr/>
        </p:nvGrpSpPr>
        <p:grpSpPr>
          <a:xfrm>
            <a:off x="5564887" y="1445568"/>
            <a:ext cx="670144" cy="3884657"/>
            <a:chOff x="0" y="0"/>
            <a:chExt cx="201656" cy="1168951"/>
          </a:xfrm>
        </p:grpSpPr>
        <p:sp>
          <p:nvSpPr>
            <p:cNvPr id="16" name="Freeform 16">
              <a:extLst>
                <a:ext uri="{FF2B5EF4-FFF2-40B4-BE49-F238E27FC236}">
                  <a16:creationId xmlns:a16="http://schemas.microsoft.com/office/drawing/2014/main" id="{4656709C-5F11-E97D-5B93-4B233E5EE18A}"/>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17" name="TextBox 17">
              <a:extLst>
                <a:ext uri="{FF2B5EF4-FFF2-40B4-BE49-F238E27FC236}">
                  <a16:creationId xmlns:a16="http://schemas.microsoft.com/office/drawing/2014/main" id="{351CE687-4AA8-9856-3C3D-B6B6DD71C8F1}"/>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grpSp>
        <p:nvGrpSpPr>
          <p:cNvPr id="22" name="Group 22">
            <a:extLst>
              <a:ext uri="{FF2B5EF4-FFF2-40B4-BE49-F238E27FC236}">
                <a16:creationId xmlns:a16="http://schemas.microsoft.com/office/drawing/2014/main" id="{F6EC131F-F322-7843-C1FC-3C05BC407B23}"/>
              </a:ext>
            </a:extLst>
          </p:cNvPr>
          <p:cNvGrpSpPr/>
          <p:nvPr/>
        </p:nvGrpSpPr>
        <p:grpSpPr>
          <a:xfrm>
            <a:off x="253577" y="6481666"/>
            <a:ext cx="670144" cy="2319836"/>
            <a:chOff x="0" y="0"/>
            <a:chExt cx="201656" cy="1168951"/>
          </a:xfrm>
        </p:grpSpPr>
        <p:sp>
          <p:nvSpPr>
            <p:cNvPr id="23" name="Freeform 23">
              <a:extLst>
                <a:ext uri="{FF2B5EF4-FFF2-40B4-BE49-F238E27FC236}">
                  <a16:creationId xmlns:a16="http://schemas.microsoft.com/office/drawing/2014/main" id="{B426E3D7-0DD8-B17B-2957-90861FF47970}"/>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sp>
          <p:nvSpPr>
            <p:cNvPr id="24" name="TextBox 24">
              <a:extLst>
                <a:ext uri="{FF2B5EF4-FFF2-40B4-BE49-F238E27FC236}">
                  <a16:creationId xmlns:a16="http://schemas.microsoft.com/office/drawing/2014/main" id="{2AD60A66-4FFE-8DEA-CB5D-E21B687103DB}"/>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26" name="TextBox 26">
            <a:extLst>
              <a:ext uri="{FF2B5EF4-FFF2-40B4-BE49-F238E27FC236}">
                <a16:creationId xmlns:a16="http://schemas.microsoft.com/office/drawing/2014/main" id="{98A63F75-2B75-BB1D-371A-A55AF340CD36}"/>
              </a:ext>
            </a:extLst>
          </p:cNvPr>
          <p:cNvSpPr txBox="1"/>
          <p:nvPr/>
        </p:nvSpPr>
        <p:spPr>
          <a:xfrm>
            <a:off x="12022192" y="7340083"/>
            <a:ext cx="4438361" cy="140652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Indiquez ici un fait marquant ou une étape clé de votre parcours : décrivez l'importance de cette étape en précisant les évolutions.</a:t>
            </a:r>
          </a:p>
        </p:txBody>
      </p:sp>
      <p:pic>
        <p:nvPicPr>
          <p:cNvPr id="5" name="Image 1" descr="Iec 62443 : gestion des risques">
            <a:extLst>
              <a:ext uri="{FF2B5EF4-FFF2-40B4-BE49-F238E27FC236}">
                <a16:creationId xmlns:a16="http://schemas.microsoft.com/office/drawing/2014/main" id="{24F461B2-DED9-67B8-EEAA-985FFE6A553E}"/>
              </a:ext>
            </a:extLst>
          </p:cNvPr>
          <p:cNvPicPr>
            <a:picLocks noChangeAspect="1"/>
          </p:cNvPicPr>
          <p:nvPr/>
        </p:nvPicPr>
        <p:blipFill>
          <a:blip r:embed="rId4"/>
          <a:stretch>
            <a:fillRect/>
          </a:stretch>
        </p:blipFill>
        <p:spPr>
          <a:xfrm>
            <a:off x="10015735" y="5145242"/>
            <a:ext cx="8004471" cy="5551370"/>
          </a:xfrm>
          <a:prstGeom prst="rect">
            <a:avLst/>
          </a:prstGeom>
        </p:spPr>
      </p:pic>
      <p:sp>
        <p:nvSpPr>
          <p:cNvPr id="27" name="TextBox 27">
            <a:extLst>
              <a:ext uri="{FF2B5EF4-FFF2-40B4-BE49-F238E27FC236}">
                <a16:creationId xmlns:a16="http://schemas.microsoft.com/office/drawing/2014/main" id="{FFF9D77E-9083-46D5-B4A5-9DA893249687}"/>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30" name="TextBox 23">
            <a:extLst>
              <a:ext uri="{FF2B5EF4-FFF2-40B4-BE49-F238E27FC236}">
                <a16:creationId xmlns:a16="http://schemas.microsoft.com/office/drawing/2014/main" id="{4045E894-C981-EB2D-D0A3-8A551BF8DB15}"/>
              </a:ext>
            </a:extLst>
          </p:cNvPr>
          <p:cNvSpPr txBox="1"/>
          <p:nvPr/>
        </p:nvSpPr>
        <p:spPr>
          <a:xfrm>
            <a:off x="95978" y="10227863"/>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IEC 62443 - Introduction</a:t>
            </a:r>
          </a:p>
        </p:txBody>
      </p:sp>
      <p:sp>
        <p:nvSpPr>
          <p:cNvPr id="6" name="TextBox 23">
            <a:extLst>
              <a:ext uri="{FF2B5EF4-FFF2-40B4-BE49-F238E27FC236}">
                <a16:creationId xmlns:a16="http://schemas.microsoft.com/office/drawing/2014/main" id="{354082C4-B49E-D802-E04B-DEA7AAEE2A46}"/>
              </a:ext>
            </a:extLst>
          </p:cNvPr>
          <p:cNvSpPr txBox="1"/>
          <p:nvPr/>
        </p:nvSpPr>
        <p:spPr>
          <a:xfrm>
            <a:off x="6805681" y="1436452"/>
            <a:ext cx="4101644" cy="442172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sz="2400" err="1">
                <a:latin typeface="Glacial Indifference"/>
              </a:rPr>
              <a:t>Norme</a:t>
            </a:r>
            <a:r>
              <a:rPr lang="en-US" sz="2400">
                <a:latin typeface="Glacial Indifference"/>
              </a:rPr>
              <a:t> </a:t>
            </a:r>
            <a:r>
              <a:rPr lang="en-US" sz="2400" err="1">
                <a:latin typeface="Glacial Indifference"/>
              </a:rPr>
              <a:t>internationale</a:t>
            </a:r>
            <a:r>
              <a:rPr lang="en-US" sz="2400">
                <a:latin typeface="Glacial Indifference"/>
              </a:rPr>
              <a:t> sur la </a:t>
            </a:r>
            <a:r>
              <a:rPr lang="en-US" sz="2400" b="1" err="1">
                <a:latin typeface="Glacial Indifference"/>
              </a:rPr>
              <a:t>cybersécurité</a:t>
            </a:r>
            <a:r>
              <a:rPr lang="en-US" sz="2400" b="1">
                <a:latin typeface="Glacial Indifference"/>
              </a:rPr>
              <a:t> des </a:t>
            </a:r>
            <a:r>
              <a:rPr lang="en-US" sz="2400" b="1" err="1">
                <a:latin typeface="Glacial Indifference"/>
              </a:rPr>
              <a:t>systèmes</a:t>
            </a:r>
            <a:r>
              <a:rPr lang="en-US" sz="2400" b="1">
                <a:latin typeface="Glacial Indifference"/>
              </a:rPr>
              <a:t> </a:t>
            </a:r>
            <a:r>
              <a:rPr lang="en-US" sz="2400" b="1" err="1">
                <a:latin typeface="Glacial Indifference"/>
              </a:rPr>
              <a:t>industriels</a:t>
            </a:r>
            <a:endParaRPr lang="en-US" sz="2400">
              <a:latin typeface="Glacial Indifference"/>
            </a:endParaRPr>
          </a:p>
          <a:p>
            <a:pPr marL="342900" indent="-342900">
              <a:buFont typeface="Arial"/>
              <a:buChar char="•"/>
            </a:pPr>
            <a:endParaRPr lang="en-US" sz="2400">
              <a:latin typeface="Glacial Indifference"/>
            </a:endParaRPr>
          </a:p>
          <a:p>
            <a:pPr marL="342900" indent="-342900">
              <a:buFont typeface="Arial"/>
              <a:buChar char="•"/>
            </a:pPr>
            <a:r>
              <a:rPr lang="en-US" sz="2400" err="1">
                <a:latin typeface="Glacial Indifference"/>
              </a:rPr>
              <a:t>Publiée</a:t>
            </a:r>
            <a:r>
              <a:rPr lang="en-US" sz="2400">
                <a:latin typeface="Glacial Indifference"/>
              </a:rPr>
              <a:t> par la </a:t>
            </a:r>
            <a:r>
              <a:rPr lang="en-US" sz="2400" b="1">
                <a:latin typeface="Glacial Indifference"/>
              </a:rPr>
              <a:t>Commission </a:t>
            </a:r>
            <a:r>
              <a:rPr lang="en-US" sz="2400" b="1" err="1">
                <a:latin typeface="Glacial Indifference"/>
              </a:rPr>
              <a:t>Électrotechnique</a:t>
            </a:r>
            <a:r>
              <a:rPr lang="en-US" sz="2400" b="1">
                <a:latin typeface="Glacial Indifference"/>
              </a:rPr>
              <a:t> </a:t>
            </a:r>
            <a:r>
              <a:rPr lang="en-US" sz="2400" b="1" err="1">
                <a:latin typeface="Glacial Indifference"/>
              </a:rPr>
              <a:t>Internationale</a:t>
            </a:r>
            <a:r>
              <a:rPr lang="en-US" sz="2400" b="1">
                <a:latin typeface="Glacial Indifference"/>
              </a:rPr>
              <a:t> (IEC)</a:t>
            </a:r>
            <a:endParaRPr lang="en-US" sz="2400">
              <a:latin typeface="Glacial Indifference"/>
            </a:endParaRPr>
          </a:p>
          <a:p>
            <a:pPr marL="342900" indent="-342900">
              <a:buFont typeface="Arial"/>
              <a:buChar char="•"/>
            </a:pPr>
            <a:endParaRPr lang="en-US" sz="2400">
              <a:latin typeface="Glacial Indifference"/>
            </a:endParaRPr>
          </a:p>
          <a:p>
            <a:pPr marL="342900" indent="-342900">
              <a:buFont typeface="Arial"/>
              <a:buChar char="•"/>
            </a:pPr>
            <a:r>
              <a:rPr lang="en-US" sz="2400" err="1">
                <a:latin typeface="Glacial Indifference"/>
              </a:rPr>
              <a:t>Évolution</a:t>
            </a:r>
            <a:r>
              <a:rPr lang="en-US" sz="2400">
                <a:latin typeface="Glacial Indifference"/>
              </a:rPr>
              <a:t> de la </a:t>
            </a:r>
            <a:r>
              <a:rPr lang="en-US" sz="2400" err="1">
                <a:latin typeface="Glacial Indifference"/>
              </a:rPr>
              <a:t>norme</a:t>
            </a:r>
            <a:r>
              <a:rPr lang="en-US" sz="2400">
                <a:latin typeface="Glacial Indifference"/>
              </a:rPr>
              <a:t> </a:t>
            </a:r>
            <a:r>
              <a:rPr lang="en-US" sz="2400" b="1">
                <a:latin typeface="Glacial Indifference"/>
              </a:rPr>
              <a:t>ISA-99</a:t>
            </a:r>
            <a:r>
              <a:rPr lang="en-US" sz="2400">
                <a:latin typeface="Glacial Indifference"/>
              </a:rPr>
              <a:t>, </a:t>
            </a:r>
            <a:r>
              <a:rPr lang="en-US" sz="2400" err="1">
                <a:latin typeface="Glacial Indifference"/>
              </a:rPr>
              <a:t>initiée</a:t>
            </a:r>
            <a:r>
              <a:rPr lang="en-US" sz="2400">
                <a:latin typeface="Glacial Indifference"/>
              </a:rPr>
              <a:t> </a:t>
            </a:r>
            <a:r>
              <a:rPr lang="en-US" sz="2400" err="1">
                <a:latin typeface="Glacial Indifference"/>
              </a:rPr>
              <a:t>en</a:t>
            </a:r>
            <a:r>
              <a:rPr lang="en-US" sz="2400">
                <a:latin typeface="Glacial Indifference"/>
              </a:rPr>
              <a:t> 2002 → </a:t>
            </a:r>
            <a:r>
              <a:rPr lang="en-US" sz="2400" err="1">
                <a:latin typeface="Glacial Indifference"/>
              </a:rPr>
              <a:t>devenue</a:t>
            </a:r>
            <a:r>
              <a:rPr lang="en-US" sz="2400">
                <a:latin typeface="Glacial Indifference"/>
              </a:rPr>
              <a:t> IEC 62443 </a:t>
            </a:r>
            <a:r>
              <a:rPr lang="en-US" sz="2400" err="1">
                <a:latin typeface="Glacial Indifference"/>
              </a:rPr>
              <a:t>en</a:t>
            </a:r>
            <a:r>
              <a:rPr lang="en-US" sz="2400">
                <a:latin typeface="Glacial Indifference"/>
              </a:rPr>
              <a:t> 2010.</a:t>
            </a:r>
          </a:p>
          <a:p>
            <a:pPr marL="342900" indent="-342900" algn="just">
              <a:lnSpc>
                <a:spcPts val="2800"/>
              </a:lnSpc>
              <a:buFont typeface="Arial"/>
              <a:buChar char="•"/>
            </a:pPr>
            <a:endParaRPr lang="en-US" sz="2400">
              <a:latin typeface="Glacial Indifference"/>
            </a:endParaRPr>
          </a:p>
        </p:txBody>
      </p:sp>
      <p:sp>
        <p:nvSpPr>
          <p:cNvPr id="7" name="TextBox 24">
            <a:extLst>
              <a:ext uri="{FF2B5EF4-FFF2-40B4-BE49-F238E27FC236}">
                <a16:creationId xmlns:a16="http://schemas.microsoft.com/office/drawing/2014/main" id="{AB6AB6FA-48E4-2DA6-FDA6-C317426E8818}"/>
              </a:ext>
            </a:extLst>
          </p:cNvPr>
          <p:cNvSpPr txBox="1"/>
          <p:nvPr/>
        </p:nvSpPr>
        <p:spPr>
          <a:xfrm>
            <a:off x="1411379" y="1708595"/>
            <a:ext cx="4101644" cy="368306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 typeface="Arial"/>
              <a:buChar char="•"/>
            </a:pPr>
            <a:r>
              <a:rPr lang="en-US" sz="2400" b="1" err="1">
                <a:latin typeface="Glacial Indifference"/>
                <a:ea typeface="Glacial Indifference"/>
                <a:cs typeface="Glacial Indifference"/>
                <a:sym typeface="Glacial Indifference"/>
              </a:rPr>
              <a:t>Protéger</a:t>
            </a:r>
            <a:r>
              <a:rPr lang="en-US" sz="2400" b="1">
                <a:latin typeface="Glacial Indifference"/>
                <a:ea typeface="Glacial Indifference"/>
                <a:cs typeface="Glacial Indifference"/>
                <a:sym typeface="Glacial Indifference"/>
              </a:rPr>
              <a:t> les réseaux </a:t>
            </a:r>
            <a:r>
              <a:rPr lang="en-US" sz="2400" b="1" err="1">
                <a:latin typeface="Glacial Indifference"/>
                <a:ea typeface="Glacial Indifference"/>
                <a:cs typeface="Glacial Indifference"/>
                <a:sym typeface="Glacial Indifference"/>
              </a:rPr>
              <a:t>industriels</a:t>
            </a:r>
            <a:r>
              <a:rPr lang="en-US" sz="2400">
                <a:latin typeface="Glacial Indifference"/>
                <a:ea typeface="Glacial Indifference"/>
                <a:cs typeface="Glacial Indifference"/>
                <a:sym typeface="Glacial Indifference"/>
              </a:rPr>
              <a:t> </a:t>
            </a:r>
            <a:r>
              <a:rPr lang="en-US" sz="2400" err="1">
                <a:latin typeface="Glacial Indifference"/>
                <a:ea typeface="Glacial Indifference"/>
                <a:cs typeface="Glacial Indifference"/>
                <a:sym typeface="Glacial Indifference"/>
              </a:rPr>
              <a:t>contre</a:t>
            </a:r>
            <a:r>
              <a:rPr lang="en-US" sz="2400">
                <a:latin typeface="Glacial Indifference"/>
                <a:ea typeface="Glacial Indifference"/>
                <a:cs typeface="Glacial Indifference"/>
                <a:sym typeface="Glacial Indifference"/>
              </a:rPr>
              <a:t> les </a:t>
            </a:r>
            <a:r>
              <a:rPr lang="en-US" sz="2400" err="1">
                <a:latin typeface="Glacial Indifference"/>
                <a:ea typeface="Glacial Indifference"/>
                <a:cs typeface="Glacial Indifference"/>
                <a:sym typeface="Glacial Indifference"/>
              </a:rPr>
              <a:t>cyberattaques</a:t>
            </a:r>
            <a:endParaRPr lang="en-US" sz="2400">
              <a:latin typeface="Glacial Indifference"/>
              <a:ea typeface="Glacial Indifference"/>
              <a:cs typeface="Glacial Indifference"/>
            </a:endParaRPr>
          </a:p>
          <a:p>
            <a:pPr marL="228600" indent="-228600">
              <a:buFont typeface="Arial"/>
              <a:buChar char="•"/>
            </a:pPr>
            <a:endParaRPr lang="en-US" sz="2400">
              <a:latin typeface="Glacial Indifference"/>
              <a:ea typeface="Glacial Indifference"/>
              <a:cs typeface="Glacial Indifference"/>
            </a:endParaRPr>
          </a:p>
          <a:p>
            <a:pPr marL="228600" indent="-228600">
              <a:buFont typeface="Arial"/>
              <a:buChar char="•"/>
            </a:pPr>
            <a:r>
              <a:rPr lang="en-US" sz="2400" b="1" err="1">
                <a:latin typeface="Glacial Indifference"/>
                <a:ea typeface="Glacial Indifference"/>
                <a:cs typeface="Glacial Indifference"/>
                <a:sym typeface="Glacial Indifference"/>
              </a:rPr>
              <a:t>Approche</a:t>
            </a:r>
            <a:r>
              <a:rPr lang="en-US" sz="2400" b="1">
                <a:latin typeface="Glacial Indifference"/>
                <a:ea typeface="Glacial Indifference"/>
                <a:cs typeface="Glacial Indifference"/>
                <a:sym typeface="Glacial Indifference"/>
              </a:rPr>
              <a:t> </a:t>
            </a:r>
            <a:r>
              <a:rPr lang="en-US" sz="2400" b="1" err="1">
                <a:latin typeface="Glacial Indifference"/>
                <a:ea typeface="Glacial Indifference"/>
                <a:cs typeface="Glacial Indifference"/>
                <a:sym typeface="Glacial Indifference"/>
              </a:rPr>
              <a:t>globale</a:t>
            </a:r>
            <a:r>
              <a:rPr lang="en-US" sz="2400">
                <a:latin typeface="Glacial Indifference"/>
                <a:ea typeface="Glacial Indifference"/>
                <a:cs typeface="Glacial Indifference"/>
                <a:sym typeface="Glacial Indifference"/>
              </a:rPr>
              <a:t> : technique </a:t>
            </a:r>
            <a:r>
              <a:rPr lang="en-US" sz="2400" i="1">
                <a:latin typeface="Glacial Indifference"/>
                <a:ea typeface="Glacial Indifference"/>
                <a:cs typeface="Glacial Indifference"/>
                <a:sym typeface="Glacial Indifference"/>
              </a:rPr>
              <a:t>et</a:t>
            </a:r>
            <a:r>
              <a:rPr lang="en-US" sz="2400">
                <a:latin typeface="Glacial Indifference"/>
                <a:ea typeface="Glacial Indifference"/>
                <a:cs typeface="Glacial Indifference"/>
                <a:sym typeface="Glacial Indifference"/>
              </a:rPr>
              <a:t> </a:t>
            </a:r>
            <a:r>
              <a:rPr lang="en-US" sz="2400" err="1">
                <a:latin typeface="Glacial Indifference"/>
                <a:ea typeface="Glacial Indifference"/>
                <a:cs typeface="Glacial Indifference"/>
                <a:sym typeface="Glacial Indifference"/>
              </a:rPr>
              <a:t>organisationnelle</a:t>
            </a:r>
            <a:endParaRPr lang="en-US" sz="2400">
              <a:latin typeface="Glacial Indifference"/>
              <a:ea typeface="Glacial Indifference"/>
              <a:cs typeface="Glacial Indifference"/>
            </a:endParaRPr>
          </a:p>
          <a:p>
            <a:pPr marL="228600" indent="-228600">
              <a:buFont typeface="Arial"/>
              <a:buChar char="•"/>
            </a:pPr>
            <a:endParaRPr lang="en-US" sz="2400">
              <a:latin typeface="Glacial Indifference"/>
              <a:ea typeface="Glacial Indifference"/>
              <a:cs typeface="Glacial Indifference"/>
            </a:endParaRPr>
          </a:p>
          <a:p>
            <a:pPr marL="228600" indent="-228600">
              <a:buFont typeface="Arial"/>
              <a:buChar char="•"/>
            </a:pPr>
            <a:r>
              <a:rPr lang="en-US" sz="2400" err="1">
                <a:latin typeface="Glacial Indifference"/>
                <a:ea typeface="Glacial Indifference"/>
                <a:cs typeface="Glacial Indifference"/>
                <a:sym typeface="Glacial Indifference"/>
              </a:rPr>
              <a:t>Couvre</a:t>
            </a:r>
            <a:r>
              <a:rPr lang="en-US" sz="2400">
                <a:latin typeface="Glacial Indifference"/>
                <a:ea typeface="Glacial Indifference"/>
                <a:cs typeface="Glacial Indifference"/>
                <a:sym typeface="Glacial Indifference"/>
              </a:rPr>
              <a:t> </a:t>
            </a:r>
            <a:r>
              <a:rPr lang="en-US" sz="2400" b="1">
                <a:latin typeface="Glacial Indifference"/>
                <a:ea typeface="Glacial Indifference"/>
                <a:cs typeface="Glacial Indifference"/>
                <a:sym typeface="Glacial Indifference"/>
              </a:rPr>
              <a:t>tout le cycle de vie</a:t>
            </a:r>
            <a:r>
              <a:rPr lang="en-US" sz="2400">
                <a:latin typeface="Glacial Indifference"/>
                <a:ea typeface="Glacial Indifference"/>
                <a:cs typeface="Glacial Indifference"/>
                <a:sym typeface="Glacial Indifference"/>
              </a:rPr>
              <a:t> des </a:t>
            </a:r>
            <a:r>
              <a:rPr lang="en-US" sz="2400" err="1">
                <a:latin typeface="Glacial Indifference"/>
                <a:ea typeface="Glacial Indifference"/>
                <a:cs typeface="Glacial Indifference"/>
                <a:sym typeface="Glacial Indifference"/>
              </a:rPr>
              <a:t>systèmes</a:t>
            </a:r>
            <a:r>
              <a:rPr lang="en-US" sz="2400">
                <a:latin typeface="Glacial Indifference"/>
                <a:ea typeface="Glacial Indifference"/>
                <a:cs typeface="Glacial Indifference"/>
                <a:sym typeface="Glacial Indifference"/>
              </a:rPr>
              <a:t> </a:t>
            </a:r>
            <a:r>
              <a:rPr lang="en-US" sz="2400" err="1">
                <a:latin typeface="Glacial Indifference"/>
                <a:ea typeface="Glacial Indifference"/>
                <a:cs typeface="Glacial Indifference"/>
                <a:sym typeface="Glacial Indifference"/>
              </a:rPr>
              <a:t>industriels</a:t>
            </a:r>
            <a:r>
              <a:rPr lang="en-US" sz="2400">
                <a:latin typeface="Glacial Indifference"/>
                <a:ea typeface="Glacial Indifference"/>
                <a:cs typeface="Glacial Indifference"/>
                <a:sym typeface="Glacial Indifference"/>
              </a:rPr>
              <a:t>.</a:t>
            </a:r>
            <a:endParaRPr lang="fr-FR" sz="2400">
              <a:latin typeface="Glacial Indifference"/>
              <a:ea typeface="Glacial Indifference"/>
              <a:cs typeface="Glacial Indifference"/>
            </a:endParaRPr>
          </a:p>
          <a:p>
            <a:pPr algn="just">
              <a:lnSpc>
                <a:spcPts val="2800"/>
              </a:lnSpc>
            </a:pPr>
            <a:endParaRPr lang="en-US" sz="2400">
              <a:latin typeface="Glacial Indifference"/>
              <a:ea typeface="Glacial Indifference"/>
              <a:cs typeface="Glacial Indifference"/>
            </a:endParaRPr>
          </a:p>
        </p:txBody>
      </p:sp>
      <p:sp>
        <p:nvSpPr>
          <p:cNvPr id="13" name="TextBox 25">
            <a:extLst>
              <a:ext uri="{FF2B5EF4-FFF2-40B4-BE49-F238E27FC236}">
                <a16:creationId xmlns:a16="http://schemas.microsoft.com/office/drawing/2014/main" id="{32D46DC0-F279-1E5C-D95C-B690783F3079}"/>
              </a:ext>
            </a:extLst>
          </p:cNvPr>
          <p:cNvSpPr txBox="1"/>
          <p:nvPr/>
        </p:nvSpPr>
        <p:spPr>
          <a:xfrm>
            <a:off x="1448026" y="6483614"/>
            <a:ext cx="4101644" cy="255300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 typeface="Arial"/>
              <a:buChar char="•"/>
            </a:pPr>
            <a:r>
              <a:rPr lang="en-US" sz="2400" b="1">
                <a:latin typeface="Glacial Indifference"/>
                <a:sym typeface="Glacial Indifference"/>
              </a:rPr>
              <a:t>Vision </a:t>
            </a:r>
            <a:r>
              <a:rPr lang="en-US" sz="2400" b="1" err="1">
                <a:latin typeface="Glacial Indifference"/>
                <a:sym typeface="Glacial Indifference"/>
              </a:rPr>
              <a:t>holistique</a:t>
            </a:r>
            <a:r>
              <a:rPr lang="en-US" sz="2400">
                <a:latin typeface="Glacial Indifference"/>
                <a:sym typeface="Glacial Indifference"/>
              </a:rPr>
              <a:t> </a:t>
            </a:r>
            <a:r>
              <a:rPr lang="en-US" sz="2400" err="1">
                <a:latin typeface="Glacial Indifference"/>
                <a:sym typeface="Glacial Indifference"/>
              </a:rPr>
              <a:t>adaptée</a:t>
            </a:r>
            <a:r>
              <a:rPr lang="en-US" sz="2400">
                <a:latin typeface="Glacial Indifference"/>
                <a:sym typeface="Glacial Indifference"/>
              </a:rPr>
              <a:t> (aspects techniques et </a:t>
            </a:r>
            <a:r>
              <a:rPr lang="en-US" sz="2400" err="1">
                <a:latin typeface="Glacial Indifference"/>
                <a:sym typeface="Glacial Indifference"/>
              </a:rPr>
              <a:t>procéduraux</a:t>
            </a:r>
            <a:r>
              <a:rPr lang="en-US" sz="2400">
                <a:latin typeface="Glacial Indifference"/>
                <a:sym typeface="Glacial Indifference"/>
              </a:rPr>
              <a:t>) aux </a:t>
            </a:r>
            <a:r>
              <a:rPr lang="en-US" sz="2400" err="1">
                <a:latin typeface="Glacial Indifference"/>
                <a:sym typeface="Glacial Indifference"/>
              </a:rPr>
              <a:t>environnements</a:t>
            </a:r>
            <a:r>
              <a:rPr lang="en-US" sz="2400">
                <a:latin typeface="Glacial Indifference"/>
                <a:sym typeface="Glacial Indifference"/>
              </a:rPr>
              <a:t> </a:t>
            </a:r>
            <a:r>
              <a:rPr lang="en-US" sz="2400" b="1" err="1">
                <a:latin typeface="Glacial Indifference"/>
                <a:sym typeface="Glacial Indifference"/>
              </a:rPr>
              <a:t>opérationnels</a:t>
            </a:r>
            <a:r>
              <a:rPr lang="en-US" sz="2400" b="1">
                <a:latin typeface="Glacial Indifference"/>
                <a:sym typeface="Glacial Indifference"/>
              </a:rPr>
              <a:t> </a:t>
            </a:r>
            <a:r>
              <a:rPr lang="en-US" sz="2400" b="1" err="1">
                <a:latin typeface="Glacial Indifference"/>
                <a:sym typeface="Glacial Indifference"/>
              </a:rPr>
              <a:t>industriels</a:t>
            </a:r>
            <a:r>
              <a:rPr lang="en-US" sz="2400">
                <a:latin typeface="Glacial Indifference"/>
                <a:sym typeface="Glacial Indifference"/>
              </a:rPr>
              <a:t> (</a:t>
            </a:r>
            <a:r>
              <a:rPr lang="en-US" sz="2400" err="1">
                <a:latin typeface="Glacial Indifference"/>
                <a:sym typeface="Glacial Indifference"/>
              </a:rPr>
              <a:t>différents</a:t>
            </a:r>
            <a:r>
              <a:rPr lang="en-US" sz="2400">
                <a:latin typeface="Glacial Indifference"/>
                <a:sym typeface="Glacial Indifference"/>
              </a:rPr>
              <a:t> de </a:t>
            </a:r>
            <a:r>
              <a:rPr lang="en-US" sz="2400" err="1">
                <a:latin typeface="Glacial Indifference"/>
                <a:sym typeface="Glacial Indifference"/>
              </a:rPr>
              <a:t>l’IT</a:t>
            </a:r>
            <a:r>
              <a:rPr lang="en-US" sz="2400">
                <a:latin typeface="Glacial Indifference"/>
                <a:sym typeface="Glacial Indifference"/>
              </a:rPr>
              <a:t> </a:t>
            </a:r>
            <a:r>
              <a:rPr lang="en-US" sz="2400" err="1">
                <a:latin typeface="Glacial Indifference"/>
                <a:sym typeface="Glacial Indifference"/>
              </a:rPr>
              <a:t>classique</a:t>
            </a:r>
            <a:r>
              <a:rPr lang="en-US" sz="2400">
                <a:latin typeface="Glacial Indifference"/>
                <a:sym typeface="Glacial Indifference"/>
              </a:rPr>
              <a:t>).</a:t>
            </a:r>
            <a:endParaRPr lang="en-US" sz="2400">
              <a:ea typeface="Calibri"/>
              <a:cs typeface="Calibri"/>
            </a:endParaRPr>
          </a:p>
          <a:p>
            <a:pPr algn="just">
              <a:lnSpc>
                <a:spcPts val="2800"/>
              </a:lnSpc>
            </a:pPr>
            <a:endParaRPr lang="en-US" sz="2000">
              <a:ea typeface="Calibri"/>
              <a:cs typeface="Calibri"/>
            </a:endParaRPr>
          </a:p>
        </p:txBody>
      </p:sp>
      <p:sp>
        <p:nvSpPr>
          <p:cNvPr id="14" name="Espace réservé du texte 3">
            <a:extLst>
              <a:ext uri="{FF2B5EF4-FFF2-40B4-BE49-F238E27FC236}">
                <a16:creationId xmlns:a16="http://schemas.microsoft.com/office/drawing/2014/main" id="{9431B561-4848-1BFE-1D85-0FA73DC14870}"/>
              </a:ext>
            </a:extLst>
          </p:cNvPr>
          <p:cNvSpPr>
            <a:spLocks noGrp="1"/>
          </p:cNvSpPr>
          <p:nvPr/>
        </p:nvSpPr>
        <p:spPr>
          <a:xfrm>
            <a:off x="914487" y="755192"/>
            <a:ext cx="6878880" cy="501453"/>
          </a:xfrm>
          <a:prstGeom prst="rect">
            <a:avLst/>
          </a:prstGeom>
        </p:spPr>
        <p:txBody>
          <a:bodyPr vert="horz" lIns="0" tIns="0" rIns="0" bIns="0" rtlCol="0" anchor="b">
            <a:noAutofit/>
          </a:bodyPr>
          <a:lstStyle>
            <a:defPPr>
              <a:defRPr lang="en-US"/>
            </a:defPPr>
            <a:lvl1pPr marL="0" indent="0" algn="l" defTabSz="914400" rtl="0" eaLnBrk="1" latinLnBrk="0" hangingPunct="1">
              <a:lnSpc>
                <a:spcPct val="100000"/>
              </a:lnSpc>
              <a:spcBef>
                <a:spcPts val="1000"/>
              </a:spcBef>
              <a:buFontTx/>
              <a:buNone/>
              <a:defRPr sz="1800" b="1" kern="1200">
                <a:solidFill>
                  <a:schemeClr val="tx1"/>
                </a:solidFill>
                <a:latin typeface="+mj-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0">
                <a:latin typeface="Montserrat Bold"/>
              </a:rPr>
              <a:t>Qu'est-ce que l'IEC 62443</a:t>
            </a:r>
            <a:endParaRPr lang="en-US" sz="2800">
              <a:ea typeface="Calibri"/>
              <a:cs typeface="Calibri"/>
            </a:endParaRPr>
          </a:p>
        </p:txBody>
      </p:sp>
      <p:sp>
        <p:nvSpPr>
          <p:cNvPr id="20" name="Espace réservé du texte 3">
            <a:extLst>
              <a:ext uri="{FF2B5EF4-FFF2-40B4-BE49-F238E27FC236}">
                <a16:creationId xmlns:a16="http://schemas.microsoft.com/office/drawing/2014/main" id="{A6B0AE05-405D-0CB7-6E3D-EF5AC26FFFBB}"/>
              </a:ext>
            </a:extLst>
          </p:cNvPr>
          <p:cNvSpPr>
            <a:spLocks noGrp="1"/>
          </p:cNvSpPr>
          <p:nvPr/>
        </p:nvSpPr>
        <p:spPr>
          <a:xfrm>
            <a:off x="6229980" y="646334"/>
            <a:ext cx="6878880" cy="501453"/>
          </a:xfrm>
          <a:prstGeom prst="rect">
            <a:avLst/>
          </a:prstGeom>
        </p:spPr>
        <p:txBody>
          <a:bodyPr vert="horz" lIns="0" tIns="0" rIns="0" bIns="0" rtlCol="0" anchor="b">
            <a:noAutofit/>
          </a:bodyPr>
          <a:lstStyle>
            <a:defPPr>
              <a:defRPr lang="en-US"/>
            </a:defPPr>
            <a:lvl1pPr marL="0" indent="0" algn="l" defTabSz="914400" rtl="0" eaLnBrk="1" latinLnBrk="0" hangingPunct="1">
              <a:lnSpc>
                <a:spcPct val="100000"/>
              </a:lnSpc>
              <a:spcBef>
                <a:spcPts val="1000"/>
              </a:spcBef>
              <a:buFontTx/>
              <a:buNone/>
              <a:defRPr sz="1800" b="1" kern="1200">
                <a:solidFill>
                  <a:schemeClr val="tx1"/>
                </a:solidFill>
                <a:latin typeface="+mj-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0">
                <a:latin typeface="Montserrat Bold"/>
              </a:rPr>
              <a:t>Objectif et Portée </a:t>
            </a:r>
            <a:endParaRPr lang="en-US"/>
          </a:p>
        </p:txBody>
      </p:sp>
      <p:sp>
        <p:nvSpPr>
          <p:cNvPr id="21" name="Espace réservé du texte 3">
            <a:extLst>
              <a:ext uri="{FF2B5EF4-FFF2-40B4-BE49-F238E27FC236}">
                <a16:creationId xmlns:a16="http://schemas.microsoft.com/office/drawing/2014/main" id="{68CDAC17-A092-E772-B5C6-BBB0059837BD}"/>
              </a:ext>
            </a:extLst>
          </p:cNvPr>
          <p:cNvSpPr>
            <a:spLocks noGrp="1"/>
          </p:cNvSpPr>
          <p:nvPr/>
        </p:nvSpPr>
        <p:spPr>
          <a:xfrm>
            <a:off x="1133289" y="5856781"/>
            <a:ext cx="6878880" cy="501453"/>
          </a:xfrm>
          <a:prstGeom prst="rect">
            <a:avLst/>
          </a:prstGeom>
        </p:spPr>
        <p:txBody>
          <a:bodyPr vert="horz" lIns="0" tIns="0" rIns="0" bIns="0" rtlCol="0" anchor="b">
            <a:noAutofit/>
          </a:bodyPr>
          <a:lstStyle>
            <a:defPPr>
              <a:defRPr lang="en-US"/>
            </a:defPPr>
            <a:lvl1pPr marL="0" indent="0" algn="l" defTabSz="914400" rtl="0" eaLnBrk="1" latinLnBrk="0" hangingPunct="1">
              <a:lnSpc>
                <a:spcPct val="100000"/>
              </a:lnSpc>
              <a:spcBef>
                <a:spcPts val="1000"/>
              </a:spcBef>
              <a:buFontTx/>
              <a:buNone/>
              <a:defRPr sz="1800" b="1" kern="1200">
                <a:solidFill>
                  <a:schemeClr val="tx1"/>
                </a:solidFill>
                <a:latin typeface="+mj-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0" err="1">
                <a:latin typeface="Montserrat Bold"/>
              </a:rPr>
              <a:t>Spécificté</a:t>
            </a:r>
            <a:endParaRPr lang="en-US" err="1"/>
          </a:p>
        </p:txBody>
      </p:sp>
    </p:spTree>
    <p:extLst>
      <p:ext uri="{BB962C8B-B14F-4D97-AF65-F5344CB8AC3E}">
        <p14:creationId xmlns:p14="http://schemas.microsoft.com/office/powerpoint/2010/main" val="136389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52A7C-C59B-44F8-B532-D51CE9CDA182}"/>
            </a:ext>
          </a:extLst>
        </p:cNvPr>
        <p:cNvGrpSpPr/>
        <p:nvPr/>
      </p:nvGrpSpPr>
      <p:grpSpPr>
        <a:xfrm>
          <a:off x="0" y="0"/>
          <a:ext cx="0" cy="0"/>
          <a:chOff x="0" y="0"/>
          <a:chExt cx="0" cy="0"/>
        </a:xfrm>
      </p:grpSpPr>
      <p:sp>
        <p:nvSpPr>
          <p:cNvPr id="48" name="Freeform 2">
            <a:extLst>
              <a:ext uri="{FF2B5EF4-FFF2-40B4-BE49-F238E27FC236}">
                <a16:creationId xmlns:a16="http://schemas.microsoft.com/office/drawing/2014/main" id="{83988034-FB9F-DC9D-F502-CDD2C3CB4E90}"/>
              </a:ext>
            </a:extLst>
          </p:cNvPr>
          <p:cNvSpPr/>
          <p:nvPr/>
        </p:nvSpPr>
        <p:spPr>
          <a:xfrm rot="-4320000">
            <a:off x="14455575" y="-3318358"/>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2" name="Group 2">
            <a:extLst>
              <a:ext uri="{FF2B5EF4-FFF2-40B4-BE49-F238E27FC236}">
                <a16:creationId xmlns:a16="http://schemas.microsoft.com/office/drawing/2014/main" id="{060359F1-6EB6-02DD-03E8-FF321A72DF73}"/>
              </a:ext>
            </a:extLst>
          </p:cNvPr>
          <p:cNvGrpSpPr/>
          <p:nvPr/>
        </p:nvGrpSpPr>
        <p:grpSpPr>
          <a:xfrm>
            <a:off x="-164415" y="-164415"/>
            <a:ext cx="18616829" cy="3308351"/>
            <a:chOff x="0" y="0"/>
            <a:chExt cx="4903198" cy="871335"/>
          </a:xfrm>
        </p:grpSpPr>
        <p:sp>
          <p:nvSpPr>
            <p:cNvPr id="3" name="Freeform 3">
              <a:extLst>
                <a:ext uri="{FF2B5EF4-FFF2-40B4-BE49-F238E27FC236}">
                  <a16:creationId xmlns:a16="http://schemas.microsoft.com/office/drawing/2014/main" id="{9352F169-179F-3837-FEEE-22F1255DA92A}"/>
                </a:ext>
              </a:extLst>
            </p:cNvPr>
            <p:cNvSpPr/>
            <p:nvPr/>
          </p:nvSpPr>
          <p:spPr>
            <a:xfrm>
              <a:off x="0" y="0"/>
              <a:ext cx="4903198" cy="871335"/>
            </a:xfrm>
            <a:custGeom>
              <a:avLst/>
              <a:gdLst/>
              <a:ahLst/>
              <a:cxnLst/>
              <a:rect l="l" t="t" r="r" b="b"/>
              <a:pathLst>
                <a:path w="4903198" h="871335">
                  <a:moveTo>
                    <a:pt x="0" y="0"/>
                  </a:moveTo>
                  <a:lnTo>
                    <a:pt x="4903198" y="0"/>
                  </a:lnTo>
                  <a:lnTo>
                    <a:pt x="4903198" y="871335"/>
                  </a:lnTo>
                  <a:lnTo>
                    <a:pt x="0" y="871335"/>
                  </a:lnTo>
                  <a:close/>
                </a:path>
              </a:pathLst>
            </a:custGeom>
            <a:solidFill>
              <a:srgbClr val="F4F3F3"/>
            </a:solidFill>
          </p:spPr>
          <p:txBody>
            <a:bodyPr/>
            <a:lstStyle/>
            <a:p>
              <a:endParaRPr lang="fr-FR"/>
            </a:p>
          </p:txBody>
        </p:sp>
        <p:sp>
          <p:nvSpPr>
            <p:cNvPr id="4" name="TextBox 4">
              <a:extLst>
                <a:ext uri="{FF2B5EF4-FFF2-40B4-BE49-F238E27FC236}">
                  <a16:creationId xmlns:a16="http://schemas.microsoft.com/office/drawing/2014/main" id="{21F7AE91-E152-046E-447D-7D3FD1C0DAFF}"/>
                </a:ext>
              </a:extLst>
            </p:cNvPr>
            <p:cNvSpPr txBox="1"/>
            <p:nvPr/>
          </p:nvSpPr>
          <p:spPr>
            <a:xfrm>
              <a:off x="0" y="-47625"/>
              <a:ext cx="4903198" cy="918960"/>
            </a:xfrm>
            <a:prstGeom prst="rect">
              <a:avLst/>
            </a:prstGeom>
          </p:spPr>
          <p:txBody>
            <a:bodyPr lIns="50800" tIns="50800" rIns="50800" bIns="50800" rtlCol="0" anchor="ctr"/>
            <a:lstStyle/>
            <a:p>
              <a:pPr algn="ctr">
                <a:lnSpc>
                  <a:spcPts val="2240"/>
                </a:lnSpc>
              </a:pPr>
              <a:endParaRPr/>
            </a:p>
          </p:txBody>
        </p:sp>
      </p:grpSp>
      <p:sp>
        <p:nvSpPr>
          <p:cNvPr id="5" name="AutoShape 5">
            <a:extLst>
              <a:ext uri="{FF2B5EF4-FFF2-40B4-BE49-F238E27FC236}">
                <a16:creationId xmlns:a16="http://schemas.microsoft.com/office/drawing/2014/main" id="{19A9BAB0-5663-C103-E298-2048C79BE6F7}"/>
              </a:ext>
            </a:extLst>
          </p:cNvPr>
          <p:cNvSpPr/>
          <p:nvPr/>
        </p:nvSpPr>
        <p:spPr>
          <a:xfrm>
            <a:off x="7903302"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6" name="AutoShape 6">
            <a:extLst>
              <a:ext uri="{FF2B5EF4-FFF2-40B4-BE49-F238E27FC236}">
                <a16:creationId xmlns:a16="http://schemas.microsoft.com/office/drawing/2014/main" id="{C932DFA9-981C-6680-3BDC-76C22DA30080}"/>
              </a:ext>
            </a:extLst>
          </p:cNvPr>
          <p:cNvSpPr/>
          <p:nvPr/>
        </p:nvSpPr>
        <p:spPr>
          <a:xfrm flipH="1">
            <a:off x="3769962"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8" name="AutoShape 8">
            <a:extLst>
              <a:ext uri="{FF2B5EF4-FFF2-40B4-BE49-F238E27FC236}">
                <a16:creationId xmlns:a16="http://schemas.microsoft.com/office/drawing/2014/main" id="{6C5E4E1C-0910-F5DD-F4CE-4DDDBD3D54B4}"/>
              </a:ext>
            </a:extLst>
          </p:cNvPr>
          <p:cNvSpPr/>
          <p:nvPr/>
        </p:nvSpPr>
        <p:spPr>
          <a:xfrm flipH="1">
            <a:off x="16140669"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7" name="AutoShape 7">
            <a:extLst>
              <a:ext uri="{FF2B5EF4-FFF2-40B4-BE49-F238E27FC236}">
                <a16:creationId xmlns:a16="http://schemas.microsoft.com/office/drawing/2014/main" id="{27836270-1EA1-0AFB-F10F-4790F8FF4460}"/>
              </a:ext>
            </a:extLst>
          </p:cNvPr>
          <p:cNvSpPr/>
          <p:nvPr/>
        </p:nvSpPr>
        <p:spPr>
          <a:xfrm flipH="1">
            <a:off x="12036642"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13" name="TextBox 13">
            <a:extLst>
              <a:ext uri="{FF2B5EF4-FFF2-40B4-BE49-F238E27FC236}">
                <a16:creationId xmlns:a16="http://schemas.microsoft.com/office/drawing/2014/main" id="{6C59C63D-1030-70CF-3480-66B6B5B63D53}"/>
              </a:ext>
            </a:extLst>
          </p:cNvPr>
          <p:cNvSpPr txBox="1"/>
          <p:nvPr/>
        </p:nvSpPr>
        <p:spPr>
          <a:xfrm>
            <a:off x="1051792" y="4937604"/>
            <a:ext cx="3559311" cy="766877"/>
          </a:xfrm>
          <a:prstGeom prst="rect">
            <a:avLst/>
          </a:prstGeom>
        </p:spPr>
        <p:txBody>
          <a:bodyPr wrap="square" lIns="0" tIns="0" rIns="0" bIns="0" rtlCol="0" anchor="t">
            <a:spAutoFit/>
          </a:bodyPr>
          <a:lstStyle/>
          <a:p>
            <a:pPr>
              <a:lnSpc>
                <a:spcPts val="3059"/>
              </a:lnSpc>
            </a:pPr>
            <a:r>
              <a:rPr lang="en-US" sz="2150" b="1">
                <a:latin typeface="Open Sans 2 Bold"/>
                <a:ea typeface="Open Sans 2 Bold"/>
                <a:cs typeface="Open Sans 2 Bold"/>
              </a:rPr>
              <a:t>LA DEFENSE EN PROFONDEUR</a:t>
            </a:r>
          </a:p>
        </p:txBody>
      </p:sp>
      <p:grpSp>
        <p:nvGrpSpPr>
          <p:cNvPr id="14" name="Group 14">
            <a:extLst>
              <a:ext uri="{FF2B5EF4-FFF2-40B4-BE49-F238E27FC236}">
                <a16:creationId xmlns:a16="http://schemas.microsoft.com/office/drawing/2014/main" id="{D70E8994-57D0-8C83-21FC-1354CA0D95BD}"/>
              </a:ext>
            </a:extLst>
          </p:cNvPr>
          <p:cNvGrpSpPr/>
          <p:nvPr/>
        </p:nvGrpSpPr>
        <p:grpSpPr>
          <a:xfrm>
            <a:off x="1051792" y="3639236"/>
            <a:ext cx="860139" cy="860139"/>
            <a:chOff x="0" y="0"/>
            <a:chExt cx="812800" cy="812800"/>
          </a:xfrm>
        </p:grpSpPr>
        <p:sp>
          <p:nvSpPr>
            <p:cNvPr id="15" name="Freeform 15">
              <a:extLst>
                <a:ext uri="{FF2B5EF4-FFF2-40B4-BE49-F238E27FC236}">
                  <a16:creationId xmlns:a16="http://schemas.microsoft.com/office/drawing/2014/main" id="{1F1B567E-4946-C2CD-51F5-4F3F86F669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16" name="TextBox 16">
              <a:extLst>
                <a:ext uri="{FF2B5EF4-FFF2-40B4-BE49-F238E27FC236}">
                  <a16:creationId xmlns:a16="http://schemas.microsoft.com/office/drawing/2014/main" id="{BF33AC97-9112-BD54-6003-65EC278592D8}"/>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7" name="TextBox 17">
            <a:extLst>
              <a:ext uri="{FF2B5EF4-FFF2-40B4-BE49-F238E27FC236}">
                <a16:creationId xmlns:a16="http://schemas.microsoft.com/office/drawing/2014/main" id="{FDA80A3B-3718-ACB5-454A-B506AF39CCAE}"/>
              </a:ext>
            </a:extLst>
          </p:cNvPr>
          <p:cNvSpPr txBox="1"/>
          <p:nvPr/>
        </p:nvSpPr>
        <p:spPr>
          <a:xfrm>
            <a:off x="1222054"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1</a:t>
            </a:r>
          </a:p>
        </p:txBody>
      </p:sp>
      <p:sp>
        <p:nvSpPr>
          <p:cNvPr id="20" name="TextBox 20">
            <a:extLst>
              <a:ext uri="{FF2B5EF4-FFF2-40B4-BE49-F238E27FC236}">
                <a16:creationId xmlns:a16="http://schemas.microsoft.com/office/drawing/2014/main" id="{013B4CDD-6915-3514-E4FF-D04AFE97F88C}"/>
              </a:ext>
            </a:extLst>
          </p:cNvPr>
          <p:cNvSpPr txBox="1"/>
          <p:nvPr/>
        </p:nvSpPr>
        <p:spPr>
          <a:xfrm>
            <a:off x="4056976" y="6243890"/>
            <a:ext cx="3559311" cy="370614"/>
          </a:xfrm>
          <a:prstGeom prst="rect">
            <a:avLst/>
          </a:prstGeom>
        </p:spPr>
        <p:txBody>
          <a:bodyPr lIns="0" tIns="0" rIns="0" bIns="0" rtlCol="0" anchor="t">
            <a:spAutoFit/>
          </a:bodyPr>
          <a:lstStyle/>
          <a:p>
            <a:pPr>
              <a:lnSpc>
                <a:spcPts val="3059"/>
              </a:lnSpc>
            </a:pPr>
            <a:r>
              <a:rPr lang="en-US" sz="2150" b="1">
                <a:solidFill>
                  <a:srgbClr val="000000"/>
                </a:solidFill>
                <a:latin typeface="Open Sans 2 Bold"/>
                <a:ea typeface="Open Sans 2 Bold"/>
                <a:cs typeface="Open Sans 2 Bold"/>
                <a:sym typeface="Open Sans 2 Bold"/>
              </a:rPr>
              <a:t>LES ZONES ET CONDUITS</a:t>
            </a:r>
            <a:endParaRPr lang="en-US"/>
          </a:p>
        </p:txBody>
      </p:sp>
      <p:grpSp>
        <p:nvGrpSpPr>
          <p:cNvPr id="21" name="Group 21">
            <a:extLst>
              <a:ext uri="{FF2B5EF4-FFF2-40B4-BE49-F238E27FC236}">
                <a16:creationId xmlns:a16="http://schemas.microsoft.com/office/drawing/2014/main" id="{28E28217-5B54-DEA1-1983-98231DD09DBF}"/>
              </a:ext>
            </a:extLst>
          </p:cNvPr>
          <p:cNvGrpSpPr/>
          <p:nvPr/>
        </p:nvGrpSpPr>
        <p:grpSpPr>
          <a:xfrm>
            <a:off x="4056976" y="4945522"/>
            <a:ext cx="860139" cy="860139"/>
            <a:chOff x="0" y="0"/>
            <a:chExt cx="812800" cy="812800"/>
          </a:xfrm>
        </p:grpSpPr>
        <p:sp>
          <p:nvSpPr>
            <p:cNvPr id="22" name="Freeform 22">
              <a:extLst>
                <a:ext uri="{FF2B5EF4-FFF2-40B4-BE49-F238E27FC236}">
                  <a16:creationId xmlns:a16="http://schemas.microsoft.com/office/drawing/2014/main" id="{3FC64300-F010-F428-05FD-D119F202C0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23" name="TextBox 23">
              <a:extLst>
                <a:ext uri="{FF2B5EF4-FFF2-40B4-BE49-F238E27FC236}">
                  <a16:creationId xmlns:a16="http://schemas.microsoft.com/office/drawing/2014/main" id="{84C19E28-BF0B-054E-B1E1-6A8ED9ACC696}"/>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24" name="TextBox 24">
            <a:extLst>
              <a:ext uri="{FF2B5EF4-FFF2-40B4-BE49-F238E27FC236}">
                <a16:creationId xmlns:a16="http://schemas.microsoft.com/office/drawing/2014/main" id="{4F5890A8-CA12-B558-F80D-81062E468BE4}"/>
              </a:ext>
            </a:extLst>
          </p:cNvPr>
          <p:cNvSpPr txBox="1"/>
          <p:nvPr/>
        </p:nvSpPr>
        <p:spPr>
          <a:xfrm>
            <a:off x="4227239" y="5172380"/>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2</a:t>
            </a:r>
          </a:p>
        </p:txBody>
      </p:sp>
      <p:sp>
        <p:nvSpPr>
          <p:cNvPr id="27" name="TextBox 27">
            <a:extLst>
              <a:ext uri="{FF2B5EF4-FFF2-40B4-BE49-F238E27FC236}">
                <a16:creationId xmlns:a16="http://schemas.microsoft.com/office/drawing/2014/main" id="{81C28BB6-98A4-9B4A-4492-05B975E54198}"/>
              </a:ext>
            </a:extLst>
          </p:cNvPr>
          <p:cNvSpPr txBox="1"/>
          <p:nvPr/>
        </p:nvSpPr>
        <p:spPr>
          <a:xfrm>
            <a:off x="8190317" y="7372046"/>
            <a:ext cx="3559311" cy="768159"/>
          </a:xfrm>
          <a:prstGeom prst="rect">
            <a:avLst/>
          </a:prstGeom>
        </p:spPr>
        <p:txBody>
          <a:bodyPr lIns="0" tIns="0" rIns="0" bIns="0" rtlCol="0" anchor="t">
            <a:spAutoFit/>
          </a:bodyPr>
          <a:lstStyle/>
          <a:p>
            <a:pPr>
              <a:lnSpc>
                <a:spcPts val="3059"/>
              </a:lnSpc>
            </a:pPr>
            <a:r>
              <a:rPr lang="en-US" sz="2150" b="1">
                <a:solidFill>
                  <a:srgbClr val="000000"/>
                </a:solidFill>
                <a:latin typeface="Open Sans 2 Bold"/>
                <a:ea typeface="Open Sans 2 Bold"/>
                <a:cs typeface="Open Sans 2 Bold"/>
                <a:sym typeface="Open Sans 2 Bold"/>
              </a:rPr>
              <a:t>LES NIVEAUX DE SECURITE (SL)</a:t>
            </a:r>
            <a:endParaRPr lang="en-US"/>
          </a:p>
        </p:txBody>
      </p:sp>
      <p:grpSp>
        <p:nvGrpSpPr>
          <p:cNvPr id="28" name="Group 28">
            <a:extLst>
              <a:ext uri="{FF2B5EF4-FFF2-40B4-BE49-F238E27FC236}">
                <a16:creationId xmlns:a16="http://schemas.microsoft.com/office/drawing/2014/main" id="{1AF50BC3-026D-64F4-3E79-BAE0B48DA48A}"/>
              </a:ext>
            </a:extLst>
          </p:cNvPr>
          <p:cNvGrpSpPr/>
          <p:nvPr/>
        </p:nvGrpSpPr>
        <p:grpSpPr>
          <a:xfrm>
            <a:off x="8190317" y="6073678"/>
            <a:ext cx="860139" cy="860139"/>
            <a:chOff x="0" y="0"/>
            <a:chExt cx="812800" cy="812800"/>
          </a:xfrm>
        </p:grpSpPr>
        <p:sp>
          <p:nvSpPr>
            <p:cNvPr id="29" name="Freeform 29">
              <a:extLst>
                <a:ext uri="{FF2B5EF4-FFF2-40B4-BE49-F238E27FC236}">
                  <a16:creationId xmlns:a16="http://schemas.microsoft.com/office/drawing/2014/main" id="{3BA104E6-3878-BD0D-E76A-E759B0A42A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30" name="TextBox 30">
              <a:extLst>
                <a:ext uri="{FF2B5EF4-FFF2-40B4-BE49-F238E27FC236}">
                  <a16:creationId xmlns:a16="http://schemas.microsoft.com/office/drawing/2014/main" id="{7C6257D2-9CF8-1A0C-1ED4-9E64DD555E5F}"/>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1" name="TextBox 31">
            <a:extLst>
              <a:ext uri="{FF2B5EF4-FFF2-40B4-BE49-F238E27FC236}">
                <a16:creationId xmlns:a16="http://schemas.microsoft.com/office/drawing/2014/main" id="{6B312760-50A0-7CC3-E093-7E755361CE39}"/>
              </a:ext>
            </a:extLst>
          </p:cNvPr>
          <p:cNvSpPr txBox="1"/>
          <p:nvPr/>
        </p:nvSpPr>
        <p:spPr>
          <a:xfrm>
            <a:off x="8360579" y="6300536"/>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3</a:t>
            </a:r>
          </a:p>
        </p:txBody>
      </p:sp>
      <p:sp>
        <p:nvSpPr>
          <p:cNvPr id="34" name="TextBox 34">
            <a:extLst>
              <a:ext uri="{FF2B5EF4-FFF2-40B4-BE49-F238E27FC236}">
                <a16:creationId xmlns:a16="http://schemas.microsoft.com/office/drawing/2014/main" id="{219F27AC-FB75-4E72-1B03-15D5AF8BA64D}"/>
              </a:ext>
            </a:extLst>
          </p:cNvPr>
          <p:cNvSpPr txBox="1"/>
          <p:nvPr/>
        </p:nvSpPr>
        <p:spPr>
          <a:xfrm>
            <a:off x="12323657" y="8544734"/>
            <a:ext cx="3559311" cy="768159"/>
          </a:xfrm>
          <a:prstGeom prst="rect">
            <a:avLst/>
          </a:prstGeom>
        </p:spPr>
        <p:txBody>
          <a:bodyPr lIns="0" tIns="0" rIns="0" bIns="0" rtlCol="0" anchor="t">
            <a:spAutoFit/>
          </a:bodyPr>
          <a:lstStyle/>
          <a:p>
            <a:pPr>
              <a:lnSpc>
                <a:spcPts val="3059"/>
              </a:lnSpc>
            </a:pPr>
            <a:r>
              <a:rPr lang="en-US" sz="2150" b="1">
                <a:solidFill>
                  <a:srgbClr val="000000"/>
                </a:solidFill>
                <a:latin typeface="Open Sans 2 Bold"/>
                <a:ea typeface="Open Sans 2 Bold"/>
                <a:cs typeface="Open Sans 2 Bold"/>
                <a:sym typeface="Open Sans 2 Bold"/>
              </a:rPr>
              <a:t>LES EXIGENCES FONDAMENTALES</a:t>
            </a:r>
            <a:endParaRPr lang="en-US"/>
          </a:p>
        </p:txBody>
      </p:sp>
      <p:grpSp>
        <p:nvGrpSpPr>
          <p:cNvPr id="35" name="Group 35">
            <a:extLst>
              <a:ext uri="{FF2B5EF4-FFF2-40B4-BE49-F238E27FC236}">
                <a16:creationId xmlns:a16="http://schemas.microsoft.com/office/drawing/2014/main" id="{9093BD83-E014-7E76-CA1D-DB67697CBE16}"/>
              </a:ext>
            </a:extLst>
          </p:cNvPr>
          <p:cNvGrpSpPr/>
          <p:nvPr/>
        </p:nvGrpSpPr>
        <p:grpSpPr>
          <a:xfrm>
            <a:off x="12323657" y="7246366"/>
            <a:ext cx="860139" cy="860139"/>
            <a:chOff x="0" y="0"/>
            <a:chExt cx="812800" cy="812800"/>
          </a:xfrm>
        </p:grpSpPr>
        <p:sp>
          <p:nvSpPr>
            <p:cNvPr id="36" name="Freeform 36">
              <a:extLst>
                <a:ext uri="{FF2B5EF4-FFF2-40B4-BE49-F238E27FC236}">
                  <a16:creationId xmlns:a16="http://schemas.microsoft.com/office/drawing/2014/main" id="{5FB1BEE3-892D-EBE2-FE73-37499F0F6D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37" name="TextBox 37">
              <a:extLst>
                <a:ext uri="{FF2B5EF4-FFF2-40B4-BE49-F238E27FC236}">
                  <a16:creationId xmlns:a16="http://schemas.microsoft.com/office/drawing/2014/main" id="{8397BF50-E24B-4B97-C099-FFA659CC9F81}"/>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8" name="TextBox 38">
            <a:extLst>
              <a:ext uri="{FF2B5EF4-FFF2-40B4-BE49-F238E27FC236}">
                <a16:creationId xmlns:a16="http://schemas.microsoft.com/office/drawing/2014/main" id="{ED8D0BB0-CBBE-D60A-42C3-1EAB2E37ECB9}"/>
              </a:ext>
            </a:extLst>
          </p:cNvPr>
          <p:cNvSpPr txBox="1"/>
          <p:nvPr/>
        </p:nvSpPr>
        <p:spPr>
          <a:xfrm>
            <a:off x="12493919" y="747322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4</a:t>
            </a:r>
          </a:p>
        </p:txBody>
      </p:sp>
      <p:sp>
        <p:nvSpPr>
          <p:cNvPr id="39" name="TextBox 39">
            <a:extLst>
              <a:ext uri="{FF2B5EF4-FFF2-40B4-BE49-F238E27FC236}">
                <a16:creationId xmlns:a16="http://schemas.microsoft.com/office/drawing/2014/main" id="{211844BC-7A42-CB4F-9FA6-D3685278BA45}"/>
              </a:ext>
            </a:extLst>
          </p:cNvPr>
          <p:cNvSpPr txBox="1"/>
          <p:nvPr/>
        </p:nvSpPr>
        <p:spPr>
          <a:xfrm>
            <a:off x="1055914" y="745671"/>
            <a:ext cx="9440278" cy="1667123"/>
          </a:xfrm>
          <a:prstGeom prst="rect">
            <a:avLst/>
          </a:prstGeom>
        </p:spPr>
        <p:txBody>
          <a:bodyPr wrap="square"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4 GRANDS PRINICPES DE IEC 62443</a:t>
            </a:r>
            <a:endParaRPr lang="en-US" sz="5850" b="1">
              <a:latin typeface="Century Gothic Paneuropean Bold"/>
              <a:cs typeface="Century Gothic Paneuropean Bold"/>
            </a:endParaRPr>
          </a:p>
        </p:txBody>
      </p:sp>
      <p:sp>
        <p:nvSpPr>
          <p:cNvPr id="41" name="TextBox 41">
            <a:extLst>
              <a:ext uri="{FF2B5EF4-FFF2-40B4-BE49-F238E27FC236}">
                <a16:creationId xmlns:a16="http://schemas.microsoft.com/office/drawing/2014/main" id="{B16C5A71-DB1F-3829-B97D-0CB1A0DEA613}"/>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11</a:t>
            </a:r>
          </a:p>
        </p:txBody>
      </p:sp>
      <p:sp>
        <p:nvSpPr>
          <p:cNvPr id="44" name="TextBox 23">
            <a:extLst>
              <a:ext uri="{FF2B5EF4-FFF2-40B4-BE49-F238E27FC236}">
                <a16:creationId xmlns:a16="http://schemas.microsoft.com/office/drawing/2014/main" id="{32D8ED61-DD58-963C-75AD-E92D07A437D7}"/>
              </a:ext>
            </a:extLst>
          </p:cNvPr>
          <p:cNvSpPr txBox="1"/>
          <p:nvPr/>
        </p:nvSpPr>
        <p:spPr>
          <a:xfrm>
            <a:off x="95978" y="10227863"/>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IEC 62443 – Principes </a:t>
            </a:r>
            <a:r>
              <a:rPr lang="en-US" sz="2850" b="1" err="1">
                <a:solidFill>
                  <a:srgbClr val="BFBFBD"/>
                </a:solidFill>
                <a:latin typeface="Open Sans 2 Bold"/>
                <a:ea typeface="Open Sans 2 Bold"/>
                <a:cs typeface="Open Sans 2 Bold"/>
              </a:rPr>
              <a:t>fondamentaux</a:t>
            </a:r>
          </a:p>
        </p:txBody>
      </p:sp>
      <p:pic>
        <p:nvPicPr>
          <p:cNvPr id="50" name="Picture 49" descr="Commission électrotechnique internationale — Wikipédia">
            <a:extLst>
              <a:ext uri="{FF2B5EF4-FFF2-40B4-BE49-F238E27FC236}">
                <a16:creationId xmlns:a16="http://schemas.microsoft.com/office/drawing/2014/main" id="{84D6997A-37DC-2761-9A2F-5B14EB206091}"/>
              </a:ext>
            </a:extLst>
          </p:cNvPr>
          <p:cNvPicPr>
            <a:picLocks noChangeAspect="1"/>
          </p:cNvPicPr>
          <p:nvPr/>
        </p:nvPicPr>
        <p:blipFill>
          <a:blip r:embed="rId4"/>
          <a:stretch>
            <a:fillRect/>
          </a:stretch>
        </p:blipFill>
        <p:spPr>
          <a:xfrm>
            <a:off x="14685323" y="325829"/>
            <a:ext cx="2395847" cy="2242952"/>
          </a:xfrm>
          <a:prstGeom prst="rect">
            <a:avLst/>
          </a:prstGeom>
        </p:spPr>
      </p:pic>
    </p:spTree>
    <p:extLst>
      <p:ext uri="{BB962C8B-B14F-4D97-AF65-F5344CB8AC3E}">
        <p14:creationId xmlns:p14="http://schemas.microsoft.com/office/powerpoint/2010/main" val="4227373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BA1B0-3E46-AF4C-6E00-AEC99C423E6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2454747-DC70-EBE4-293D-F198E9D8CAE3}"/>
              </a:ext>
            </a:extLst>
          </p:cNvPr>
          <p:cNvGrpSpPr/>
          <p:nvPr/>
        </p:nvGrpSpPr>
        <p:grpSpPr>
          <a:xfrm>
            <a:off x="-164415" y="-164415"/>
            <a:ext cx="18616829" cy="3308351"/>
            <a:chOff x="0" y="0"/>
            <a:chExt cx="4903198" cy="871335"/>
          </a:xfrm>
        </p:grpSpPr>
        <p:sp>
          <p:nvSpPr>
            <p:cNvPr id="3" name="Freeform 3">
              <a:extLst>
                <a:ext uri="{FF2B5EF4-FFF2-40B4-BE49-F238E27FC236}">
                  <a16:creationId xmlns:a16="http://schemas.microsoft.com/office/drawing/2014/main" id="{D17B9E9A-253E-3FDD-F547-F0F2B15BAA80}"/>
                </a:ext>
              </a:extLst>
            </p:cNvPr>
            <p:cNvSpPr/>
            <p:nvPr/>
          </p:nvSpPr>
          <p:spPr>
            <a:xfrm>
              <a:off x="0" y="0"/>
              <a:ext cx="4903198" cy="871335"/>
            </a:xfrm>
            <a:custGeom>
              <a:avLst/>
              <a:gdLst/>
              <a:ahLst/>
              <a:cxnLst/>
              <a:rect l="l" t="t" r="r" b="b"/>
              <a:pathLst>
                <a:path w="4903198" h="871335">
                  <a:moveTo>
                    <a:pt x="0" y="0"/>
                  </a:moveTo>
                  <a:lnTo>
                    <a:pt x="4903198" y="0"/>
                  </a:lnTo>
                  <a:lnTo>
                    <a:pt x="4903198" y="871335"/>
                  </a:lnTo>
                  <a:lnTo>
                    <a:pt x="0" y="871335"/>
                  </a:lnTo>
                  <a:close/>
                </a:path>
              </a:pathLst>
            </a:custGeom>
            <a:solidFill>
              <a:srgbClr val="F4F3F3"/>
            </a:solidFill>
          </p:spPr>
          <p:txBody>
            <a:bodyPr/>
            <a:lstStyle/>
            <a:p>
              <a:endParaRPr lang="fr-FR"/>
            </a:p>
          </p:txBody>
        </p:sp>
        <p:sp>
          <p:nvSpPr>
            <p:cNvPr id="4" name="TextBox 4">
              <a:extLst>
                <a:ext uri="{FF2B5EF4-FFF2-40B4-BE49-F238E27FC236}">
                  <a16:creationId xmlns:a16="http://schemas.microsoft.com/office/drawing/2014/main" id="{0BEE8F7E-3D5B-F2AA-8D1B-80DD31CCB419}"/>
                </a:ext>
              </a:extLst>
            </p:cNvPr>
            <p:cNvSpPr txBox="1"/>
            <p:nvPr/>
          </p:nvSpPr>
          <p:spPr>
            <a:xfrm>
              <a:off x="0" y="-47625"/>
              <a:ext cx="4903198" cy="918960"/>
            </a:xfrm>
            <a:prstGeom prst="rect">
              <a:avLst/>
            </a:prstGeom>
          </p:spPr>
          <p:txBody>
            <a:bodyPr lIns="50800" tIns="50800" rIns="50800" bIns="50800" rtlCol="0" anchor="ctr"/>
            <a:lstStyle/>
            <a:p>
              <a:pPr algn="ctr">
                <a:lnSpc>
                  <a:spcPts val="2240"/>
                </a:lnSpc>
              </a:pPr>
              <a:endParaRPr/>
            </a:p>
          </p:txBody>
        </p:sp>
      </p:grpSp>
      <p:sp>
        <p:nvSpPr>
          <p:cNvPr id="5" name="AutoShape 5">
            <a:extLst>
              <a:ext uri="{FF2B5EF4-FFF2-40B4-BE49-F238E27FC236}">
                <a16:creationId xmlns:a16="http://schemas.microsoft.com/office/drawing/2014/main" id="{FB6D1E84-097F-6106-CFCF-05350297E0DD}"/>
              </a:ext>
            </a:extLst>
          </p:cNvPr>
          <p:cNvSpPr/>
          <p:nvPr/>
        </p:nvSpPr>
        <p:spPr>
          <a:xfrm>
            <a:off x="9031458"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6" name="AutoShape 6">
            <a:extLst>
              <a:ext uri="{FF2B5EF4-FFF2-40B4-BE49-F238E27FC236}">
                <a16:creationId xmlns:a16="http://schemas.microsoft.com/office/drawing/2014/main" id="{638A8814-6619-105F-ECDD-878608C80AB0}"/>
              </a:ext>
            </a:extLst>
          </p:cNvPr>
          <p:cNvSpPr/>
          <p:nvPr/>
        </p:nvSpPr>
        <p:spPr>
          <a:xfrm flipH="1">
            <a:off x="4898118"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7" name="AutoShape 7">
            <a:extLst>
              <a:ext uri="{FF2B5EF4-FFF2-40B4-BE49-F238E27FC236}">
                <a16:creationId xmlns:a16="http://schemas.microsoft.com/office/drawing/2014/main" id="{B10B4E9B-9C32-80FF-2DB3-474B81AE34E2}"/>
              </a:ext>
            </a:extLst>
          </p:cNvPr>
          <p:cNvSpPr/>
          <p:nvPr/>
        </p:nvSpPr>
        <p:spPr>
          <a:xfrm flipH="1">
            <a:off x="13164798"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8" name="AutoShape 8">
            <a:extLst>
              <a:ext uri="{FF2B5EF4-FFF2-40B4-BE49-F238E27FC236}">
                <a16:creationId xmlns:a16="http://schemas.microsoft.com/office/drawing/2014/main" id="{4F2CCF7A-D985-4E7E-03A2-56E208119469}"/>
              </a:ext>
            </a:extLst>
          </p:cNvPr>
          <p:cNvSpPr/>
          <p:nvPr/>
        </p:nvSpPr>
        <p:spPr>
          <a:xfrm flipH="1">
            <a:off x="17268825"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12" name="TextBox 12">
            <a:extLst>
              <a:ext uri="{FF2B5EF4-FFF2-40B4-BE49-F238E27FC236}">
                <a16:creationId xmlns:a16="http://schemas.microsoft.com/office/drawing/2014/main" id="{BEA769DD-67C7-46A1-CE7D-E66B82CDA2E1}"/>
              </a:ext>
            </a:extLst>
          </p:cNvPr>
          <p:cNvSpPr txBox="1"/>
          <p:nvPr/>
        </p:nvSpPr>
        <p:spPr>
          <a:xfrm>
            <a:off x="1051792" y="6123116"/>
            <a:ext cx="3559311" cy="1474763"/>
          </a:xfrm>
          <a:prstGeom prst="rect">
            <a:avLst/>
          </a:prstGeom>
        </p:spPr>
        <p:txBody>
          <a:bodyPr lIns="0" tIns="0" rIns="0" bIns="0" rtlCol="0" anchor="t">
            <a:spAutoFit/>
          </a:bodyPr>
          <a:lstStyle/>
          <a:p>
            <a:pPr marL="342900" indent="-342900">
              <a:lnSpc>
                <a:spcPts val="2280"/>
              </a:lnSpc>
              <a:buFont typeface="Arial"/>
              <a:buChar char="•"/>
            </a:pPr>
            <a:r>
              <a:rPr lang="en-US" sz="2000" b="1">
                <a:solidFill>
                  <a:srgbClr val="000000"/>
                </a:solidFill>
                <a:latin typeface="Open Sans 1 Semi-Bold"/>
                <a:ea typeface="Open Sans 1 Semi-Bold"/>
                <a:cs typeface="Open Sans 1 Semi-Bold"/>
                <a:sym typeface="Open Sans 1 Semi-Bold"/>
              </a:rPr>
              <a:t>Va au-</a:t>
            </a:r>
            <a:r>
              <a:rPr lang="en-US" sz="2000" b="1" err="1">
                <a:solidFill>
                  <a:srgbClr val="000000"/>
                </a:solidFill>
                <a:latin typeface="Open Sans 1 Semi-Bold"/>
                <a:ea typeface="Open Sans 1 Semi-Bold"/>
                <a:cs typeface="Open Sans 1 Semi-Bold"/>
                <a:sym typeface="Open Sans 1 Semi-Bold"/>
              </a:rPr>
              <a:t>delà</a:t>
            </a:r>
            <a:r>
              <a:rPr lang="en-US" sz="2000" b="1">
                <a:solidFill>
                  <a:srgbClr val="000000"/>
                </a:solidFill>
                <a:latin typeface="Open Sans 1 Semi-Bold"/>
                <a:ea typeface="Open Sans 1 Semi-Bold"/>
                <a:cs typeface="Open Sans 1 Semi-Bold"/>
                <a:sym typeface="Open Sans 1 Semi-Bold"/>
              </a:rPr>
              <a:t> de la </a:t>
            </a:r>
            <a:r>
              <a:rPr lang="en-US" sz="2000" b="1" err="1">
                <a:solidFill>
                  <a:srgbClr val="000000"/>
                </a:solidFill>
                <a:latin typeface="Open Sans 1 Semi-Bold"/>
                <a:ea typeface="Open Sans 1 Semi-Bold"/>
                <a:cs typeface="Open Sans 1 Semi-Bold"/>
                <a:sym typeface="Open Sans 1 Semi-Bold"/>
              </a:rPr>
              <a:t>sécurité</a:t>
            </a:r>
            <a:r>
              <a:rPr lang="en-US" sz="2000" b="1">
                <a:solidFill>
                  <a:srgbClr val="000000"/>
                </a:solidFill>
                <a:latin typeface="Open Sans 1 Semi-Bold"/>
                <a:ea typeface="Open Sans 1 Semi-Bold"/>
                <a:cs typeface="Open Sans 1 Semi-Bold"/>
                <a:sym typeface="Open Sans 1 Semi-Bold"/>
              </a:rPr>
              <a:t> </a:t>
            </a:r>
            <a:r>
              <a:rPr lang="en-US" sz="2000" b="1" err="1">
                <a:solidFill>
                  <a:srgbClr val="000000"/>
                </a:solidFill>
                <a:latin typeface="Open Sans 1 Semi-Bold"/>
                <a:ea typeface="Open Sans 1 Semi-Bold"/>
                <a:cs typeface="Open Sans 1 Semi-Bold"/>
                <a:sym typeface="Open Sans 1 Semi-Bold"/>
              </a:rPr>
              <a:t>périmétrique</a:t>
            </a:r>
            <a:r>
              <a:rPr lang="en-US" sz="2000" b="1">
                <a:solidFill>
                  <a:srgbClr val="000000"/>
                </a:solidFill>
                <a:latin typeface="Open Sans 1 Semi-Bold"/>
                <a:ea typeface="Open Sans 1 Semi-Bold"/>
                <a:cs typeface="Open Sans 1 Semi-Bold"/>
                <a:sym typeface="Open Sans 1 Semi-Bold"/>
              </a:rPr>
              <a:t>.</a:t>
            </a:r>
          </a:p>
          <a:p>
            <a:pPr marL="342900" indent="-342900">
              <a:lnSpc>
                <a:spcPts val="2280"/>
              </a:lnSpc>
              <a:buFont typeface="Arial"/>
              <a:buChar char="•"/>
            </a:pPr>
            <a:r>
              <a:rPr lang="en-US" sz="2000" b="1">
                <a:solidFill>
                  <a:srgbClr val="000000"/>
                </a:solidFill>
                <a:latin typeface="Open Sans 1 Semi-Bold"/>
                <a:ea typeface="Open Sans 1 Semi-Bold"/>
                <a:cs typeface="Open Sans 1 Semi-Bold"/>
              </a:rPr>
              <a:t>Vise à </a:t>
            </a:r>
            <a:r>
              <a:rPr lang="en-US" sz="2000" b="1" err="1">
                <a:solidFill>
                  <a:srgbClr val="000000"/>
                </a:solidFill>
                <a:latin typeface="Open Sans 1 Semi-Bold"/>
                <a:ea typeface="Open Sans 1 Semi-Bold"/>
                <a:cs typeface="Open Sans 1 Semi-Bold"/>
              </a:rPr>
              <a:t>sécuriser</a:t>
            </a:r>
            <a:r>
              <a:rPr lang="en-US" sz="2000" b="1">
                <a:solidFill>
                  <a:srgbClr val="000000"/>
                </a:solidFill>
                <a:latin typeface="Open Sans 1 Semi-Bold"/>
                <a:ea typeface="Open Sans 1 Semi-Bold"/>
                <a:cs typeface="Open Sans 1 Semi-Bold"/>
              </a:rPr>
              <a:t> </a:t>
            </a:r>
            <a:r>
              <a:rPr lang="en-US" sz="2000" b="1" err="1">
                <a:solidFill>
                  <a:srgbClr val="000000"/>
                </a:solidFill>
                <a:latin typeface="Open Sans 1 Semi-Bold"/>
                <a:ea typeface="Open Sans 1 Semi-Bold"/>
                <a:cs typeface="Open Sans 1 Semi-Bold"/>
              </a:rPr>
              <a:t>chaque</a:t>
            </a:r>
            <a:r>
              <a:rPr lang="en-US" sz="2000" b="1">
                <a:solidFill>
                  <a:srgbClr val="000000"/>
                </a:solidFill>
                <a:latin typeface="Open Sans 1 Semi-Bold"/>
                <a:ea typeface="Open Sans 1 Semi-Bold"/>
                <a:cs typeface="Open Sans 1 Semi-Bold"/>
              </a:rPr>
              <a:t> sous-ensemble du system </a:t>
            </a:r>
            <a:r>
              <a:rPr lang="en-US" sz="2000" b="1" err="1">
                <a:solidFill>
                  <a:srgbClr val="000000"/>
                </a:solidFill>
                <a:latin typeface="Open Sans 1 Semi-Bold"/>
                <a:ea typeface="Open Sans 1 Semi-Bold"/>
                <a:cs typeface="Open Sans 1 Semi-Bold"/>
              </a:rPr>
              <a:t>industriel</a:t>
            </a:r>
            <a:endParaRPr lang="en-US" sz="2000" b="1">
              <a:solidFill>
                <a:srgbClr val="000000"/>
              </a:solidFill>
              <a:latin typeface="Open Sans 1 Semi-Bold"/>
              <a:ea typeface="Open Sans 1 Semi-Bold"/>
              <a:cs typeface="Open Sans 1 Semi-Bold"/>
            </a:endParaRPr>
          </a:p>
        </p:txBody>
      </p:sp>
      <p:sp>
        <p:nvSpPr>
          <p:cNvPr id="13" name="TextBox 13">
            <a:extLst>
              <a:ext uri="{FF2B5EF4-FFF2-40B4-BE49-F238E27FC236}">
                <a16:creationId xmlns:a16="http://schemas.microsoft.com/office/drawing/2014/main" id="{543E0AA3-D8CF-E728-1809-30441FC70A01}"/>
              </a:ext>
            </a:extLst>
          </p:cNvPr>
          <p:cNvSpPr txBox="1"/>
          <p:nvPr/>
        </p:nvSpPr>
        <p:spPr>
          <a:xfrm>
            <a:off x="1051792" y="4937604"/>
            <a:ext cx="3559311" cy="768159"/>
          </a:xfrm>
          <a:prstGeom prst="rect">
            <a:avLst/>
          </a:prstGeom>
        </p:spPr>
        <p:txBody>
          <a:bodyPr lIns="0" tIns="0" rIns="0" bIns="0" rtlCol="0" anchor="t">
            <a:spAutoFit/>
          </a:bodyPr>
          <a:lstStyle/>
          <a:p>
            <a:pPr>
              <a:lnSpc>
                <a:spcPts val="3059"/>
              </a:lnSpc>
            </a:pPr>
            <a:r>
              <a:rPr lang="en-US" sz="2150" b="1">
                <a:solidFill>
                  <a:srgbClr val="000000"/>
                </a:solidFill>
                <a:latin typeface="Open Sans 2 Bold"/>
                <a:ea typeface="Open Sans 2 Bold"/>
                <a:cs typeface="Open Sans 2 Bold"/>
                <a:sym typeface="Open Sans 2 Bold"/>
              </a:rPr>
              <a:t>Un </a:t>
            </a:r>
            <a:r>
              <a:rPr lang="en-US" sz="2150" b="1" err="1">
                <a:solidFill>
                  <a:srgbClr val="000000"/>
                </a:solidFill>
                <a:latin typeface="Open Sans 2 Bold"/>
                <a:ea typeface="Open Sans 2 Bold"/>
                <a:cs typeface="Open Sans 2 Bold"/>
                <a:sym typeface="Open Sans 2 Bold"/>
              </a:rPr>
              <a:t>principe</a:t>
            </a:r>
            <a:r>
              <a:rPr lang="en-US" sz="2150" b="1">
                <a:solidFill>
                  <a:srgbClr val="000000"/>
                </a:solidFill>
                <a:latin typeface="Open Sans 2 Bold"/>
                <a:ea typeface="Open Sans 2 Bold"/>
                <a:cs typeface="Open Sans 2 Bold"/>
                <a:sym typeface="Open Sans 2 Bold"/>
              </a:rPr>
              <a:t> central de </a:t>
            </a:r>
            <a:r>
              <a:rPr lang="en-US" sz="2150" b="1" err="1">
                <a:solidFill>
                  <a:srgbClr val="000000"/>
                </a:solidFill>
                <a:latin typeface="Open Sans 2 Bold"/>
                <a:ea typeface="Open Sans 2 Bold"/>
                <a:cs typeface="Open Sans 2 Bold"/>
                <a:sym typeface="Open Sans 2 Bold"/>
              </a:rPr>
              <a:t>l'IEC</a:t>
            </a:r>
            <a:r>
              <a:rPr lang="en-US" sz="2150" b="1">
                <a:solidFill>
                  <a:srgbClr val="000000"/>
                </a:solidFill>
                <a:latin typeface="Open Sans 2 Bold"/>
                <a:ea typeface="Open Sans 2 Bold"/>
                <a:cs typeface="Open Sans 2 Bold"/>
                <a:sym typeface="Open Sans 2 Bold"/>
              </a:rPr>
              <a:t> 62443</a:t>
            </a:r>
            <a:endParaRPr lang="en-US" err="1"/>
          </a:p>
        </p:txBody>
      </p:sp>
      <p:grpSp>
        <p:nvGrpSpPr>
          <p:cNvPr id="14" name="Group 14">
            <a:extLst>
              <a:ext uri="{FF2B5EF4-FFF2-40B4-BE49-F238E27FC236}">
                <a16:creationId xmlns:a16="http://schemas.microsoft.com/office/drawing/2014/main" id="{E19FDB70-973C-9D93-25A8-2896092715FA}"/>
              </a:ext>
            </a:extLst>
          </p:cNvPr>
          <p:cNvGrpSpPr/>
          <p:nvPr/>
        </p:nvGrpSpPr>
        <p:grpSpPr>
          <a:xfrm>
            <a:off x="1051792" y="3639236"/>
            <a:ext cx="860139" cy="860139"/>
            <a:chOff x="0" y="0"/>
            <a:chExt cx="812800" cy="812800"/>
          </a:xfrm>
        </p:grpSpPr>
        <p:sp>
          <p:nvSpPr>
            <p:cNvPr id="15" name="Freeform 15">
              <a:extLst>
                <a:ext uri="{FF2B5EF4-FFF2-40B4-BE49-F238E27FC236}">
                  <a16:creationId xmlns:a16="http://schemas.microsoft.com/office/drawing/2014/main" id="{F9B8FA4E-3FAF-4BE5-8C4C-234BEFFA7B9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16" name="TextBox 16">
              <a:extLst>
                <a:ext uri="{FF2B5EF4-FFF2-40B4-BE49-F238E27FC236}">
                  <a16:creationId xmlns:a16="http://schemas.microsoft.com/office/drawing/2014/main" id="{0DDBDC61-7E0E-7EF6-84C7-14B61E3C3F0F}"/>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7" name="TextBox 17">
            <a:extLst>
              <a:ext uri="{FF2B5EF4-FFF2-40B4-BE49-F238E27FC236}">
                <a16:creationId xmlns:a16="http://schemas.microsoft.com/office/drawing/2014/main" id="{CA865905-C927-70DF-DD22-90A511C98C11}"/>
              </a:ext>
            </a:extLst>
          </p:cNvPr>
          <p:cNvSpPr txBox="1"/>
          <p:nvPr/>
        </p:nvSpPr>
        <p:spPr>
          <a:xfrm>
            <a:off x="1222054"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1</a:t>
            </a:r>
          </a:p>
        </p:txBody>
      </p:sp>
      <p:sp>
        <p:nvSpPr>
          <p:cNvPr id="19" name="TextBox 19">
            <a:extLst>
              <a:ext uri="{FF2B5EF4-FFF2-40B4-BE49-F238E27FC236}">
                <a16:creationId xmlns:a16="http://schemas.microsoft.com/office/drawing/2014/main" id="{FD5C3BAA-3031-FD84-922D-DA3700CC2D8F}"/>
              </a:ext>
            </a:extLst>
          </p:cNvPr>
          <p:cNvSpPr txBox="1"/>
          <p:nvPr/>
        </p:nvSpPr>
        <p:spPr>
          <a:xfrm>
            <a:off x="5185132" y="6137120"/>
            <a:ext cx="3559311" cy="2359620"/>
          </a:xfrm>
          <a:prstGeom prst="rect">
            <a:avLst/>
          </a:prstGeom>
        </p:spPr>
        <p:txBody>
          <a:bodyPr lIns="0" tIns="0" rIns="0" bIns="0" rtlCol="0" anchor="t">
            <a:spAutoFit/>
          </a:bodyPr>
          <a:lstStyle/>
          <a:p>
            <a:pPr marL="342900" indent="-342900">
              <a:lnSpc>
                <a:spcPts val="2280"/>
              </a:lnSpc>
              <a:buFont typeface="Arial"/>
              <a:buChar char="•"/>
            </a:pPr>
            <a:r>
              <a:rPr lang="en-US" sz="2000" b="1" err="1">
                <a:solidFill>
                  <a:srgbClr val="000000"/>
                </a:solidFill>
                <a:latin typeface="Open Sans 1 Semi-Bold"/>
                <a:ea typeface="Open Sans 1 Semi-Bold"/>
                <a:cs typeface="Open Sans 1 Semi-Bold"/>
                <a:sym typeface="Open Sans 1 Semi-Bold"/>
              </a:rPr>
              <a:t>Contrôles</a:t>
            </a:r>
            <a:r>
              <a:rPr lang="en-US" sz="2000" b="1">
                <a:solidFill>
                  <a:srgbClr val="000000"/>
                </a:solidFill>
                <a:latin typeface="Open Sans 1 Semi-Bold"/>
                <a:ea typeface="Open Sans 1 Semi-Bold"/>
                <a:cs typeface="Open Sans 1 Semi-Bold"/>
                <a:sym typeface="Open Sans 1 Semi-Bold"/>
              </a:rPr>
              <a:t> physiques, réseau, </a:t>
            </a:r>
            <a:r>
              <a:rPr lang="en-US" sz="2000" b="1" err="1">
                <a:solidFill>
                  <a:srgbClr val="000000"/>
                </a:solidFill>
                <a:latin typeface="Open Sans 1 Semi-Bold"/>
                <a:ea typeface="Open Sans 1 Semi-Bold"/>
                <a:cs typeface="Open Sans 1 Semi-Bold"/>
                <a:sym typeface="Open Sans 1 Semi-Bold"/>
              </a:rPr>
              <a:t>applicatifs</a:t>
            </a:r>
            <a:r>
              <a:rPr lang="en-US" sz="2000" b="1">
                <a:solidFill>
                  <a:srgbClr val="000000"/>
                </a:solidFill>
                <a:latin typeface="Open Sans 1 Semi-Bold"/>
                <a:ea typeface="Open Sans 1 Semi-Bold"/>
                <a:cs typeface="Open Sans 1 Semi-Bold"/>
                <a:sym typeface="Open Sans 1 Semi-Bold"/>
              </a:rPr>
              <a:t>.</a:t>
            </a:r>
            <a:endParaRPr lang="en-US">
              <a:solidFill>
                <a:srgbClr val="000000"/>
              </a:solidFill>
              <a:latin typeface="Calibri"/>
              <a:ea typeface="Calibri"/>
              <a:cs typeface="Calibri"/>
            </a:endParaRPr>
          </a:p>
          <a:p>
            <a:pPr marL="342900" indent="-342900">
              <a:lnSpc>
                <a:spcPts val="2280"/>
              </a:lnSpc>
              <a:buFont typeface="Arial"/>
              <a:buChar char="•"/>
            </a:pPr>
            <a:r>
              <a:rPr lang="en-US" sz="2000" b="1" err="1">
                <a:latin typeface="Open Sans 1 Semi-Bold"/>
                <a:ea typeface="Open Sans 1 Semi-Bold"/>
                <a:cs typeface="Open Sans 1 Semi-Bold"/>
              </a:rPr>
              <a:t>Réduit</a:t>
            </a:r>
            <a:r>
              <a:rPr lang="en-US" sz="2000" b="1">
                <a:latin typeface="Open Sans 1 Semi-Bold"/>
                <a:ea typeface="Open Sans 1 Semi-Bold"/>
                <a:cs typeface="Open Sans 1 Semi-Bold"/>
              </a:rPr>
              <a:t> les </a:t>
            </a:r>
            <a:r>
              <a:rPr lang="en-US" sz="2000" b="1" err="1">
                <a:latin typeface="Open Sans 1 Semi-Bold"/>
                <a:ea typeface="Open Sans 1 Semi-Bold"/>
                <a:cs typeface="Open Sans 1 Semi-Bold"/>
              </a:rPr>
              <a:t>risques</a:t>
            </a:r>
            <a:r>
              <a:rPr lang="en-US" sz="2000" b="1">
                <a:latin typeface="Open Sans 1 Semi-Bold"/>
                <a:ea typeface="Open Sans 1 Semi-Bold"/>
                <a:cs typeface="Open Sans 1 Semi-Bold"/>
              </a:rPr>
              <a:t> </a:t>
            </a:r>
            <a:r>
              <a:rPr lang="en-US" sz="2000" b="1" err="1">
                <a:latin typeface="Open Sans 1 Semi-Bold"/>
                <a:ea typeface="Open Sans 1 Semi-Bold"/>
                <a:cs typeface="Open Sans 1 Semi-Bold"/>
              </a:rPr>
              <a:t>même</a:t>
            </a:r>
            <a:r>
              <a:rPr lang="en-US" sz="2000" b="1">
                <a:latin typeface="Open Sans 1 Semi-Bold"/>
                <a:ea typeface="Open Sans 1 Semi-Bold"/>
                <a:cs typeface="Open Sans 1 Semi-Bold"/>
              </a:rPr>
              <a:t> </a:t>
            </a:r>
            <a:r>
              <a:rPr lang="en-US" sz="2000" b="1" err="1">
                <a:latin typeface="Open Sans 1 Semi-Bold"/>
                <a:ea typeface="Open Sans 1 Semi-Bold"/>
                <a:cs typeface="Open Sans 1 Semi-Bold"/>
              </a:rPr>
              <a:t>en</a:t>
            </a:r>
            <a:r>
              <a:rPr lang="en-US" sz="2000" b="1">
                <a:latin typeface="Open Sans 1 Semi-Bold"/>
                <a:ea typeface="Open Sans 1 Semi-Bold"/>
                <a:cs typeface="Open Sans 1 Semi-Bold"/>
              </a:rPr>
              <a:t> </a:t>
            </a:r>
            <a:r>
              <a:rPr lang="en-US" sz="2000" b="1" err="1">
                <a:latin typeface="Open Sans 1 Semi-Bold"/>
                <a:ea typeface="Open Sans 1 Semi-Bold"/>
                <a:cs typeface="Open Sans 1 Semi-Bold"/>
              </a:rPr>
              <a:t>cas</a:t>
            </a:r>
            <a:r>
              <a:rPr lang="en-US" sz="2000" b="1">
                <a:latin typeface="Open Sans 1 Semi-Bold"/>
                <a:ea typeface="Open Sans 1 Semi-Bold"/>
                <a:cs typeface="Open Sans 1 Semi-Bold"/>
              </a:rPr>
              <a:t> de compromission </a:t>
            </a:r>
            <a:r>
              <a:rPr lang="en-US" sz="2000" b="1" err="1">
                <a:latin typeface="Open Sans 1 Semi-Bold"/>
                <a:ea typeface="Open Sans 1 Semi-Bold"/>
                <a:cs typeface="Open Sans 1 Semi-Bold"/>
              </a:rPr>
              <a:t>partielle</a:t>
            </a:r>
          </a:p>
          <a:p>
            <a:pPr marL="342900" indent="-342900">
              <a:lnSpc>
                <a:spcPts val="2280"/>
              </a:lnSpc>
              <a:buFont typeface="Arial"/>
              <a:buChar char="•"/>
            </a:pPr>
            <a:r>
              <a:rPr lang="en-US" sz="2000" b="1" err="1">
                <a:latin typeface="Open Sans 1 Semi-Bold"/>
                <a:ea typeface="Open Sans 1 Semi-Bold"/>
                <a:cs typeface="Open Sans 1 Semi-Bold"/>
              </a:rPr>
              <a:t>Résiste</a:t>
            </a:r>
            <a:r>
              <a:rPr lang="en-US" sz="2000" b="1">
                <a:latin typeface="Open Sans 1 Semi-Bold"/>
                <a:ea typeface="Open Sans 1 Semi-Bold"/>
                <a:cs typeface="Open Sans 1 Semi-Bold"/>
              </a:rPr>
              <a:t> aux </a:t>
            </a:r>
            <a:r>
              <a:rPr lang="en-US" sz="2000" b="1" err="1">
                <a:latin typeface="Open Sans 1 Semi-Bold"/>
                <a:ea typeface="Open Sans 1 Semi-Bold"/>
                <a:cs typeface="Open Sans 1 Semi-Bold"/>
              </a:rPr>
              <a:t>attaques</a:t>
            </a:r>
            <a:r>
              <a:rPr lang="en-US" sz="2000" b="1">
                <a:latin typeface="Open Sans 1 Semi-Bold"/>
                <a:ea typeface="Open Sans 1 Semi-Bold"/>
                <a:cs typeface="Open Sans 1 Semi-Bold"/>
              </a:rPr>
              <a:t> internes et externes.</a:t>
            </a:r>
          </a:p>
          <a:p>
            <a:pPr marL="342900" indent="-342900">
              <a:lnSpc>
                <a:spcPts val="2280"/>
              </a:lnSpc>
              <a:buFont typeface="Arial"/>
              <a:buChar char="•"/>
            </a:pPr>
            <a:endParaRPr lang="en-US" sz="2000" b="1">
              <a:latin typeface="Open Sans 1 Semi-Bold"/>
              <a:ea typeface="Open Sans 1 Semi-Bold"/>
              <a:cs typeface="Open Sans 1 Semi-Bold"/>
            </a:endParaRPr>
          </a:p>
        </p:txBody>
      </p:sp>
      <p:sp>
        <p:nvSpPr>
          <p:cNvPr id="20" name="TextBox 20">
            <a:extLst>
              <a:ext uri="{FF2B5EF4-FFF2-40B4-BE49-F238E27FC236}">
                <a16:creationId xmlns:a16="http://schemas.microsoft.com/office/drawing/2014/main" id="{2EBAD381-247E-D2BB-8D51-2EC65693282E}"/>
              </a:ext>
            </a:extLst>
          </p:cNvPr>
          <p:cNvSpPr txBox="1"/>
          <p:nvPr/>
        </p:nvSpPr>
        <p:spPr>
          <a:xfrm>
            <a:off x="5185132" y="4937604"/>
            <a:ext cx="3559311" cy="370614"/>
          </a:xfrm>
          <a:prstGeom prst="rect">
            <a:avLst/>
          </a:prstGeom>
        </p:spPr>
        <p:txBody>
          <a:bodyPr lIns="0" tIns="0" rIns="0" bIns="0" rtlCol="0" anchor="t">
            <a:spAutoFit/>
          </a:bodyPr>
          <a:lstStyle/>
          <a:p>
            <a:pPr>
              <a:lnSpc>
                <a:spcPts val="3059"/>
              </a:lnSpc>
            </a:pPr>
            <a:r>
              <a:rPr lang="en-US" sz="2150" b="1" err="1">
                <a:solidFill>
                  <a:srgbClr val="000000"/>
                </a:solidFill>
                <a:latin typeface="Open Sans 2 Bold"/>
                <a:ea typeface="Open Sans 2 Bold"/>
                <a:cs typeface="Open Sans 2 Bold"/>
                <a:sym typeface="Open Sans 2 Bold"/>
              </a:rPr>
              <a:t>Approche</a:t>
            </a:r>
            <a:r>
              <a:rPr lang="en-US" sz="2150" b="1">
                <a:solidFill>
                  <a:srgbClr val="000000"/>
                </a:solidFill>
                <a:latin typeface="Open Sans 2 Bold"/>
                <a:ea typeface="Open Sans 2 Bold"/>
                <a:cs typeface="Open Sans 2 Bold"/>
                <a:sym typeface="Open Sans 2 Bold"/>
              </a:rPr>
              <a:t> </a:t>
            </a:r>
            <a:r>
              <a:rPr lang="en-US" sz="2150" b="1" err="1">
                <a:solidFill>
                  <a:srgbClr val="000000"/>
                </a:solidFill>
                <a:latin typeface="Open Sans 2 Bold"/>
                <a:ea typeface="Open Sans 2 Bold"/>
                <a:cs typeface="Open Sans 2 Bold"/>
                <a:sym typeface="Open Sans 2 Bold"/>
              </a:rPr>
              <a:t>multicouches</a:t>
            </a:r>
            <a:endParaRPr lang="en-US" err="1"/>
          </a:p>
        </p:txBody>
      </p:sp>
      <p:grpSp>
        <p:nvGrpSpPr>
          <p:cNvPr id="21" name="Group 21">
            <a:extLst>
              <a:ext uri="{FF2B5EF4-FFF2-40B4-BE49-F238E27FC236}">
                <a16:creationId xmlns:a16="http://schemas.microsoft.com/office/drawing/2014/main" id="{21DEBF00-8DA6-3157-760B-5E96E2A056CD}"/>
              </a:ext>
            </a:extLst>
          </p:cNvPr>
          <p:cNvGrpSpPr/>
          <p:nvPr/>
        </p:nvGrpSpPr>
        <p:grpSpPr>
          <a:xfrm>
            <a:off x="5185132" y="3639236"/>
            <a:ext cx="860139" cy="860139"/>
            <a:chOff x="0" y="0"/>
            <a:chExt cx="812800" cy="812800"/>
          </a:xfrm>
        </p:grpSpPr>
        <p:sp>
          <p:nvSpPr>
            <p:cNvPr id="22" name="Freeform 22">
              <a:extLst>
                <a:ext uri="{FF2B5EF4-FFF2-40B4-BE49-F238E27FC236}">
                  <a16:creationId xmlns:a16="http://schemas.microsoft.com/office/drawing/2014/main" id="{67CA5309-52C7-3852-EFF8-F800DDC395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23" name="TextBox 23">
              <a:extLst>
                <a:ext uri="{FF2B5EF4-FFF2-40B4-BE49-F238E27FC236}">
                  <a16:creationId xmlns:a16="http://schemas.microsoft.com/office/drawing/2014/main" id="{5B8F898D-4D3C-5D09-0D1D-260879AE76CF}"/>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24" name="TextBox 24">
            <a:extLst>
              <a:ext uri="{FF2B5EF4-FFF2-40B4-BE49-F238E27FC236}">
                <a16:creationId xmlns:a16="http://schemas.microsoft.com/office/drawing/2014/main" id="{02C273AF-1C3E-1786-CFBC-69FA8CC17F5E}"/>
              </a:ext>
            </a:extLst>
          </p:cNvPr>
          <p:cNvSpPr txBox="1"/>
          <p:nvPr/>
        </p:nvSpPr>
        <p:spPr>
          <a:xfrm>
            <a:off x="5355395"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2</a:t>
            </a:r>
          </a:p>
        </p:txBody>
      </p:sp>
      <p:sp>
        <p:nvSpPr>
          <p:cNvPr id="26" name="TextBox 26">
            <a:extLst>
              <a:ext uri="{FF2B5EF4-FFF2-40B4-BE49-F238E27FC236}">
                <a16:creationId xmlns:a16="http://schemas.microsoft.com/office/drawing/2014/main" id="{1F6AE59B-6A1D-41D5-6A13-BE62787ABD5F}"/>
              </a:ext>
            </a:extLst>
          </p:cNvPr>
          <p:cNvSpPr txBox="1"/>
          <p:nvPr/>
        </p:nvSpPr>
        <p:spPr>
          <a:xfrm>
            <a:off x="9318473" y="6137120"/>
            <a:ext cx="3559311" cy="1474763"/>
          </a:xfrm>
          <a:prstGeom prst="rect">
            <a:avLst/>
          </a:prstGeom>
        </p:spPr>
        <p:txBody>
          <a:bodyPr lIns="0" tIns="0" rIns="0" bIns="0" rtlCol="0" anchor="t">
            <a:spAutoFit/>
          </a:bodyPr>
          <a:lstStyle/>
          <a:p>
            <a:pPr marL="342900" indent="-342900">
              <a:lnSpc>
                <a:spcPts val="2280"/>
              </a:lnSpc>
              <a:buFont typeface="Arial"/>
              <a:buChar char="•"/>
            </a:pPr>
            <a:r>
              <a:rPr lang="en-US" sz="2000" b="1">
                <a:solidFill>
                  <a:srgbClr val="000000"/>
                </a:solidFill>
                <a:latin typeface="Open Sans 1 Semi-Bold"/>
                <a:ea typeface="Open Sans 1 Semi-Bold"/>
                <a:cs typeface="Open Sans 1 Semi-Bold"/>
                <a:sym typeface="Open Sans 1 Semi-Bold"/>
              </a:rPr>
              <a:t>Segmentation </a:t>
            </a:r>
            <a:r>
              <a:rPr lang="en-US" sz="2000" b="1" err="1">
                <a:solidFill>
                  <a:srgbClr val="000000"/>
                </a:solidFill>
                <a:latin typeface="Open Sans 1 Semi-Bold"/>
                <a:ea typeface="Open Sans 1 Semi-Bold"/>
                <a:cs typeface="Open Sans 1 Semi-Bold"/>
                <a:sym typeface="Open Sans 1 Semi-Bold"/>
              </a:rPr>
              <a:t>logique</a:t>
            </a:r>
            <a:r>
              <a:rPr lang="en-US" sz="2000" b="1">
                <a:solidFill>
                  <a:srgbClr val="000000"/>
                </a:solidFill>
                <a:latin typeface="Open Sans 1 Semi-Bold"/>
                <a:ea typeface="Open Sans 1 Semi-Bold"/>
                <a:cs typeface="Open Sans 1 Semi-Bold"/>
                <a:sym typeface="Open Sans 1 Semi-Bold"/>
              </a:rPr>
              <a:t> des réseaux </a:t>
            </a:r>
            <a:r>
              <a:rPr lang="en-US" sz="2000" b="1" err="1">
                <a:solidFill>
                  <a:srgbClr val="000000"/>
                </a:solidFill>
                <a:latin typeface="Open Sans 1 Semi-Bold"/>
                <a:ea typeface="Open Sans 1 Semi-Bold"/>
                <a:cs typeface="Open Sans 1 Semi-Bold"/>
                <a:sym typeface="Open Sans 1 Semi-Bold"/>
              </a:rPr>
              <a:t>industriels</a:t>
            </a:r>
            <a:r>
              <a:rPr lang="en-US" sz="2000" b="1">
                <a:solidFill>
                  <a:srgbClr val="000000"/>
                </a:solidFill>
                <a:latin typeface="Open Sans 1 Semi-Bold"/>
                <a:ea typeface="Open Sans 1 Semi-Bold"/>
                <a:cs typeface="Open Sans 1 Semi-Bold"/>
                <a:sym typeface="Open Sans 1 Semi-Bold"/>
              </a:rPr>
              <a:t>.</a:t>
            </a:r>
            <a:endParaRPr lang="en-US"/>
          </a:p>
          <a:p>
            <a:pPr marL="342900" indent="-342900">
              <a:lnSpc>
                <a:spcPts val="2280"/>
              </a:lnSpc>
              <a:buFont typeface="Arial"/>
              <a:buChar char="•"/>
            </a:pPr>
            <a:r>
              <a:rPr lang="en-US" sz="2000" b="1">
                <a:solidFill>
                  <a:srgbClr val="000000"/>
                </a:solidFill>
                <a:latin typeface="Open Sans 1 Semi-Bold"/>
                <a:ea typeface="Open Sans 1 Semi-Bold"/>
                <a:cs typeface="Open Sans 1 Semi-Bold"/>
              </a:rPr>
              <a:t>Vise à limiter la propagation </a:t>
            </a:r>
            <a:r>
              <a:rPr lang="en-US" sz="2000" b="1" err="1">
                <a:solidFill>
                  <a:srgbClr val="000000"/>
                </a:solidFill>
                <a:latin typeface="Open Sans 1 Semi-Bold"/>
                <a:ea typeface="Open Sans 1 Semi-Bold"/>
                <a:cs typeface="Open Sans 1 Semi-Bold"/>
              </a:rPr>
              <a:t>d'une</a:t>
            </a:r>
            <a:r>
              <a:rPr lang="en-US" sz="2000" b="1">
                <a:solidFill>
                  <a:srgbClr val="000000"/>
                </a:solidFill>
                <a:latin typeface="Open Sans 1 Semi-Bold"/>
                <a:ea typeface="Open Sans 1 Semi-Bold"/>
                <a:cs typeface="Open Sans 1 Semi-Bold"/>
              </a:rPr>
              <a:t> </a:t>
            </a:r>
            <a:r>
              <a:rPr lang="en-US" sz="2000" b="1" err="1">
                <a:solidFill>
                  <a:srgbClr val="000000"/>
                </a:solidFill>
                <a:latin typeface="Open Sans 1 Semi-Bold"/>
                <a:ea typeface="Open Sans 1 Semi-Bold"/>
                <a:cs typeface="Open Sans 1 Semi-Bold"/>
              </a:rPr>
              <a:t>attaque</a:t>
            </a:r>
            <a:r>
              <a:rPr lang="en-US" sz="2000" b="1">
                <a:solidFill>
                  <a:srgbClr val="000000"/>
                </a:solidFill>
                <a:latin typeface="Open Sans 1 Semi-Bold"/>
                <a:ea typeface="Open Sans 1 Semi-Bold"/>
                <a:cs typeface="Open Sans 1 Semi-Bold"/>
              </a:rPr>
              <a:t> </a:t>
            </a:r>
            <a:r>
              <a:rPr lang="en-US" sz="2000" b="1" err="1">
                <a:solidFill>
                  <a:srgbClr val="000000"/>
                </a:solidFill>
                <a:latin typeface="Open Sans 1 Semi-Bold"/>
                <a:ea typeface="Open Sans 1 Semi-Bold"/>
                <a:cs typeface="Open Sans 1 Semi-Bold"/>
              </a:rPr>
              <a:t>ou</a:t>
            </a:r>
            <a:r>
              <a:rPr lang="en-US" sz="2000" b="1">
                <a:solidFill>
                  <a:srgbClr val="000000"/>
                </a:solidFill>
                <a:latin typeface="Open Sans 1 Semi-Bold"/>
                <a:ea typeface="Open Sans 1 Semi-Bold"/>
                <a:cs typeface="Open Sans 1 Semi-Bold"/>
              </a:rPr>
              <a:t> d'un incident.</a:t>
            </a:r>
          </a:p>
        </p:txBody>
      </p:sp>
      <p:sp>
        <p:nvSpPr>
          <p:cNvPr id="27" name="TextBox 27">
            <a:extLst>
              <a:ext uri="{FF2B5EF4-FFF2-40B4-BE49-F238E27FC236}">
                <a16:creationId xmlns:a16="http://schemas.microsoft.com/office/drawing/2014/main" id="{51E1BCAD-E3AC-E864-60D4-08A4B0512997}"/>
              </a:ext>
            </a:extLst>
          </p:cNvPr>
          <p:cNvSpPr txBox="1"/>
          <p:nvPr/>
        </p:nvSpPr>
        <p:spPr>
          <a:xfrm>
            <a:off x="9318473" y="4937604"/>
            <a:ext cx="3559311" cy="766877"/>
          </a:xfrm>
          <a:prstGeom prst="rect">
            <a:avLst/>
          </a:prstGeom>
        </p:spPr>
        <p:txBody>
          <a:bodyPr lIns="0" tIns="0" rIns="0" bIns="0" rtlCol="0" anchor="t">
            <a:spAutoFit/>
          </a:bodyPr>
          <a:lstStyle/>
          <a:p>
            <a:pPr>
              <a:lnSpc>
                <a:spcPts val="3059"/>
              </a:lnSpc>
            </a:pPr>
            <a:r>
              <a:rPr lang="en-US" sz="2150" b="1">
                <a:solidFill>
                  <a:srgbClr val="000000"/>
                </a:solidFill>
                <a:latin typeface="Open Sans 2 Bold"/>
                <a:ea typeface="Open Sans 2 Bold"/>
                <a:cs typeface="Open Sans 2 Bold"/>
                <a:sym typeface="Open Sans 2 Bold"/>
              </a:rPr>
              <a:t>Un concept </a:t>
            </a:r>
            <a:r>
              <a:rPr lang="en-US" sz="2150" b="1" err="1">
                <a:solidFill>
                  <a:srgbClr val="000000"/>
                </a:solidFill>
                <a:latin typeface="Open Sans 2 Bold"/>
                <a:ea typeface="Open Sans 2 Bold"/>
                <a:cs typeface="Open Sans 2 Bold"/>
                <a:sym typeface="Open Sans 2 Bold"/>
              </a:rPr>
              <a:t>structurant</a:t>
            </a:r>
            <a:r>
              <a:rPr lang="en-US" sz="2150" b="1">
                <a:solidFill>
                  <a:srgbClr val="000000"/>
                </a:solidFill>
                <a:latin typeface="Open Sans 2 Bold"/>
                <a:ea typeface="Open Sans 2 Bold"/>
                <a:cs typeface="Open Sans 2 Bold"/>
                <a:sym typeface="Open Sans 2 Bold"/>
              </a:rPr>
              <a:t> de la </a:t>
            </a:r>
            <a:r>
              <a:rPr lang="en-US" sz="2150" b="1" err="1">
                <a:solidFill>
                  <a:srgbClr val="000000"/>
                </a:solidFill>
                <a:latin typeface="Open Sans 2 Bold"/>
                <a:ea typeface="Open Sans 2 Bold"/>
                <a:cs typeface="Open Sans 2 Bold"/>
                <a:sym typeface="Open Sans 2 Bold"/>
              </a:rPr>
              <a:t>norme</a:t>
            </a:r>
            <a:endParaRPr lang="en-US" sz="2150" b="1">
              <a:solidFill>
                <a:srgbClr val="000000"/>
              </a:solidFill>
              <a:latin typeface="Open Sans 2 Bold"/>
              <a:ea typeface="Open Sans 2 Bold"/>
              <a:cs typeface="Open Sans 2 Bold"/>
            </a:endParaRPr>
          </a:p>
        </p:txBody>
      </p:sp>
      <p:grpSp>
        <p:nvGrpSpPr>
          <p:cNvPr id="28" name="Group 28">
            <a:extLst>
              <a:ext uri="{FF2B5EF4-FFF2-40B4-BE49-F238E27FC236}">
                <a16:creationId xmlns:a16="http://schemas.microsoft.com/office/drawing/2014/main" id="{35FB4323-CE30-827B-C139-DF565C736577}"/>
              </a:ext>
            </a:extLst>
          </p:cNvPr>
          <p:cNvGrpSpPr/>
          <p:nvPr/>
        </p:nvGrpSpPr>
        <p:grpSpPr>
          <a:xfrm>
            <a:off x="9318473" y="3639236"/>
            <a:ext cx="860139" cy="860139"/>
            <a:chOff x="0" y="0"/>
            <a:chExt cx="812800" cy="812800"/>
          </a:xfrm>
        </p:grpSpPr>
        <p:sp>
          <p:nvSpPr>
            <p:cNvPr id="29" name="Freeform 29">
              <a:extLst>
                <a:ext uri="{FF2B5EF4-FFF2-40B4-BE49-F238E27FC236}">
                  <a16:creationId xmlns:a16="http://schemas.microsoft.com/office/drawing/2014/main" id="{6BE9C19F-5227-796E-0FE1-81628CF011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30" name="TextBox 30">
              <a:extLst>
                <a:ext uri="{FF2B5EF4-FFF2-40B4-BE49-F238E27FC236}">
                  <a16:creationId xmlns:a16="http://schemas.microsoft.com/office/drawing/2014/main" id="{5288125B-B4D9-3DE9-39BF-90573F6CA4D0}"/>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1" name="TextBox 31">
            <a:extLst>
              <a:ext uri="{FF2B5EF4-FFF2-40B4-BE49-F238E27FC236}">
                <a16:creationId xmlns:a16="http://schemas.microsoft.com/office/drawing/2014/main" id="{9822C575-3D3E-711A-B5F5-5D71B64B1306}"/>
              </a:ext>
            </a:extLst>
          </p:cNvPr>
          <p:cNvSpPr txBox="1"/>
          <p:nvPr/>
        </p:nvSpPr>
        <p:spPr>
          <a:xfrm>
            <a:off x="9488735"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3</a:t>
            </a:r>
          </a:p>
        </p:txBody>
      </p:sp>
      <p:sp>
        <p:nvSpPr>
          <p:cNvPr id="33" name="TextBox 33">
            <a:extLst>
              <a:ext uri="{FF2B5EF4-FFF2-40B4-BE49-F238E27FC236}">
                <a16:creationId xmlns:a16="http://schemas.microsoft.com/office/drawing/2014/main" id="{F82C2470-BFBA-2F57-8E8F-951630F7B944}"/>
              </a:ext>
            </a:extLst>
          </p:cNvPr>
          <p:cNvSpPr txBox="1"/>
          <p:nvPr/>
        </p:nvSpPr>
        <p:spPr>
          <a:xfrm>
            <a:off x="13451813" y="6137120"/>
            <a:ext cx="3559311" cy="1179810"/>
          </a:xfrm>
          <a:prstGeom prst="rect">
            <a:avLst/>
          </a:prstGeom>
        </p:spPr>
        <p:txBody>
          <a:bodyPr lIns="0" tIns="0" rIns="0" bIns="0" rtlCol="0" anchor="t">
            <a:spAutoFit/>
          </a:bodyPr>
          <a:lstStyle/>
          <a:p>
            <a:pPr marL="342900" indent="-342900">
              <a:lnSpc>
                <a:spcPts val="2280"/>
              </a:lnSpc>
              <a:buFont typeface="Arial"/>
              <a:buChar char="•"/>
            </a:pPr>
            <a:r>
              <a:rPr lang="en-US" sz="2000" b="1">
                <a:solidFill>
                  <a:srgbClr val="000000"/>
                </a:solidFill>
                <a:latin typeface="Open Sans 1 Semi-Bold"/>
                <a:ea typeface="Open Sans 1 Semi-Bold"/>
                <a:cs typeface="Open Sans 1 Semi-Bold"/>
                <a:sym typeface="Open Sans 1 Semi-Bold"/>
              </a:rPr>
              <a:t>Réduction de la surface </a:t>
            </a:r>
            <a:r>
              <a:rPr lang="en-US" sz="2000" b="1" err="1">
                <a:solidFill>
                  <a:srgbClr val="000000"/>
                </a:solidFill>
                <a:latin typeface="Open Sans 1 Semi-Bold"/>
                <a:ea typeface="Open Sans 1 Semi-Bold"/>
                <a:cs typeface="Open Sans 1 Semi-Bold"/>
                <a:sym typeface="Open Sans 1 Semi-Bold"/>
              </a:rPr>
              <a:t>d'attaque</a:t>
            </a:r>
            <a:r>
              <a:rPr lang="en-US" sz="2000" b="1">
                <a:solidFill>
                  <a:srgbClr val="000000"/>
                </a:solidFill>
                <a:latin typeface="Open Sans 1 Semi-Bold"/>
                <a:ea typeface="Open Sans 1 Semi-Bold"/>
                <a:cs typeface="Open Sans 1 Semi-Bold"/>
                <a:sym typeface="Open Sans 1 Semi-Bold"/>
              </a:rPr>
              <a:t>.</a:t>
            </a:r>
            <a:endParaRPr lang="en-US" sz="2000">
              <a:solidFill>
                <a:srgbClr val="000000"/>
              </a:solidFill>
              <a:latin typeface="Calibri"/>
              <a:ea typeface="Calibri"/>
              <a:cs typeface="Calibri"/>
              <a:sym typeface="Open Sans 1 Semi-Bold"/>
            </a:endParaRPr>
          </a:p>
          <a:p>
            <a:pPr marL="342900" indent="-342900">
              <a:lnSpc>
                <a:spcPts val="2280"/>
              </a:lnSpc>
              <a:buFont typeface="Arial"/>
              <a:buChar char="•"/>
            </a:pPr>
            <a:r>
              <a:rPr lang="en-US" sz="2000" b="1" err="1">
                <a:latin typeface="Open Sans 1 Semi-Bold"/>
                <a:ea typeface="Open Sans 1 Semi-Bold"/>
                <a:cs typeface="Open Sans 1 Semi-Bold"/>
              </a:rPr>
              <a:t>Côntrole</a:t>
            </a:r>
            <a:r>
              <a:rPr lang="en-US" sz="2000" b="1">
                <a:latin typeface="Open Sans 1 Semi-Bold"/>
                <a:ea typeface="Open Sans 1 Semi-Bold"/>
                <a:cs typeface="Open Sans 1 Semi-Bold"/>
              </a:rPr>
              <a:t> précis des </a:t>
            </a:r>
            <a:r>
              <a:rPr lang="en-US" sz="2000" b="1" err="1">
                <a:latin typeface="Open Sans 1 Semi-Bold"/>
                <a:ea typeface="Open Sans 1 Semi-Bold"/>
                <a:cs typeface="Open Sans 1 Semi-Bold"/>
              </a:rPr>
              <a:t>fux</a:t>
            </a:r>
            <a:r>
              <a:rPr lang="en-US" sz="2000" b="1">
                <a:latin typeface="Open Sans 1 Semi-Bold"/>
                <a:ea typeface="Open Sans 1 Semi-Bold"/>
                <a:cs typeface="Open Sans 1 Semi-Bold"/>
              </a:rPr>
              <a:t> </a:t>
            </a:r>
            <a:r>
              <a:rPr lang="en-US" sz="2000" b="1" err="1">
                <a:latin typeface="Open Sans 1 Semi-Bold"/>
                <a:ea typeface="Open Sans 1 Semi-Bold"/>
                <a:cs typeface="Open Sans 1 Semi-Bold"/>
              </a:rPr>
              <a:t>d'information</a:t>
            </a:r>
            <a:r>
              <a:rPr lang="en-US" sz="2000" b="1">
                <a:latin typeface="Open Sans 1 Semi-Bold"/>
                <a:ea typeface="Open Sans 1 Semi-Bold"/>
                <a:cs typeface="Open Sans 1 Semi-Bold"/>
              </a:rPr>
              <a:t>.</a:t>
            </a:r>
          </a:p>
        </p:txBody>
      </p:sp>
      <p:sp>
        <p:nvSpPr>
          <p:cNvPr id="34" name="TextBox 34">
            <a:extLst>
              <a:ext uri="{FF2B5EF4-FFF2-40B4-BE49-F238E27FC236}">
                <a16:creationId xmlns:a16="http://schemas.microsoft.com/office/drawing/2014/main" id="{603AD282-7BF0-C856-25E8-30EBE512E4AA}"/>
              </a:ext>
            </a:extLst>
          </p:cNvPr>
          <p:cNvSpPr txBox="1"/>
          <p:nvPr/>
        </p:nvSpPr>
        <p:spPr>
          <a:xfrm>
            <a:off x="13451813" y="4937604"/>
            <a:ext cx="3559311" cy="379015"/>
          </a:xfrm>
          <a:prstGeom prst="rect">
            <a:avLst/>
          </a:prstGeom>
        </p:spPr>
        <p:txBody>
          <a:bodyPr lIns="0" tIns="0" rIns="0" bIns="0" rtlCol="0" anchor="t">
            <a:spAutoFit/>
          </a:bodyPr>
          <a:lstStyle/>
          <a:p>
            <a:pPr algn="l">
              <a:lnSpc>
                <a:spcPts val="3059"/>
              </a:lnSpc>
            </a:pPr>
            <a:r>
              <a:rPr lang="en-US" sz="2400" b="1" err="1">
                <a:solidFill>
                  <a:srgbClr val="000000"/>
                </a:solidFill>
                <a:latin typeface="Open Sans 2 Bold"/>
                <a:ea typeface="Open Sans 2 Bold"/>
                <a:cs typeface="Open Sans 2 Bold"/>
                <a:sym typeface="Open Sans 2 Bold"/>
              </a:rPr>
              <a:t>Avantages</a:t>
            </a:r>
            <a:endParaRPr lang="en-US" sz="2400">
              <a:ea typeface="Calibri"/>
              <a:cs typeface="Calibri"/>
            </a:endParaRPr>
          </a:p>
        </p:txBody>
      </p:sp>
      <p:grpSp>
        <p:nvGrpSpPr>
          <p:cNvPr id="35" name="Group 35">
            <a:extLst>
              <a:ext uri="{FF2B5EF4-FFF2-40B4-BE49-F238E27FC236}">
                <a16:creationId xmlns:a16="http://schemas.microsoft.com/office/drawing/2014/main" id="{31A3BE33-F7AA-8950-3CAD-FD2BC2972482}"/>
              </a:ext>
            </a:extLst>
          </p:cNvPr>
          <p:cNvGrpSpPr/>
          <p:nvPr/>
        </p:nvGrpSpPr>
        <p:grpSpPr>
          <a:xfrm>
            <a:off x="13451813" y="3639236"/>
            <a:ext cx="860139" cy="860139"/>
            <a:chOff x="0" y="0"/>
            <a:chExt cx="812800" cy="812800"/>
          </a:xfrm>
        </p:grpSpPr>
        <p:sp>
          <p:nvSpPr>
            <p:cNvPr id="36" name="Freeform 36">
              <a:extLst>
                <a:ext uri="{FF2B5EF4-FFF2-40B4-BE49-F238E27FC236}">
                  <a16:creationId xmlns:a16="http://schemas.microsoft.com/office/drawing/2014/main" id="{B01A128E-B6EC-19B6-33E2-36B1EF9DFE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37" name="TextBox 37">
              <a:extLst>
                <a:ext uri="{FF2B5EF4-FFF2-40B4-BE49-F238E27FC236}">
                  <a16:creationId xmlns:a16="http://schemas.microsoft.com/office/drawing/2014/main" id="{78599435-17A9-15DF-A2AD-88AA1C18DE96}"/>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8" name="TextBox 38">
            <a:extLst>
              <a:ext uri="{FF2B5EF4-FFF2-40B4-BE49-F238E27FC236}">
                <a16:creationId xmlns:a16="http://schemas.microsoft.com/office/drawing/2014/main" id="{1F5436C0-D544-6DC9-68CB-D1CF2B903ACA}"/>
              </a:ext>
            </a:extLst>
          </p:cNvPr>
          <p:cNvSpPr txBox="1"/>
          <p:nvPr/>
        </p:nvSpPr>
        <p:spPr>
          <a:xfrm>
            <a:off x="13622075"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4</a:t>
            </a:r>
          </a:p>
        </p:txBody>
      </p:sp>
      <p:sp>
        <p:nvSpPr>
          <p:cNvPr id="39" name="TextBox 39">
            <a:extLst>
              <a:ext uri="{FF2B5EF4-FFF2-40B4-BE49-F238E27FC236}">
                <a16:creationId xmlns:a16="http://schemas.microsoft.com/office/drawing/2014/main" id="{FC651621-FE17-3F7F-578F-0FF66E4330C0}"/>
              </a:ext>
            </a:extLst>
          </p:cNvPr>
          <p:cNvSpPr txBox="1"/>
          <p:nvPr/>
        </p:nvSpPr>
        <p:spPr>
          <a:xfrm>
            <a:off x="1058388" y="1085850"/>
            <a:ext cx="12819797" cy="1667123"/>
          </a:xfrm>
          <a:prstGeom prst="rect">
            <a:avLst/>
          </a:prstGeom>
        </p:spPr>
        <p:txBody>
          <a:bodyPr wrap="square"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La </a:t>
            </a:r>
            <a:r>
              <a:rPr lang="en-US" sz="5850" b="1" err="1">
                <a:solidFill>
                  <a:srgbClr val="000000"/>
                </a:solidFill>
                <a:latin typeface="Century Gothic Paneuropean Bold"/>
                <a:cs typeface="Century Gothic Paneuropean Bold"/>
                <a:sym typeface="Century Gothic Paneuropean Bold"/>
              </a:rPr>
              <a:t>défense</a:t>
            </a:r>
            <a:r>
              <a:rPr lang="en-US" sz="5850" b="1">
                <a:solidFill>
                  <a:srgbClr val="000000"/>
                </a:solidFill>
                <a:latin typeface="Century Gothic Paneuropean Bold"/>
                <a:cs typeface="Century Gothic Paneuropean Bold"/>
                <a:sym typeface="Century Gothic Paneuropean Bold"/>
              </a:rPr>
              <a:t> </a:t>
            </a:r>
            <a:r>
              <a:rPr lang="en-US" sz="5850" b="1" err="1">
                <a:solidFill>
                  <a:srgbClr val="000000"/>
                </a:solidFill>
                <a:latin typeface="Century Gothic Paneuropean Bold"/>
                <a:cs typeface="Century Gothic Paneuropean Bold"/>
                <a:sym typeface="Century Gothic Paneuropean Bold"/>
              </a:rPr>
              <a:t>en</a:t>
            </a:r>
            <a:r>
              <a:rPr lang="en-US" sz="5850" b="1">
                <a:solidFill>
                  <a:srgbClr val="000000"/>
                </a:solidFill>
                <a:latin typeface="Century Gothic Paneuropean Bold"/>
                <a:cs typeface="Century Gothic Paneuropean Bold"/>
                <a:sym typeface="Century Gothic Paneuropean Bold"/>
              </a:rPr>
              <a:t> </a:t>
            </a:r>
            <a:r>
              <a:rPr lang="en-US" sz="5850" b="1" err="1">
                <a:solidFill>
                  <a:srgbClr val="000000"/>
                </a:solidFill>
                <a:latin typeface="Century Gothic Paneuropean Bold"/>
                <a:cs typeface="Century Gothic Paneuropean Bold"/>
                <a:sym typeface="Century Gothic Paneuropean Bold"/>
              </a:rPr>
              <a:t>profondeur</a:t>
            </a:r>
            <a:r>
              <a:rPr lang="en-US" sz="5850" b="1">
                <a:solidFill>
                  <a:srgbClr val="000000"/>
                </a:solidFill>
                <a:latin typeface="Century Gothic Paneuropean Bold"/>
                <a:cs typeface="Century Gothic Paneuropean Bold"/>
                <a:sym typeface="Century Gothic Paneuropean Bold"/>
              </a:rPr>
              <a:t> &amp; Les zones et conduits</a:t>
            </a:r>
            <a:endParaRPr lang="en-US" sz="5850" b="1">
              <a:latin typeface="Century Gothic Paneuropean Bold"/>
              <a:cs typeface="Century Gothic Paneuropean Bold"/>
            </a:endParaRPr>
          </a:p>
        </p:txBody>
      </p:sp>
      <p:sp>
        <p:nvSpPr>
          <p:cNvPr id="41" name="TextBox 41">
            <a:extLst>
              <a:ext uri="{FF2B5EF4-FFF2-40B4-BE49-F238E27FC236}">
                <a16:creationId xmlns:a16="http://schemas.microsoft.com/office/drawing/2014/main" id="{8E8D41E3-332F-B88B-B0EC-F508EE07725D}"/>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11</a:t>
            </a:r>
          </a:p>
        </p:txBody>
      </p:sp>
      <p:sp>
        <p:nvSpPr>
          <p:cNvPr id="44" name="TextBox 23">
            <a:extLst>
              <a:ext uri="{FF2B5EF4-FFF2-40B4-BE49-F238E27FC236}">
                <a16:creationId xmlns:a16="http://schemas.microsoft.com/office/drawing/2014/main" id="{6D3A0FE5-A08D-3586-861C-31002FD55E56}"/>
              </a:ext>
            </a:extLst>
          </p:cNvPr>
          <p:cNvSpPr txBox="1"/>
          <p:nvPr/>
        </p:nvSpPr>
        <p:spPr>
          <a:xfrm>
            <a:off x="95978" y="10227863"/>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IEC 62443 – Principes </a:t>
            </a:r>
            <a:r>
              <a:rPr lang="en-US" sz="2850" b="1" err="1">
                <a:solidFill>
                  <a:srgbClr val="BFBFBD"/>
                </a:solidFill>
                <a:latin typeface="Open Sans 2 Bold"/>
                <a:ea typeface="Open Sans 2 Bold"/>
                <a:cs typeface="Open Sans 2 Bold"/>
              </a:rPr>
              <a:t>fondamentaux</a:t>
            </a:r>
          </a:p>
        </p:txBody>
      </p:sp>
      <p:sp>
        <p:nvSpPr>
          <p:cNvPr id="47" name="Freeform 2">
            <a:extLst>
              <a:ext uri="{FF2B5EF4-FFF2-40B4-BE49-F238E27FC236}">
                <a16:creationId xmlns:a16="http://schemas.microsoft.com/office/drawing/2014/main" id="{DC97878B-500D-3103-967F-667C5C642F09}"/>
              </a:ext>
            </a:extLst>
          </p:cNvPr>
          <p:cNvSpPr/>
          <p:nvPr/>
        </p:nvSpPr>
        <p:spPr>
          <a:xfrm rot="-4320000">
            <a:off x="13861809" y="-7192683"/>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49" name="Group 2">
            <a:extLst>
              <a:ext uri="{FF2B5EF4-FFF2-40B4-BE49-F238E27FC236}">
                <a16:creationId xmlns:a16="http://schemas.microsoft.com/office/drawing/2014/main" id="{824C53C7-D5E9-7A94-AFC3-1E58D0F35EED}"/>
              </a:ext>
            </a:extLst>
          </p:cNvPr>
          <p:cNvGrpSpPr/>
          <p:nvPr/>
        </p:nvGrpSpPr>
        <p:grpSpPr>
          <a:xfrm>
            <a:off x="6812339" y="8148311"/>
            <a:ext cx="9947843" cy="6084209"/>
            <a:chOff x="0" y="-731090"/>
            <a:chExt cx="6758972" cy="1602425"/>
          </a:xfrm>
        </p:grpSpPr>
        <p:sp>
          <p:nvSpPr>
            <p:cNvPr id="50" name="Freeform 3">
              <a:extLst>
                <a:ext uri="{FF2B5EF4-FFF2-40B4-BE49-F238E27FC236}">
                  <a16:creationId xmlns:a16="http://schemas.microsoft.com/office/drawing/2014/main" id="{829C3463-4FDC-7933-E2B8-F0DA4F16B655}"/>
                </a:ext>
              </a:extLst>
            </p:cNvPr>
            <p:cNvSpPr/>
            <p:nvPr/>
          </p:nvSpPr>
          <p:spPr>
            <a:xfrm>
              <a:off x="1855774" y="-731090"/>
              <a:ext cx="4903198" cy="871335"/>
            </a:xfrm>
            <a:custGeom>
              <a:avLst/>
              <a:gdLst/>
              <a:ahLst/>
              <a:cxnLst/>
              <a:rect l="l" t="t" r="r" b="b"/>
              <a:pathLst>
                <a:path w="4903198" h="871335">
                  <a:moveTo>
                    <a:pt x="0" y="0"/>
                  </a:moveTo>
                  <a:lnTo>
                    <a:pt x="4903198" y="0"/>
                  </a:lnTo>
                  <a:lnTo>
                    <a:pt x="4903198" y="871335"/>
                  </a:lnTo>
                  <a:lnTo>
                    <a:pt x="0" y="871335"/>
                  </a:lnTo>
                  <a:close/>
                </a:path>
              </a:pathLst>
            </a:custGeom>
            <a:solidFill>
              <a:srgbClr val="F4F3F3"/>
            </a:solidFill>
          </p:spPr>
          <p:txBody>
            <a:bodyPr/>
            <a:lstStyle/>
            <a:p>
              <a:endParaRPr lang="fr-FR"/>
            </a:p>
          </p:txBody>
        </p:sp>
        <p:sp>
          <p:nvSpPr>
            <p:cNvPr id="51" name="TextBox 4">
              <a:extLst>
                <a:ext uri="{FF2B5EF4-FFF2-40B4-BE49-F238E27FC236}">
                  <a16:creationId xmlns:a16="http://schemas.microsoft.com/office/drawing/2014/main" id="{8929E583-A22B-DCD0-4CF0-AE6A57F21A9D}"/>
                </a:ext>
              </a:extLst>
            </p:cNvPr>
            <p:cNvSpPr txBox="1"/>
            <p:nvPr/>
          </p:nvSpPr>
          <p:spPr>
            <a:xfrm>
              <a:off x="0" y="-47625"/>
              <a:ext cx="4903198" cy="918960"/>
            </a:xfrm>
            <a:prstGeom prst="rect">
              <a:avLst/>
            </a:prstGeom>
          </p:spPr>
          <p:txBody>
            <a:bodyPr lIns="50800" tIns="50800" rIns="50800" bIns="50800" rtlCol="0" anchor="ctr"/>
            <a:lstStyle/>
            <a:p>
              <a:pPr algn="ctr">
                <a:lnSpc>
                  <a:spcPts val="2240"/>
                </a:lnSpc>
              </a:pPr>
              <a:endParaRPr/>
            </a:p>
          </p:txBody>
        </p:sp>
      </p:grpSp>
      <p:sp>
        <p:nvSpPr>
          <p:cNvPr id="48" name="TextBox 47">
            <a:extLst>
              <a:ext uri="{FF2B5EF4-FFF2-40B4-BE49-F238E27FC236}">
                <a16:creationId xmlns:a16="http://schemas.microsoft.com/office/drawing/2014/main" id="{06815A01-4F3F-0B07-60D9-E162D9071205}"/>
              </a:ext>
            </a:extLst>
          </p:cNvPr>
          <p:cNvSpPr txBox="1"/>
          <p:nvPr/>
        </p:nvSpPr>
        <p:spPr>
          <a:xfrm>
            <a:off x="10013868" y="8492341"/>
            <a:ext cx="6528459" cy="1320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940"/>
              </a:lnSpc>
            </a:pPr>
            <a:r>
              <a:rPr lang="fr-FR" sz="2150" b="1">
                <a:latin typeface="Open Sans 1 Semi-Bold"/>
                <a:ea typeface="Open Sans 1 Semi-Bold"/>
                <a:cs typeface="Open Sans 1 Semi-Bold"/>
              </a:rPr>
              <a:t>Définitions</a:t>
            </a:r>
            <a:endParaRPr lang="fr-FR" sz="2000">
              <a:latin typeface="Open Sans 2"/>
              <a:ea typeface="Open Sans 1 Semi-Bold"/>
              <a:cs typeface="Open Sans 1 Semi-Bold"/>
            </a:endParaRPr>
          </a:p>
          <a:p>
            <a:pPr marL="285750" indent="-285750">
              <a:lnSpc>
                <a:spcPts val="1940"/>
              </a:lnSpc>
              <a:buFont typeface="Arial,Sans-Serif"/>
              <a:buChar char="•"/>
            </a:pPr>
            <a:r>
              <a:rPr lang="fr-FR" sz="2000" b="1">
                <a:latin typeface="Open Sans 2"/>
                <a:ea typeface="Open Sans 1 Semi-Bold"/>
                <a:cs typeface="Arial"/>
              </a:rPr>
              <a:t>Zones</a:t>
            </a:r>
            <a:r>
              <a:rPr lang="fr-FR" sz="2000">
                <a:latin typeface="Open Sans 2"/>
                <a:ea typeface="Open Sans 1 Semi-Bold"/>
                <a:cs typeface="Arial"/>
              </a:rPr>
              <a:t> : ensembles d’actifs ayant les </a:t>
            </a:r>
            <a:r>
              <a:rPr lang="fr-FR" sz="2000" b="1">
                <a:latin typeface="Open Sans 2"/>
                <a:ea typeface="Open Sans 1 Semi-Bold"/>
                <a:cs typeface="Arial"/>
              </a:rPr>
              <a:t>mêmes exigences de sécurité</a:t>
            </a:r>
            <a:r>
              <a:rPr lang="fr-FR" sz="2000">
                <a:latin typeface="Open Sans 2"/>
                <a:ea typeface="Open Sans 1 Semi-Bold"/>
                <a:cs typeface="Arial"/>
              </a:rPr>
              <a:t>.</a:t>
            </a:r>
            <a:r>
              <a:rPr lang="en-US" sz="2000">
                <a:latin typeface="Open Sans 2"/>
                <a:ea typeface="Open Sans 1 Semi-Bold"/>
                <a:cs typeface="Arial"/>
              </a:rPr>
              <a:t>​</a:t>
            </a:r>
          </a:p>
          <a:p>
            <a:pPr marL="285750" indent="-285750">
              <a:lnSpc>
                <a:spcPts val="1940"/>
              </a:lnSpc>
              <a:buFont typeface="Arial,Sans-Serif"/>
              <a:buChar char="•"/>
            </a:pPr>
            <a:r>
              <a:rPr lang="fr-FR" sz="2000" b="1">
                <a:latin typeface="Open Sans 2"/>
                <a:ea typeface="Open Sans 1 Semi-Bold"/>
                <a:cs typeface="Arial"/>
              </a:rPr>
              <a:t>Conduits</a:t>
            </a:r>
            <a:r>
              <a:rPr lang="fr-FR" sz="2000">
                <a:latin typeface="Open Sans 2"/>
                <a:ea typeface="Open Sans 1 Semi-Bold"/>
                <a:cs typeface="Arial"/>
              </a:rPr>
              <a:t> : chemins </a:t>
            </a:r>
            <a:r>
              <a:rPr lang="fr-FR" sz="2000" b="1">
                <a:latin typeface="Open Sans 2"/>
                <a:ea typeface="Open Sans 1 Semi-Bold"/>
                <a:cs typeface="Arial"/>
              </a:rPr>
              <a:t>contrôlés</a:t>
            </a:r>
            <a:r>
              <a:rPr lang="fr-FR" sz="2000">
                <a:latin typeface="Open Sans 2"/>
                <a:ea typeface="Open Sans 1 Semi-Bold"/>
                <a:cs typeface="Arial"/>
              </a:rPr>
              <a:t> de communication entre zones.</a:t>
            </a:r>
            <a:r>
              <a:rPr lang="en-US" sz="2000">
                <a:latin typeface="Open Sans 2"/>
                <a:ea typeface="Open Sans 1 Semi-Bold"/>
                <a:cs typeface="Arial"/>
              </a:rPr>
              <a:t>​</a:t>
            </a:r>
          </a:p>
        </p:txBody>
      </p:sp>
    </p:spTree>
    <p:extLst>
      <p:ext uri="{BB962C8B-B14F-4D97-AF65-F5344CB8AC3E}">
        <p14:creationId xmlns:p14="http://schemas.microsoft.com/office/powerpoint/2010/main" val="3116370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47188-01E4-7E98-0E32-C717416D1F9D}"/>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0610FEB0-7C8C-589E-2633-3AA34EBA8111}"/>
              </a:ext>
            </a:extLst>
          </p:cNvPr>
          <p:cNvGrpSpPr/>
          <p:nvPr/>
        </p:nvGrpSpPr>
        <p:grpSpPr>
          <a:xfrm>
            <a:off x="17541339" y="2691245"/>
            <a:ext cx="115057" cy="6611587"/>
            <a:chOff x="0" y="0"/>
            <a:chExt cx="34213" cy="2167467"/>
          </a:xfrm>
        </p:grpSpPr>
        <p:sp>
          <p:nvSpPr>
            <p:cNvPr id="8" name="Freeform 8">
              <a:extLst>
                <a:ext uri="{FF2B5EF4-FFF2-40B4-BE49-F238E27FC236}">
                  <a16:creationId xmlns:a16="http://schemas.microsoft.com/office/drawing/2014/main" id="{9AE9586A-A313-3F5A-6345-9933A3607637}"/>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9" name="TextBox 9">
              <a:extLst>
                <a:ext uri="{FF2B5EF4-FFF2-40B4-BE49-F238E27FC236}">
                  <a16:creationId xmlns:a16="http://schemas.microsoft.com/office/drawing/2014/main" id="{FB929EA2-36DC-3E84-FC41-A401CB474475}"/>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0" name="TextBox 10">
            <a:extLst>
              <a:ext uri="{FF2B5EF4-FFF2-40B4-BE49-F238E27FC236}">
                <a16:creationId xmlns:a16="http://schemas.microsoft.com/office/drawing/2014/main" id="{6F4EEAF3-D019-8605-6D49-6A5BAFFD2BBF}"/>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5</a:t>
            </a:r>
          </a:p>
        </p:txBody>
      </p:sp>
      <p:sp>
        <p:nvSpPr>
          <p:cNvPr id="13" name="TextBox 23">
            <a:extLst>
              <a:ext uri="{FF2B5EF4-FFF2-40B4-BE49-F238E27FC236}">
                <a16:creationId xmlns:a16="http://schemas.microsoft.com/office/drawing/2014/main" id="{61224125-C056-A6BA-A440-9735A86AEBDD}"/>
              </a:ext>
            </a:extLst>
          </p:cNvPr>
          <p:cNvSpPr txBox="1"/>
          <p:nvPr/>
        </p:nvSpPr>
        <p:spPr>
          <a:xfrm>
            <a:off x="1026405" y="3702265"/>
            <a:ext cx="6174284" cy="338554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latin typeface="Glacial Indifference"/>
              </a:rPr>
              <a:t>Objectif:</a:t>
            </a:r>
            <a:endParaRPr lang="en-US" sz="4000">
              <a:ea typeface="Calibri"/>
              <a:cs typeface="Calibri"/>
            </a:endParaRPr>
          </a:p>
          <a:p>
            <a:endParaRPr lang="en-US" sz="3600" b="1">
              <a:latin typeface="Glacial Indifference"/>
            </a:endParaRPr>
          </a:p>
          <a:p>
            <a:pPr marL="342900" indent="-342900">
              <a:buFont typeface="Arial"/>
              <a:buChar char="•"/>
            </a:pPr>
            <a:r>
              <a:rPr lang="en-US" sz="3600" b="1" err="1">
                <a:latin typeface="Glacial Indifference"/>
              </a:rPr>
              <a:t>Evaluer</a:t>
            </a:r>
            <a:r>
              <a:rPr lang="en-US" sz="3600" b="1">
                <a:latin typeface="Glacial Indifference"/>
              </a:rPr>
              <a:t> la posture de </a:t>
            </a:r>
            <a:r>
              <a:rPr lang="en-US" sz="3600" b="1" err="1">
                <a:latin typeface="Glacial Indifference"/>
              </a:rPr>
              <a:t>sécurité</a:t>
            </a:r>
            <a:endParaRPr lang="en-US" sz="3600" b="1">
              <a:latin typeface="Glacial Indifference"/>
            </a:endParaRPr>
          </a:p>
          <a:p>
            <a:pPr marL="342900" indent="-342900">
              <a:buFont typeface="Arial"/>
              <a:buChar char="•"/>
            </a:pPr>
            <a:r>
              <a:rPr lang="en-US" sz="3600" b="1">
                <a:latin typeface="Glacial Indifference"/>
              </a:rPr>
              <a:t>Fixer des </a:t>
            </a:r>
            <a:r>
              <a:rPr lang="en-US" sz="3600" b="1" err="1">
                <a:latin typeface="Glacial Indifference"/>
              </a:rPr>
              <a:t>objectifs</a:t>
            </a:r>
            <a:r>
              <a:rPr lang="en-US" sz="3600" b="1">
                <a:latin typeface="Glacial Indifference"/>
              </a:rPr>
              <a:t> de protection</a:t>
            </a:r>
          </a:p>
        </p:txBody>
      </p:sp>
      <p:grpSp>
        <p:nvGrpSpPr>
          <p:cNvPr id="18" name="Group 2">
            <a:extLst>
              <a:ext uri="{FF2B5EF4-FFF2-40B4-BE49-F238E27FC236}">
                <a16:creationId xmlns:a16="http://schemas.microsoft.com/office/drawing/2014/main" id="{43426A18-56DD-33B6-0F64-F1C5DC448D03}"/>
              </a:ext>
            </a:extLst>
          </p:cNvPr>
          <p:cNvGrpSpPr/>
          <p:nvPr/>
        </p:nvGrpSpPr>
        <p:grpSpPr>
          <a:xfrm>
            <a:off x="-164415" y="-345241"/>
            <a:ext cx="18616829" cy="3489177"/>
            <a:chOff x="0" y="-47625"/>
            <a:chExt cx="4903198" cy="918960"/>
          </a:xfrm>
        </p:grpSpPr>
        <p:sp>
          <p:nvSpPr>
            <p:cNvPr id="16" name="Freeform 3">
              <a:extLst>
                <a:ext uri="{FF2B5EF4-FFF2-40B4-BE49-F238E27FC236}">
                  <a16:creationId xmlns:a16="http://schemas.microsoft.com/office/drawing/2014/main" id="{5A2B8FF0-C741-D7ED-102D-25EECCF0A351}"/>
                </a:ext>
              </a:extLst>
            </p:cNvPr>
            <p:cNvSpPr/>
            <p:nvPr/>
          </p:nvSpPr>
          <p:spPr>
            <a:xfrm>
              <a:off x="0" y="0"/>
              <a:ext cx="4903198" cy="871335"/>
            </a:xfrm>
            <a:custGeom>
              <a:avLst/>
              <a:gdLst/>
              <a:ahLst/>
              <a:cxnLst/>
              <a:rect l="l" t="t" r="r" b="b"/>
              <a:pathLst>
                <a:path w="4903198" h="871335">
                  <a:moveTo>
                    <a:pt x="0" y="0"/>
                  </a:moveTo>
                  <a:lnTo>
                    <a:pt x="4903198" y="0"/>
                  </a:lnTo>
                  <a:lnTo>
                    <a:pt x="4903198" y="871335"/>
                  </a:lnTo>
                  <a:lnTo>
                    <a:pt x="0" y="871335"/>
                  </a:lnTo>
                  <a:close/>
                </a:path>
              </a:pathLst>
            </a:custGeom>
            <a:solidFill>
              <a:srgbClr val="F4F3F3"/>
            </a:solidFill>
          </p:spPr>
          <p:txBody>
            <a:bodyPr/>
            <a:lstStyle/>
            <a:p>
              <a:endParaRPr lang="fr-FR"/>
            </a:p>
          </p:txBody>
        </p:sp>
        <p:sp>
          <p:nvSpPr>
            <p:cNvPr id="17" name="TextBox 4">
              <a:extLst>
                <a:ext uri="{FF2B5EF4-FFF2-40B4-BE49-F238E27FC236}">
                  <a16:creationId xmlns:a16="http://schemas.microsoft.com/office/drawing/2014/main" id="{11866466-394E-7F61-2478-590D6C705B2E}"/>
                </a:ext>
              </a:extLst>
            </p:cNvPr>
            <p:cNvSpPr txBox="1"/>
            <p:nvPr/>
          </p:nvSpPr>
          <p:spPr>
            <a:xfrm>
              <a:off x="0" y="-47625"/>
              <a:ext cx="4903198" cy="918960"/>
            </a:xfrm>
            <a:prstGeom prst="rect">
              <a:avLst/>
            </a:prstGeom>
          </p:spPr>
          <p:txBody>
            <a:bodyPr lIns="50800" tIns="50800" rIns="50800" bIns="50800" rtlCol="0" anchor="ctr"/>
            <a:lstStyle/>
            <a:p>
              <a:pPr algn="ctr">
                <a:lnSpc>
                  <a:spcPts val="2240"/>
                </a:lnSpc>
              </a:pPr>
              <a:endParaRPr/>
            </a:p>
          </p:txBody>
        </p:sp>
      </p:grpSp>
      <p:grpSp>
        <p:nvGrpSpPr>
          <p:cNvPr id="24" name="Group 2">
            <a:extLst>
              <a:ext uri="{FF2B5EF4-FFF2-40B4-BE49-F238E27FC236}">
                <a16:creationId xmlns:a16="http://schemas.microsoft.com/office/drawing/2014/main" id="{DBB3234C-66C3-A0F8-F7DE-8FB3EF53ACB8}"/>
              </a:ext>
            </a:extLst>
          </p:cNvPr>
          <p:cNvGrpSpPr/>
          <p:nvPr/>
        </p:nvGrpSpPr>
        <p:grpSpPr>
          <a:xfrm>
            <a:off x="-2806674" y="8638168"/>
            <a:ext cx="9947843" cy="6084209"/>
            <a:chOff x="0" y="-731090"/>
            <a:chExt cx="6758972" cy="1602425"/>
          </a:xfrm>
        </p:grpSpPr>
        <p:sp>
          <p:nvSpPr>
            <p:cNvPr id="22" name="Freeform 3">
              <a:extLst>
                <a:ext uri="{FF2B5EF4-FFF2-40B4-BE49-F238E27FC236}">
                  <a16:creationId xmlns:a16="http://schemas.microsoft.com/office/drawing/2014/main" id="{A48DBA6E-4D47-BB45-9ABF-B88881020417}"/>
                </a:ext>
              </a:extLst>
            </p:cNvPr>
            <p:cNvSpPr/>
            <p:nvPr/>
          </p:nvSpPr>
          <p:spPr>
            <a:xfrm>
              <a:off x="1855774" y="-731090"/>
              <a:ext cx="4903198" cy="871335"/>
            </a:xfrm>
            <a:custGeom>
              <a:avLst/>
              <a:gdLst/>
              <a:ahLst/>
              <a:cxnLst/>
              <a:rect l="l" t="t" r="r" b="b"/>
              <a:pathLst>
                <a:path w="4903198" h="871335">
                  <a:moveTo>
                    <a:pt x="0" y="0"/>
                  </a:moveTo>
                  <a:lnTo>
                    <a:pt x="4903198" y="0"/>
                  </a:lnTo>
                  <a:lnTo>
                    <a:pt x="4903198" y="871335"/>
                  </a:lnTo>
                  <a:lnTo>
                    <a:pt x="0" y="871335"/>
                  </a:lnTo>
                  <a:close/>
                </a:path>
              </a:pathLst>
            </a:custGeom>
            <a:solidFill>
              <a:srgbClr val="F4F3F3"/>
            </a:solidFill>
          </p:spPr>
          <p:txBody>
            <a:bodyPr/>
            <a:lstStyle/>
            <a:p>
              <a:endParaRPr lang="fr-FR"/>
            </a:p>
          </p:txBody>
        </p:sp>
        <p:sp>
          <p:nvSpPr>
            <p:cNvPr id="23" name="TextBox 4">
              <a:extLst>
                <a:ext uri="{FF2B5EF4-FFF2-40B4-BE49-F238E27FC236}">
                  <a16:creationId xmlns:a16="http://schemas.microsoft.com/office/drawing/2014/main" id="{8E5E6862-08A4-5A4E-ADE7-C0E23ABC21B7}"/>
                </a:ext>
              </a:extLst>
            </p:cNvPr>
            <p:cNvSpPr txBox="1"/>
            <p:nvPr/>
          </p:nvSpPr>
          <p:spPr>
            <a:xfrm>
              <a:off x="0" y="-47625"/>
              <a:ext cx="4903198" cy="918960"/>
            </a:xfrm>
            <a:prstGeom prst="rect">
              <a:avLst/>
            </a:prstGeom>
          </p:spPr>
          <p:txBody>
            <a:bodyPr lIns="50800" tIns="50800" rIns="50800" bIns="50800" rtlCol="0" anchor="ctr"/>
            <a:lstStyle/>
            <a:p>
              <a:pPr algn="ctr">
                <a:lnSpc>
                  <a:spcPts val="2240"/>
                </a:lnSpc>
              </a:pPr>
              <a:endParaRPr/>
            </a:p>
          </p:txBody>
        </p:sp>
      </p:grpSp>
      <p:sp>
        <p:nvSpPr>
          <p:cNvPr id="4" name="TextBox 4">
            <a:extLst>
              <a:ext uri="{FF2B5EF4-FFF2-40B4-BE49-F238E27FC236}">
                <a16:creationId xmlns:a16="http://schemas.microsoft.com/office/drawing/2014/main" id="{A7C820D3-69CD-6912-6D54-BC0F29E066AD}"/>
              </a:ext>
            </a:extLst>
          </p:cNvPr>
          <p:cNvSpPr txBox="1"/>
          <p:nvPr/>
        </p:nvSpPr>
        <p:spPr>
          <a:xfrm>
            <a:off x="1028700" y="1031969"/>
            <a:ext cx="8826409" cy="1667123"/>
          </a:xfrm>
          <a:prstGeom prst="rect">
            <a:avLst/>
          </a:prstGeom>
        </p:spPr>
        <p:txBody>
          <a:bodyPr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Les </a:t>
            </a:r>
            <a:r>
              <a:rPr lang="en-US" sz="5850" b="1" err="1">
                <a:solidFill>
                  <a:srgbClr val="000000"/>
                </a:solidFill>
                <a:latin typeface="Century Gothic Paneuropean Bold"/>
                <a:cs typeface="Century Gothic Paneuropean Bold"/>
                <a:sym typeface="Century Gothic Paneuropean Bold"/>
              </a:rPr>
              <a:t>niveaux</a:t>
            </a:r>
            <a:r>
              <a:rPr lang="en-US" sz="5850" b="1">
                <a:solidFill>
                  <a:srgbClr val="000000"/>
                </a:solidFill>
                <a:latin typeface="Century Gothic Paneuropean Bold"/>
                <a:cs typeface="Century Gothic Paneuropean Bold"/>
                <a:sym typeface="Century Gothic Paneuropean Bold"/>
              </a:rPr>
              <a:t> de </a:t>
            </a:r>
            <a:r>
              <a:rPr lang="en-US" sz="5850" b="1" err="1">
                <a:solidFill>
                  <a:srgbClr val="000000"/>
                </a:solidFill>
                <a:latin typeface="Century Gothic Paneuropean Bold"/>
                <a:cs typeface="Century Gothic Paneuropean Bold"/>
                <a:sym typeface="Century Gothic Paneuropean Bold"/>
              </a:rPr>
              <a:t>sécurité</a:t>
            </a:r>
            <a:r>
              <a:rPr lang="en-US" sz="5850" b="1">
                <a:solidFill>
                  <a:srgbClr val="000000"/>
                </a:solidFill>
                <a:latin typeface="Century Gothic Paneuropean Bold"/>
                <a:cs typeface="Century Gothic Paneuropean Bold"/>
                <a:sym typeface="Century Gothic Paneuropean Bold"/>
              </a:rPr>
              <a:t> (SL)</a:t>
            </a:r>
            <a:endParaRPr lang="en-US" sz="5850" b="1">
              <a:latin typeface="Century Gothic Paneuropean Bold"/>
              <a:cs typeface="Century Gothic Paneuropean Bold"/>
            </a:endParaRPr>
          </a:p>
        </p:txBody>
      </p:sp>
      <p:pic>
        <p:nvPicPr>
          <p:cNvPr id="12" name="Picture 11" descr="IEC 62443 : Tout ce qu'il faut savoir | Cybersécurité OT">
            <a:extLst>
              <a:ext uri="{FF2B5EF4-FFF2-40B4-BE49-F238E27FC236}">
                <a16:creationId xmlns:a16="http://schemas.microsoft.com/office/drawing/2014/main" id="{D534A55C-8192-063B-01A7-0D2ACD378F70}"/>
              </a:ext>
            </a:extLst>
          </p:cNvPr>
          <p:cNvPicPr>
            <a:picLocks noChangeAspect="1"/>
          </p:cNvPicPr>
          <p:nvPr/>
        </p:nvPicPr>
        <p:blipFill>
          <a:blip r:embed="rId2"/>
          <a:stretch>
            <a:fillRect/>
          </a:stretch>
        </p:blipFill>
        <p:spPr>
          <a:xfrm>
            <a:off x="7135091" y="2685617"/>
            <a:ext cx="10415648" cy="6622843"/>
          </a:xfrm>
          <a:prstGeom prst="rect">
            <a:avLst/>
          </a:prstGeom>
        </p:spPr>
      </p:pic>
      <p:sp>
        <p:nvSpPr>
          <p:cNvPr id="14" name="ZoneTexte 3">
            <a:extLst>
              <a:ext uri="{FF2B5EF4-FFF2-40B4-BE49-F238E27FC236}">
                <a16:creationId xmlns:a16="http://schemas.microsoft.com/office/drawing/2014/main" id="{97807F0D-7D7E-3CA2-8D12-1192BEA13C9E}"/>
              </a:ext>
            </a:extLst>
          </p:cNvPr>
          <p:cNvSpPr txBox="1"/>
          <p:nvPr/>
        </p:nvSpPr>
        <p:spPr>
          <a:xfrm>
            <a:off x="1350173" y="9021501"/>
            <a:ext cx="5602594"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Glacial Indifference"/>
              </a:rPr>
              <a:t>Les SL </a:t>
            </a:r>
            <a:r>
              <a:rPr lang="en-US" err="1">
                <a:latin typeface="Glacial Indifference"/>
              </a:rPr>
              <a:t>sont</a:t>
            </a:r>
            <a:r>
              <a:rPr lang="en-US">
                <a:latin typeface="Glacial Indifference"/>
              </a:rPr>
              <a:t> </a:t>
            </a:r>
            <a:r>
              <a:rPr lang="en-US" b="1" err="1">
                <a:latin typeface="Glacial Indifference"/>
              </a:rPr>
              <a:t>évalués</a:t>
            </a:r>
            <a:r>
              <a:rPr lang="en-US" b="1">
                <a:latin typeface="Glacial Indifference"/>
              </a:rPr>
              <a:t> par exigence technique</a:t>
            </a:r>
            <a:r>
              <a:rPr lang="en-US">
                <a:latin typeface="Glacial Indifference"/>
              </a:rPr>
              <a:t> (≠ label </a:t>
            </a:r>
            <a:r>
              <a:rPr lang="en-US" err="1">
                <a:latin typeface="Glacial Indifference"/>
              </a:rPr>
              <a:t>produit</a:t>
            </a:r>
            <a:r>
              <a:rPr lang="en-US">
                <a:latin typeface="Glacial Indifference"/>
              </a:rPr>
              <a:t>) et </a:t>
            </a:r>
            <a:r>
              <a:rPr lang="en-US" err="1">
                <a:latin typeface="Glacial Indifference"/>
              </a:rPr>
              <a:t>doivent</a:t>
            </a:r>
            <a:r>
              <a:rPr lang="en-US">
                <a:latin typeface="Glacial Indifference"/>
              </a:rPr>
              <a:t> </a:t>
            </a:r>
            <a:r>
              <a:rPr lang="en-US" err="1">
                <a:latin typeface="Glacial Indifference"/>
              </a:rPr>
              <a:t>s’adapter</a:t>
            </a:r>
            <a:r>
              <a:rPr lang="en-US">
                <a:latin typeface="Glacial Indifference"/>
              </a:rPr>
              <a:t> aux </a:t>
            </a:r>
            <a:r>
              <a:rPr lang="en-US" b="1" err="1">
                <a:latin typeface="Glacial Indifference"/>
              </a:rPr>
              <a:t>risques</a:t>
            </a:r>
            <a:r>
              <a:rPr lang="en-US" b="1">
                <a:latin typeface="Glacial Indifference"/>
              </a:rPr>
              <a:t> </a:t>
            </a:r>
            <a:r>
              <a:rPr lang="en-US" b="1" err="1">
                <a:latin typeface="Glacial Indifference"/>
              </a:rPr>
              <a:t>réels</a:t>
            </a:r>
            <a:r>
              <a:rPr lang="en-US" b="1">
                <a:latin typeface="Glacial Indifference"/>
              </a:rPr>
              <a:t> du </a:t>
            </a:r>
            <a:r>
              <a:rPr lang="en-US" b="1" err="1">
                <a:latin typeface="Glacial Indifference"/>
              </a:rPr>
              <a:t>contexte</a:t>
            </a:r>
            <a:r>
              <a:rPr lang="en-US" b="1">
                <a:latin typeface="Glacial Indifference"/>
              </a:rPr>
              <a:t> </a:t>
            </a:r>
            <a:r>
              <a:rPr lang="en-US" b="1" err="1">
                <a:latin typeface="Glacial Indifference"/>
              </a:rPr>
              <a:t>industriel</a:t>
            </a:r>
            <a:r>
              <a:rPr lang="en-US">
                <a:latin typeface="Glacial Indifference"/>
              </a:rPr>
              <a:t>.</a:t>
            </a:r>
            <a:endParaRPr lang="en-US">
              <a:latin typeface="Glacial Indifference"/>
              <a:ea typeface="Calibri"/>
              <a:cs typeface="Calibri"/>
            </a:endParaRPr>
          </a:p>
        </p:txBody>
      </p:sp>
      <p:sp>
        <p:nvSpPr>
          <p:cNvPr id="26" name="TextBox 23">
            <a:extLst>
              <a:ext uri="{FF2B5EF4-FFF2-40B4-BE49-F238E27FC236}">
                <a16:creationId xmlns:a16="http://schemas.microsoft.com/office/drawing/2014/main" id="{C58A2B0F-5F3E-6300-DE09-F1FEA765CE4A}"/>
              </a:ext>
            </a:extLst>
          </p:cNvPr>
          <p:cNvSpPr txBox="1"/>
          <p:nvPr/>
        </p:nvSpPr>
        <p:spPr>
          <a:xfrm>
            <a:off x="8349329" y="9945824"/>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IEC 62443 – Principes </a:t>
            </a:r>
            <a:r>
              <a:rPr lang="en-US" sz="2850" b="1" err="1">
                <a:solidFill>
                  <a:srgbClr val="BFBFBD"/>
                </a:solidFill>
                <a:latin typeface="Open Sans 2 Bold"/>
                <a:ea typeface="Open Sans 2 Bold"/>
                <a:cs typeface="Open Sans 2 Bold"/>
              </a:rPr>
              <a:t>fondamentaux</a:t>
            </a:r>
          </a:p>
        </p:txBody>
      </p:sp>
      <p:sp>
        <p:nvSpPr>
          <p:cNvPr id="20" name="Freeform 2">
            <a:extLst>
              <a:ext uri="{FF2B5EF4-FFF2-40B4-BE49-F238E27FC236}">
                <a16:creationId xmlns:a16="http://schemas.microsoft.com/office/drawing/2014/main" id="{5CD41C5A-C323-EE86-9252-4A6E28F342B4}"/>
              </a:ext>
            </a:extLst>
          </p:cNvPr>
          <p:cNvSpPr/>
          <p:nvPr/>
        </p:nvSpPr>
        <p:spPr>
          <a:xfrm rot="-4320000">
            <a:off x="13861809" y="-7192683"/>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extLst>
      <p:ext uri="{BB962C8B-B14F-4D97-AF65-F5344CB8AC3E}">
        <p14:creationId xmlns:p14="http://schemas.microsoft.com/office/powerpoint/2010/main" val="1209834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FFB2C-E307-09B7-1AAE-1E0C4EF4F78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C807807-2FA7-0B92-DDA0-39CC4B033B63}"/>
              </a:ext>
            </a:extLst>
          </p:cNvPr>
          <p:cNvGrpSpPr/>
          <p:nvPr/>
        </p:nvGrpSpPr>
        <p:grpSpPr>
          <a:xfrm>
            <a:off x="-211390" y="-164415"/>
            <a:ext cx="6214788" cy="10639317"/>
            <a:chOff x="0" y="0"/>
            <a:chExt cx="1636817" cy="2802125"/>
          </a:xfrm>
        </p:grpSpPr>
        <p:sp>
          <p:nvSpPr>
            <p:cNvPr id="3" name="Freeform 3">
              <a:extLst>
                <a:ext uri="{FF2B5EF4-FFF2-40B4-BE49-F238E27FC236}">
                  <a16:creationId xmlns:a16="http://schemas.microsoft.com/office/drawing/2014/main" id="{72D0C5FE-DAD6-8A87-6E8C-47CC44E5CB85}"/>
                </a:ext>
              </a:extLst>
            </p:cNvPr>
            <p:cNvSpPr/>
            <p:nvPr/>
          </p:nvSpPr>
          <p:spPr>
            <a:xfrm>
              <a:off x="0" y="0"/>
              <a:ext cx="1636817" cy="2802125"/>
            </a:xfrm>
            <a:custGeom>
              <a:avLst/>
              <a:gdLst/>
              <a:ahLst/>
              <a:cxnLst/>
              <a:rect l="l" t="t" r="r" b="b"/>
              <a:pathLst>
                <a:path w="1636817" h="2802125">
                  <a:moveTo>
                    <a:pt x="0" y="0"/>
                  </a:moveTo>
                  <a:lnTo>
                    <a:pt x="1636817" y="0"/>
                  </a:lnTo>
                  <a:lnTo>
                    <a:pt x="1636817" y="2802125"/>
                  </a:lnTo>
                  <a:lnTo>
                    <a:pt x="0" y="2802125"/>
                  </a:lnTo>
                  <a:close/>
                </a:path>
              </a:pathLst>
            </a:custGeom>
            <a:solidFill>
              <a:srgbClr val="EAEAEC"/>
            </a:solidFill>
          </p:spPr>
          <p:txBody>
            <a:bodyPr/>
            <a:lstStyle/>
            <a:p>
              <a:endParaRPr lang="fr-FR"/>
            </a:p>
          </p:txBody>
        </p:sp>
        <p:sp>
          <p:nvSpPr>
            <p:cNvPr id="4" name="TextBox 4">
              <a:extLst>
                <a:ext uri="{FF2B5EF4-FFF2-40B4-BE49-F238E27FC236}">
                  <a16:creationId xmlns:a16="http://schemas.microsoft.com/office/drawing/2014/main" id="{E573D9CB-7F91-4B26-93B4-2C01FABA4461}"/>
                </a:ext>
              </a:extLst>
            </p:cNvPr>
            <p:cNvSpPr txBox="1"/>
            <p:nvPr/>
          </p:nvSpPr>
          <p:spPr>
            <a:xfrm>
              <a:off x="0" y="-47625"/>
              <a:ext cx="1636817" cy="2849750"/>
            </a:xfrm>
            <a:prstGeom prst="rect">
              <a:avLst/>
            </a:prstGeom>
          </p:spPr>
          <p:txBody>
            <a:bodyPr lIns="50800" tIns="50800" rIns="50800" bIns="50800" rtlCol="0" anchor="ctr"/>
            <a:lstStyle/>
            <a:p>
              <a:pPr algn="ctr">
                <a:lnSpc>
                  <a:spcPts val="2240"/>
                </a:lnSpc>
              </a:pPr>
              <a:endParaRPr/>
            </a:p>
          </p:txBody>
        </p:sp>
      </p:grpSp>
      <p:grpSp>
        <p:nvGrpSpPr>
          <p:cNvPr id="7" name="Group 7">
            <a:extLst>
              <a:ext uri="{FF2B5EF4-FFF2-40B4-BE49-F238E27FC236}">
                <a16:creationId xmlns:a16="http://schemas.microsoft.com/office/drawing/2014/main" id="{A943D073-94F7-78EC-10AB-327E2477FA22}"/>
              </a:ext>
            </a:extLst>
          </p:cNvPr>
          <p:cNvGrpSpPr/>
          <p:nvPr/>
        </p:nvGrpSpPr>
        <p:grpSpPr>
          <a:xfrm>
            <a:off x="17129399" y="5364546"/>
            <a:ext cx="129901" cy="3893754"/>
            <a:chOff x="0" y="0"/>
            <a:chExt cx="34213" cy="1025515"/>
          </a:xfrm>
        </p:grpSpPr>
        <p:sp>
          <p:nvSpPr>
            <p:cNvPr id="8" name="Freeform 8">
              <a:extLst>
                <a:ext uri="{FF2B5EF4-FFF2-40B4-BE49-F238E27FC236}">
                  <a16:creationId xmlns:a16="http://schemas.microsoft.com/office/drawing/2014/main" id="{9A1B83C9-2A02-C463-EFC3-9B78106D8BA8}"/>
                </a:ext>
              </a:extLst>
            </p:cNvPr>
            <p:cNvSpPr/>
            <p:nvPr/>
          </p:nvSpPr>
          <p:spPr>
            <a:xfrm>
              <a:off x="0" y="0"/>
              <a:ext cx="34213" cy="1025515"/>
            </a:xfrm>
            <a:custGeom>
              <a:avLst/>
              <a:gdLst/>
              <a:ahLst/>
              <a:cxnLst/>
              <a:rect l="l" t="t" r="r" b="b"/>
              <a:pathLst>
                <a:path w="34213" h="1025515">
                  <a:moveTo>
                    <a:pt x="0" y="0"/>
                  </a:moveTo>
                  <a:lnTo>
                    <a:pt x="34213" y="0"/>
                  </a:lnTo>
                  <a:lnTo>
                    <a:pt x="34213" y="1025515"/>
                  </a:lnTo>
                  <a:lnTo>
                    <a:pt x="0" y="1025515"/>
                  </a:lnTo>
                  <a:close/>
                </a:path>
              </a:pathLst>
            </a:custGeom>
            <a:solidFill>
              <a:srgbClr val="ED3E20"/>
            </a:solidFill>
          </p:spPr>
          <p:txBody>
            <a:bodyPr/>
            <a:lstStyle/>
            <a:p>
              <a:endParaRPr lang="fr-FR"/>
            </a:p>
          </p:txBody>
        </p:sp>
        <p:sp>
          <p:nvSpPr>
            <p:cNvPr id="9" name="TextBox 9">
              <a:extLst>
                <a:ext uri="{FF2B5EF4-FFF2-40B4-BE49-F238E27FC236}">
                  <a16:creationId xmlns:a16="http://schemas.microsoft.com/office/drawing/2014/main" id="{E91D626C-F2C8-3B94-50F5-09EA90782582}"/>
                </a:ext>
              </a:extLst>
            </p:cNvPr>
            <p:cNvSpPr txBox="1"/>
            <p:nvPr/>
          </p:nvSpPr>
          <p:spPr>
            <a:xfrm>
              <a:off x="0" y="-47625"/>
              <a:ext cx="34213" cy="1073140"/>
            </a:xfrm>
            <a:prstGeom prst="rect">
              <a:avLst/>
            </a:prstGeom>
          </p:spPr>
          <p:txBody>
            <a:bodyPr lIns="50800" tIns="50800" rIns="50800" bIns="50800" rtlCol="0" anchor="ctr"/>
            <a:lstStyle/>
            <a:p>
              <a:pPr algn="ctr">
                <a:lnSpc>
                  <a:spcPts val="2240"/>
                </a:lnSpc>
              </a:pPr>
              <a:endParaRPr/>
            </a:p>
          </p:txBody>
        </p:sp>
      </p:grpSp>
      <p:sp>
        <p:nvSpPr>
          <p:cNvPr id="10" name="TextBox 10">
            <a:extLst>
              <a:ext uri="{FF2B5EF4-FFF2-40B4-BE49-F238E27FC236}">
                <a16:creationId xmlns:a16="http://schemas.microsoft.com/office/drawing/2014/main" id="{A39031B3-04EA-D9AE-EA6B-39C22E8D65B7}"/>
              </a:ext>
            </a:extLst>
          </p:cNvPr>
          <p:cNvSpPr txBox="1"/>
          <p:nvPr/>
        </p:nvSpPr>
        <p:spPr>
          <a:xfrm>
            <a:off x="271649" y="6450597"/>
            <a:ext cx="5990075" cy="1667123"/>
          </a:xfrm>
          <a:prstGeom prst="rect">
            <a:avLst/>
          </a:prstGeom>
        </p:spPr>
        <p:txBody>
          <a:bodyPr wrap="square"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Les exigences </a:t>
            </a:r>
            <a:r>
              <a:rPr lang="en-US" sz="5850" b="1" err="1">
                <a:solidFill>
                  <a:srgbClr val="000000"/>
                </a:solidFill>
                <a:latin typeface="Century Gothic Paneuropean Bold"/>
                <a:cs typeface="Century Gothic Paneuropean Bold"/>
                <a:sym typeface="Century Gothic Paneuropean Bold"/>
              </a:rPr>
              <a:t>fondamentales</a:t>
            </a:r>
            <a:endParaRPr lang="en-US" err="1"/>
          </a:p>
        </p:txBody>
      </p:sp>
      <p:sp>
        <p:nvSpPr>
          <p:cNvPr id="13" name="TextBox 13">
            <a:extLst>
              <a:ext uri="{FF2B5EF4-FFF2-40B4-BE49-F238E27FC236}">
                <a16:creationId xmlns:a16="http://schemas.microsoft.com/office/drawing/2014/main" id="{E4E084E9-2DF3-9A21-1DBA-84DFAAAB3374}"/>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14</a:t>
            </a:r>
          </a:p>
        </p:txBody>
      </p:sp>
      <p:pic>
        <p:nvPicPr>
          <p:cNvPr id="15" name="Picture 14" descr="Cybersécurité des installations industrielles : IEC 62443 | Kaizen Solutions">
            <a:extLst>
              <a:ext uri="{FF2B5EF4-FFF2-40B4-BE49-F238E27FC236}">
                <a16:creationId xmlns:a16="http://schemas.microsoft.com/office/drawing/2014/main" id="{9D778BB3-B998-003B-9923-2A6A96A43EF7}"/>
              </a:ext>
            </a:extLst>
          </p:cNvPr>
          <p:cNvPicPr>
            <a:picLocks noChangeAspect="1"/>
          </p:cNvPicPr>
          <p:nvPr/>
        </p:nvPicPr>
        <p:blipFill>
          <a:blip r:embed="rId2"/>
          <a:srcRect r="31658" b="215"/>
          <a:stretch>
            <a:fillRect/>
          </a:stretch>
        </p:blipFill>
        <p:spPr>
          <a:xfrm>
            <a:off x="268122" y="410811"/>
            <a:ext cx="7891131" cy="4744948"/>
          </a:xfrm>
          <a:prstGeom prst="rect">
            <a:avLst/>
          </a:prstGeom>
        </p:spPr>
      </p:pic>
      <p:sp>
        <p:nvSpPr>
          <p:cNvPr id="16" name="ZoneTexte 48">
            <a:extLst>
              <a:ext uri="{FF2B5EF4-FFF2-40B4-BE49-F238E27FC236}">
                <a16:creationId xmlns:a16="http://schemas.microsoft.com/office/drawing/2014/main" id="{5DB436E7-8E17-EDAB-8679-A8A6B67BED32}"/>
              </a:ext>
            </a:extLst>
          </p:cNvPr>
          <p:cNvSpPr txBox="1"/>
          <p:nvPr/>
        </p:nvSpPr>
        <p:spPr>
          <a:xfrm>
            <a:off x="8683462" y="700991"/>
            <a:ext cx="7606696" cy="93256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fr-FR" sz="2400" b="1">
                <a:latin typeface="Open Sans 1 Semi-Bold"/>
                <a:ea typeface="+mn-lt"/>
                <a:cs typeface="+mn-lt"/>
              </a:rPr>
              <a:t>Identification &amp; Authentification</a:t>
            </a:r>
            <a:br>
              <a:rPr lang="fr-FR" sz="2400" b="1">
                <a:latin typeface="Open Sans 1 Semi-Bold"/>
                <a:ea typeface="+mn-lt"/>
                <a:cs typeface="+mn-lt"/>
              </a:rPr>
            </a:br>
            <a:r>
              <a:rPr lang="fr-FR" sz="2400" b="1">
                <a:latin typeface="Open Sans 1 Semi-Bold"/>
                <a:ea typeface="+mn-lt"/>
                <a:cs typeface="+mn-lt"/>
              </a:rPr>
              <a:t> </a:t>
            </a:r>
            <a:r>
              <a:rPr lang="fr-FR" sz="2400">
                <a:latin typeface="Open Sans 1 Semi-Bold"/>
                <a:ea typeface="+mn-lt"/>
                <a:cs typeface="+mn-lt"/>
              </a:rPr>
              <a:t>→ Vérifier l’identité de tout utilisateur, logiciel ou appareil.</a:t>
            </a:r>
          </a:p>
          <a:p>
            <a:pPr marL="285750" indent="-285750">
              <a:buFont typeface="Arial"/>
              <a:buChar char="•"/>
            </a:pPr>
            <a:endParaRPr lang="fr-FR" sz="2400" b="1">
              <a:latin typeface="Open Sans 1 Semi-Bold"/>
              <a:ea typeface="+mn-lt"/>
              <a:cs typeface="+mn-lt"/>
            </a:endParaRPr>
          </a:p>
          <a:p>
            <a:pPr marL="285750" indent="-285750">
              <a:buFont typeface="Arial"/>
              <a:buChar char="•"/>
            </a:pPr>
            <a:r>
              <a:rPr lang="fr-FR" sz="2400" b="1">
                <a:latin typeface="Open Sans 1 Semi-Bold"/>
                <a:ea typeface="+mn-lt"/>
                <a:cs typeface="+mn-lt"/>
              </a:rPr>
              <a:t>Contrôle d'utilisation</a:t>
            </a:r>
            <a:br>
              <a:rPr lang="fr-FR" sz="2400" b="1">
                <a:latin typeface="Open Sans 1 Semi-Bold"/>
                <a:ea typeface="+mn-lt"/>
                <a:cs typeface="+mn-lt"/>
              </a:rPr>
            </a:br>
            <a:r>
              <a:rPr lang="fr-FR" sz="2400" b="1">
                <a:latin typeface="Open Sans 1 Semi-Bold"/>
                <a:ea typeface="+mn-lt"/>
                <a:cs typeface="+mn-lt"/>
              </a:rPr>
              <a:t> </a:t>
            </a:r>
            <a:r>
              <a:rPr lang="fr-FR" sz="2400">
                <a:latin typeface="Open Sans 1 Semi-Bold"/>
                <a:ea typeface="+mn-lt"/>
                <a:cs typeface="+mn-lt"/>
              </a:rPr>
              <a:t>→ Limiter les actions autorisées selon le profil de l’utilisateur.</a:t>
            </a:r>
          </a:p>
          <a:p>
            <a:pPr marL="285750" indent="-285750">
              <a:buFont typeface="Arial"/>
              <a:buChar char="•"/>
            </a:pPr>
            <a:endParaRPr lang="fr-FR" sz="2400" b="1">
              <a:latin typeface="Open Sans 1 Semi-Bold"/>
              <a:ea typeface="+mn-lt"/>
              <a:cs typeface="+mn-lt"/>
            </a:endParaRPr>
          </a:p>
          <a:p>
            <a:pPr marL="285750" indent="-285750">
              <a:buFont typeface="Arial"/>
              <a:buChar char="•"/>
            </a:pPr>
            <a:r>
              <a:rPr lang="fr-FR" sz="2400" b="1">
                <a:latin typeface="Open Sans 1 Semi-Bold"/>
                <a:ea typeface="+mn-lt"/>
                <a:cs typeface="+mn-lt"/>
              </a:rPr>
              <a:t>Intégrité du système</a:t>
            </a:r>
            <a:br>
              <a:rPr lang="fr-FR" sz="2400" b="1">
                <a:latin typeface="Open Sans 1 Semi-Bold"/>
                <a:ea typeface="+mn-lt"/>
                <a:cs typeface="+mn-lt"/>
              </a:rPr>
            </a:br>
            <a:r>
              <a:rPr lang="fr-FR" sz="2400">
                <a:latin typeface="Open Sans 1 Semi-Bold"/>
                <a:ea typeface="+mn-lt"/>
                <a:cs typeface="+mn-lt"/>
              </a:rPr>
              <a:t> → Empêcher toute modification ou accès non autorisé.</a:t>
            </a:r>
          </a:p>
          <a:p>
            <a:pPr marL="285750" indent="-285750">
              <a:buFont typeface="Arial"/>
              <a:buChar char="•"/>
            </a:pPr>
            <a:endParaRPr lang="fr-FR" sz="2400" b="1">
              <a:latin typeface="Open Sans 1 Semi-Bold"/>
              <a:ea typeface="+mn-lt"/>
              <a:cs typeface="+mn-lt"/>
            </a:endParaRPr>
          </a:p>
          <a:p>
            <a:pPr marL="285750" indent="-285750">
              <a:buFont typeface="Arial"/>
              <a:buChar char="•"/>
            </a:pPr>
            <a:r>
              <a:rPr lang="fr-FR" sz="2400" b="1">
                <a:latin typeface="Open Sans 1 Semi-Bold"/>
                <a:ea typeface="+mn-lt"/>
                <a:cs typeface="+mn-lt"/>
              </a:rPr>
              <a:t>Confidentialité des données</a:t>
            </a:r>
            <a:br>
              <a:rPr lang="fr-FR" sz="2400" b="1">
                <a:latin typeface="Open Sans 1 Semi-Bold"/>
                <a:ea typeface="+mn-lt"/>
                <a:cs typeface="+mn-lt"/>
              </a:rPr>
            </a:br>
            <a:r>
              <a:rPr lang="fr-FR" sz="2400">
                <a:latin typeface="Open Sans 1 Semi-Bold"/>
                <a:ea typeface="+mn-lt"/>
                <a:cs typeface="+mn-lt"/>
              </a:rPr>
              <a:t> → Protéger les informations sensibles.</a:t>
            </a:r>
          </a:p>
          <a:p>
            <a:pPr marL="285750" indent="-285750">
              <a:buFont typeface="Arial"/>
              <a:buChar char="•"/>
            </a:pPr>
            <a:endParaRPr lang="fr-FR" sz="2400" b="1">
              <a:latin typeface="Open Sans 1 Semi-Bold"/>
              <a:ea typeface="+mn-lt"/>
              <a:cs typeface="+mn-lt"/>
            </a:endParaRPr>
          </a:p>
          <a:p>
            <a:pPr marL="285750" indent="-285750">
              <a:buFont typeface="Arial"/>
              <a:buChar char="•"/>
            </a:pPr>
            <a:r>
              <a:rPr lang="fr-FR" sz="2400" b="1">
                <a:latin typeface="Open Sans 1 Semi-Bold"/>
                <a:ea typeface="+mn-lt"/>
                <a:cs typeface="+mn-lt"/>
              </a:rPr>
              <a:t>Flux de données restreint</a:t>
            </a:r>
            <a:br>
              <a:rPr lang="fr-FR" sz="2400" b="1">
                <a:latin typeface="Open Sans 1 Semi-Bold"/>
                <a:ea typeface="+mn-lt"/>
                <a:cs typeface="+mn-lt"/>
              </a:rPr>
            </a:br>
            <a:r>
              <a:rPr lang="fr-FR" sz="2400">
                <a:latin typeface="Open Sans 1 Semi-Bold"/>
                <a:ea typeface="+mn-lt"/>
                <a:cs typeface="+mn-lt"/>
              </a:rPr>
              <a:t> → Contrôler les communications pour éviter les fuites.</a:t>
            </a:r>
          </a:p>
          <a:p>
            <a:pPr marL="285750" indent="-285750">
              <a:buFont typeface="Arial"/>
              <a:buChar char="•"/>
            </a:pPr>
            <a:endParaRPr lang="fr-FR" sz="2400" b="1">
              <a:latin typeface="Open Sans 1 Semi-Bold"/>
              <a:ea typeface="+mn-lt"/>
              <a:cs typeface="+mn-lt"/>
            </a:endParaRPr>
          </a:p>
          <a:p>
            <a:pPr marL="285750" indent="-285750">
              <a:buFont typeface="Arial"/>
              <a:buChar char="•"/>
            </a:pPr>
            <a:r>
              <a:rPr lang="fr-FR" sz="2400" b="1">
                <a:latin typeface="Open Sans 1 Semi-Bold"/>
                <a:ea typeface="+mn-lt"/>
                <a:cs typeface="+mn-lt"/>
              </a:rPr>
              <a:t>Réponse aux événements</a:t>
            </a:r>
            <a:br>
              <a:rPr lang="fr-FR" sz="2400" b="1">
                <a:latin typeface="Open Sans 1 Semi-Bold"/>
                <a:ea typeface="+mn-lt"/>
                <a:cs typeface="+mn-lt"/>
              </a:rPr>
            </a:br>
            <a:r>
              <a:rPr lang="fr-FR" sz="2400">
                <a:latin typeface="Open Sans 1 Semi-Bold"/>
                <a:ea typeface="+mn-lt"/>
                <a:cs typeface="+mn-lt"/>
              </a:rPr>
              <a:t> → Détecter et réagir rapidement aux incidents.</a:t>
            </a:r>
          </a:p>
          <a:p>
            <a:pPr marL="285750" indent="-285750">
              <a:buFont typeface="Arial"/>
              <a:buChar char="•"/>
            </a:pPr>
            <a:endParaRPr lang="fr-FR" sz="2400" b="1">
              <a:latin typeface="Open Sans 1 Semi-Bold"/>
              <a:ea typeface="+mn-lt"/>
              <a:cs typeface="+mn-lt"/>
            </a:endParaRPr>
          </a:p>
          <a:p>
            <a:pPr marL="285750" indent="-285750">
              <a:buFont typeface="Arial"/>
              <a:buChar char="•"/>
            </a:pPr>
            <a:r>
              <a:rPr lang="fr-FR" sz="2400" b="1">
                <a:latin typeface="Open Sans 1 Semi-Bold"/>
                <a:ea typeface="+mn-lt"/>
                <a:cs typeface="+mn-lt"/>
              </a:rPr>
              <a:t>Disponibilité des ressources</a:t>
            </a:r>
            <a:br>
              <a:rPr lang="fr-FR" sz="2400" b="1">
                <a:latin typeface="Open Sans 1 Semi-Bold"/>
                <a:ea typeface="+mn-lt"/>
                <a:cs typeface="+mn-lt"/>
              </a:rPr>
            </a:br>
            <a:r>
              <a:rPr lang="fr-FR" sz="2400">
                <a:latin typeface="Open Sans 1 Semi-Bold"/>
                <a:ea typeface="+mn-lt"/>
                <a:cs typeface="+mn-lt"/>
              </a:rPr>
              <a:t> → Assurer la continuité des fonctions critiques.</a:t>
            </a:r>
          </a:p>
          <a:p>
            <a:pPr algn="l"/>
            <a:endParaRPr lang="fr-FR" sz="2400">
              <a:latin typeface="Open Sans 1 Semi-Bold"/>
              <a:ea typeface="Open Sans 1 Semi-Bold"/>
              <a:cs typeface="Open Sans 1 Semi-Bold"/>
            </a:endParaRPr>
          </a:p>
        </p:txBody>
      </p:sp>
      <p:sp>
        <p:nvSpPr>
          <p:cNvPr id="18" name="TextBox 23">
            <a:extLst>
              <a:ext uri="{FF2B5EF4-FFF2-40B4-BE49-F238E27FC236}">
                <a16:creationId xmlns:a16="http://schemas.microsoft.com/office/drawing/2014/main" id="{187B0B3A-9DE9-84B3-A059-DD38B6676D12}"/>
              </a:ext>
            </a:extLst>
          </p:cNvPr>
          <p:cNvSpPr txBox="1"/>
          <p:nvPr/>
        </p:nvSpPr>
        <p:spPr>
          <a:xfrm>
            <a:off x="8349329" y="9945824"/>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IEC 62443 – Principes </a:t>
            </a:r>
            <a:r>
              <a:rPr lang="en-US" sz="2850" b="1" err="1">
                <a:solidFill>
                  <a:srgbClr val="BFBFBD"/>
                </a:solidFill>
                <a:latin typeface="Open Sans 2 Bold"/>
                <a:ea typeface="Open Sans 2 Bold"/>
                <a:cs typeface="Open Sans 2 Bold"/>
              </a:rPr>
              <a:t>fondamentaux</a:t>
            </a:r>
          </a:p>
        </p:txBody>
      </p:sp>
    </p:spTree>
    <p:extLst>
      <p:ext uri="{BB962C8B-B14F-4D97-AF65-F5344CB8AC3E}">
        <p14:creationId xmlns:p14="http://schemas.microsoft.com/office/powerpoint/2010/main" val="151932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C0F0A"/>
        </a:solidFill>
        <a:effectLst/>
      </p:bgPr>
    </p:bg>
    <p:spTree>
      <p:nvGrpSpPr>
        <p:cNvPr id="1" name=""/>
        <p:cNvGrpSpPr/>
        <p:nvPr/>
      </p:nvGrpSpPr>
      <p:grpSpPr>
        <a:xfrm>
          <a:off x="0" y="0"/>
          <a:ext cx="0" cy="0"/>
          <a:chOff x="0" y="0"/>
          <a:chExt cx="0" cy="0"/>
        </a:xfrm>
      </p:grpSpPr>
      <p:sp>
        <p:nvSpPr>
          <p:cNvPr id="20" name="Freeform 2">
            <a:extLst>
              <a:ext uri="{FF2B5EF4-FFF2-40B4-BE49-F238E27FC236}">
                <a16:creationId xmlns:a16="http://schemas.microsoft.com/office/drawing/2014/main" id="{715DB88B-06ED-91F7-9050-9E0D5AEA9C42}"/>
              </a:ext>
            </a:extLst>
          </p:cNvPr>
          <p:cNvSpPr/>
          <p:nvPr/>
        </p:nvSpPr>
        <p:spPr>
          <a:xfrm rot="13560000">
            <a:off x="-1576113" y="-4105098"/>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TextBox 4"/>
          <p:cNvSpPr txBox="1"/>
          <p:nvPr/>
        </p:nvSpPr>
        <p:spPr>
          <a:xfrm>
            <a:off x="1582440" y="2574190"/>
            <a:ext cx="12163349" cy="833562"/>
          </a:xfrm>
          <a:prstGeom prst="rect">
            <a:avLst/>
          </a:prstGeom>
        </p:spPr>
        <p:txBody>
          <a:bodyPr wrap="square" lIns="0" tIns="0" rIns="0" bIns="0" rtlCol="0" anchor="t">
            <a:spAutoFit/>
          </a:bodyPr>
          <a:lstStyle/>
          <a:p>
            <a:pPr>
              <a:lnSpc>
                <a:spcPts val="6541"/>
              </a:lnSpc>
            </a:pPr>
            <a:r>
              <a:rPr lang="en-US" sz="5850" b="1">
                <a:solidFill>
                  <a:srgbClr val="FFFFFF"/>
                </a:solidFill>
                <a:latin typeface="Century Gothic Paneuropean Bold"/>
                <a:cs typeface="Century Gothic Paneuropean Bold"/>
                <a:sym typeface="Century Gothic Paneuropean Bold"/>
              </a:rPr>
              <a:t>Les </a:t>
            </a:r>
            <a:r>
              <a:rPr lang="en-US" sz="5850" b="1" err="1">
                <a:solidFill>
                  <a:srgbClr val="FFFFFF"/>
                </a:solidFill>
                <a:latin typeface="Century Gothic Paneuropean Bold"/>
                <a:cs typeface="Century Gothic Paneuropean Bold"/>
                <a:sym typeface="Century Gothic Paneuropean Bold"/>
              </a:rPr>
              <a:t>différents</a:t>
            </a:r>
            <a:r>
              <a:rPr lang="en-US" sz="5850" b="1">
                <a:solidFill>
                  <a:srgbClr val="FFFFFF"/>
                </a:solidFill>
                <a:latin typeface="Century Gothic Paneuropean Bold"/>
                <a:cs typeface="Century Gothic Paneuropean Bold"/>
                <a:sym typeface="Century Gothic Paneuropean Bold"/>
              </a:rPr>
              <a:t> </a:t>
            </a:r>
            <a:r>
              <a:rPr lang="en-US" sz="5850" b="1" err="1">
                <a:solidFill>
                  <a:srgbClr val="FFFFFF"/>
                </a:solidFill>
                <a:latin typeface="Century Gothic Paneuropean Bold"/>
                <a:cs typeface="Century Gothic Paneuropean Bold"/>
                <a:sym typeface="Century Gothic Paneuropean Bold"/>
              </a:rPr>
              <a:t>rôles</a:t>
            </a:r>
            <a:r>
              <a:rPr lang="en-US" sz="5850" b="1">
                <a:solidFill>
                  <a:srgbClr val="FFFFFF"/>
                </a:solidFill>
                <a:latin typeface="Century Gothic Paneuropean Bold"/>
                <a:cs typeface="Century Gothic Paneuropean Bold"/>
                <a:sym typeface="Century Gothic Paneuropean Bold"/>
              </a:rPr>
              <a:t> dans </a:t>
            </a:r>
            <a:r>
              <a:rPr lang="en-US" sz="5850" b="1" err="1">
                <a:solidFill>
                  <a:srgbClr val="FFFFFF"/>
                </a:solidFill>
                <a:latin typeface="Century Gothic Paneuropean Bold"/>
                <a:cs typeface="Century Gothic Paneuropean Bold"/>
                <a:sym typeface="Century Gothic Paneuropean Bold"/>
              </a:rPr>
              <a:t>l'industrie</a:t>
            </a:r>
            <a:endParaRPr lang="en-US" err="1"/>
          </a:p>
        </p:txBody>
      </p:sp>
      <p:sp>
        <p:nvSpPr>
          <p:cNvPr id="8" name="TextBox 8"/>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FFFFFF"/>
                </a:solidFill>
                <a:latin typeface="Open Sans 1"/>
                <a:ea typeface="Open Sans 1"/>
                <a:cs typeface="Open Sans 1"/>
                <a:sym typeface="Open Sans 1"/>
              </a:rPr>
              <a:t>2</a:t>
            </a:r>
          </a:p>
        </p:txBody>
      </p:sp>
      <p:grpSp>
        <p:nvGrpSpPr>
          <p:cNvPr id="10" name="Group 10"/>
          <p:cNvGrpSpPr/>
          <p:nvPr/>
        </p:nvGrpSpPr>
        <p:grpSpPr>
          <a:xfrm>
            <a:off x="17129399" y="1028700"/>
            <a:ext cx="129901" cy="8229600"/>
            <a:chOff x="0" y="0"/>
            <a:chExt cx="34213" cy="2167467"/>
          </a:xfrm>
        </p:grpSpPr>
        <p:sp>
          <p:nvSpPr>
            <p:cNvPr id="11" name="Freeform 11"/>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2" name="TextBox 12"/>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graphicFrame>
        <p:nvGraphicFramePr>
          <p:cNvPr id="17" name="Table 16">
            <a:extLst>
              <a:ext uri="{FF2B5EF4-FFF2-40B4-BE49-F238E27FC236}">
                <a16:creationId xmlns:a16="http://schemas.microsoft.com/office/drawing/2014/main" id="{83E360EF-2B9C-9297-20A8-F222FACD000A}"/>
              </a:ext>
            </a:extLst>
          </p:cNvPr>
          <p:cNvGraphicFramePr>
            <a:graphicFrameLocks noGrp="1"/>
          </p:cNvGraphicFramePr>
          <p:nvPr>
            <p:extLst>
              <p:ext uri="{D42A27DB-BD31-4B8C-83A1-F6EECF244321}">
                <p14:modId xmlns:p14="http://schemas.microsoft.com/office/powerpoint/2010/main" val="1110837699"/>
              </p:ext>
            </p:extLst>
          </p:nvPr>
        </p:nvGraphicFramePr>
        <p:xfrm>
          <a:off x="1439883" y="3963389"/>
          <a:ext cx="13771910" cy="5049022"/>
        </p:xfrm>
        <a:graphic>
          <a:graphicData uri="http://schemas.openxmlformats.org/drawingml/2006/table">
            <a:tbl>
              <a:tblPr bandRow="1">
                <a:tableStyleId>{5C22544A-7EE6-4342-B048-85BDC9FD1C3A}</a:tableStyleId>
              </a:tblPr>
              <a:tblGrid>
                <a:gridCol w="6885955">
                  <a:extLst>
                    <a:ext uri="{9D8B030D-6E8A-4147-A177-3AD203B41FA5}">
                      <a16:colId xmlns:a16="http://schemas.microsoft.com/office/drawing/2014/main" val="1122751077"/>
                    </a:ext>
                  </a:extLst>
                </a:gridCol>
                <a:gridCol w="6885955">
                  <a:extLst>
                    <a:ext uri="{9D8B030D-6E8A-4147-A177-3AD203B41FA5}">
                      <a16:colId xmlns:a16="http://schemas.microsoft.com/office/drawing/2014/main" val="653426476"/>
                    </a:ext>
                  </a:extLst>
                </a:gridCol>
              </a:tblGrid>
              <a:tr h="713827">
                <a:tc>
                  <a:txBody>
                    <a:bodyPr/>
                    <a:lstStyle/>
                    <a:p>
                      <a:pPr algn="ctr" fontAlgn="base">
                        <a:lnSpc>
                          <a:spcPts val="2160"/>
                        </a:lnSpc>
                        <a:buNone/>
                      </a:pPr>
                      <a:r>
                        <a:rPr lang="fr-FR" sz="2800" b="1" i="0" u="none" strike="noStrike">
                          <a:solidFill>
                            <a:schemeClr val="tx1"/>
                          </a:solidFill>
                          <a:effectLst/>
                          <a:latin typeface="Open Sans 1 Semi-Bold"/>
                        </a:rPr>
                        <a:t>Rôle</a:t>
                      </a:r>
                      <a:endParaRPr lang="fr-FR" sz="2800" b="1" i="0">
                        <a:solidFill>
                          <a:schemeClr val="tx1"/>
                        </a:solidFill>
                        <a:effectLst/>
                        <a:latin typeface="Open Sans 1 Semi-Bold"/>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fontAlgn="base">
                        <a:lnSpc>
                          <a:spcPts val="2160"/>
                        </a:lnSpc>
                        <a:buNone/>
                      </a:pPr>
                      <a:r>
                        <a:rPr lang="fr-FR" sz="2800" b="1" i="0" u="none" strike="noStrike">
                          <a:solidFill>
                            <a:schemeClr val="tx1"/>
                          </a:solidFill>
                          <a:effectLst/>
                          <a:latin typeface="Open Sans 1 Semi-Bold"/>
                        </a:rPr>
                        <a:t>Responsabilités</a:t>
                      </a:r>
                      <a:endParaRPr lang="fr-FR" sz="2800" b="1" i="0">
                        <a:solidFill>
                          <a:schemeClr val="tx1"/>
                        </a:solidFill>
                        <a:effectLst/>
                        <a:latin typeface="Open Sans 1 Semi-Bold"/>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4042708060"/>
                  </a:ext>
                </a:extLst>
              </a:tr>
              <a:tr h="1445065">
                <a:tc>
                  <a:txBody>
                    <a:bodyPr/>
                    <a:lstStyle/>
                    <a:p>
                      <a:pPr algn="ctr" fontAlgn="base">
                        <a:lnSpc>
                          <a:spcPts val="2160"/>
                        </a:lnSpc>
                        <a:buNone/>
                      </a:pPr>
                      <a:r>
                        <a:rPr lang="fr-FR" sz="2800" b="0" i="0" u="none" strike="noStrike">
                          <a:solidFill>
                            <a:schemeClr val="tx1"/>
                          </a:solidFill>
                          <a:effectLst/>
                          <a:latin typeface="Open Sans 1 Semi-Bold"/>
                        </a:rPr>
                        <a:t>Opérateur </a:t>
                      </a:r>
                      <a:endParaRPr lang="fr-FR" sz="2800" b="0" i="0">
                        <a:solidFill>
                          <a:schemeClr val="tx1"/>
                        </a:solidFill>
                        <a:effectLst/>
                        <a:latin typeface="Open Sans 1 Semi-Bold"/>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fontAlgn="base">
                        <a:lnSpc>
                          <a:spcPts val="2160"/>
                        </a:lnSpc>
                        <a:buNone/>
                      </a:pPr>
                      <a:r>
                        <a:rPr lang="fr-FR" sz="2800" b="0" i="0" u="none" strike="noStrike">
                          <a:solidFill>
                            <a:schemeClr val="tx1"/>
                          </a:solidFill>
                          <a:effectLst/>
                          <a:latin typeface="Open Sans 1 Semi-Bold"/>
                        </a:rPr>
                        <a:t>Exploite les systèmes / Assume la sécurité en production</a:t>
                      </a:r>
                      <a:endParaRPr lang="fr-FR" sz="2800" b="0" i="0">
                        <a:solidFill>
                          <a:schemeClr val="tx1"/>
                        </a:solidFill>
                        <a:effectLst/>
                        <a:latin typeface="Open Sans 1 Semi-Bold"/>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2477457012"/>
                  </a:ext>
                </a:extLst>
              </a:tr>
              <a:tr h="1445065">
                <a:tc>
                  <a:txBody>
                    <a:bodyPr/>
                    <a:lstStyle/>
                    <a:p>
                      <a:pPr algn="ctr" fontAlgn="base">
                        <a:lnSpc>
                          <a:spcPts val="2160"/>
                        </a:lnSpc>
                        <a:buNone/>
                      </a:pPr>
                      <a:r>
                        <a:rPr lang="fr-FR" sz="2800" b="0" i="0" u="none" strike="noStrike">
                          <a:solidFill>
                            <a:schemeClr val="tx1"/>
                          </a:solidFill>
                          <a:effectLst/>
                          <a:latin typeface="Open Sans 1 Semi-Bold"/>
                        </a:rPr>
                        <a:t>Intégrateur</a:t>
                      </a:r>
                      <a:endParaRPr lang="fr-FR" sz="2800" b="0" i="0">
                        <a:solidFill>
                          <a:schemeClr val="tx1"/>
                        </a:solidFill>
                        <a:effectLst/>
                        <a:latin typeface="Open Sans 1 Semi-Bold"/>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fontAlgn="base">
                        <a:lnSpc>
                          <a:spcPts val="2160"/>
                        </a:lnSpc>
                        <a:buNone/>
                      </a:pPr>
                      <a:r>
                        <a:rPr lang="fr-FR" sz="2800" b="0" i="0">
                          <a:solidFill>
                            <a:schemeClr val="tx1"/>
                          </a:solidFill>
                          <a:effectLst/>
                          <a:latin typeface="Open Sans 1 Semi-Bold"/>
                        </a:rPr>
                        <a:t>Déploie et maintient les systèmes de manière sécurisée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796755526"/>
                  </a:ext>
                </a:extLst>
              </a:tr>
              <a:tr h="1445065">
                <a:tc>
                  <a:txBody>
                    <a:bodyPr/>
                    <a:lstStyle/>
                    <a:p>
                      <a:pPr algn="ctr" fontAlgn="base">
                        <a:lnSpc>
                          <a:spcPts val="2160"/>
                        </a:lnSpc>
                        <a:buNone/>
                      </a:pPr>
                      <a:r>
                        <a:rPr lang="fr-FR" sz="2800" b="0" i="0" u="none" strike="noStrike">
                          <a:solidFill>
                            <a:schemeClr val="tx1"/>
                          </a:solidFill>
                          <a:effectLst/>
                          <a:latin typeface="Open Sans 1 Semi-Bold"/>
                        </a:rPr>
                        <a:t>Fabricant</a:t>
                      </a:r>
                      <a:endParaRPr lang="fr-FR" sz="2800" b="0" i="0">
                        <a:solidFill>
                          <a:schemeClr val="tx1"/>
                        </a:solidFill>
                        <a:effectLst/>
                        <a:latin typeface="Open Sans 1 Semi-Bold"/>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fontAlgn="base">
                        <a:lnSpc>
                          <a:spcPts val="2160"/>
                        </a:lnSpc>
                        <a:buNone/>
                      </a:pPr>
                      <a:r>
                        <a:rPr lang="fr-FR" sz="2800" b="0" i="0" u="none" strike="noStrike">
                          <a:solidFill>
                            <a:schemeClr val="tx1"/>
                          </a:solidFill>
                          <a:effectLst/>
                          <a:latin typeface="Open Sans 1 Semi-Bold"/>
                        </a:rPr>
                        <a:t>Conçoit des produits conformes aux exigences de sécurité</a:t>
                      </a:r>
                      <a:endParaRPr lang="fr-FR" sz="2800" b="0" i="0">
                        <a:solidFill>
                          <a:schemeClr val="tx1"/>
                        </a:solidFill>
                        <a:effectLst/>
                        <a:latin typeface="Open Sans 1 Semi-Bold"/>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244418022"/>
                  </a:ext>
                </a:extLst>
              </a:tr>
            </a:tbl>
          </a:graphicData>
        </a:graphic>
      </p:graphicFrame>
      <p:sp>
        <p:nvSpPr>
          <p:cNvPr id="18" name="TextBox 23">
            <a:extLst>
              <a:ext uri="{FF2B5EF4-FFF2-40B4-BE49-F238E27FC236}">
                <a16:creationId xmlns:a16="http://schemas.microsoft.com/office/drawing/2014/main" id="{187B0B3A-9DE9-84B3-A059-DD38B6676D12}"/>
              </a:ext>
            </a:extLst>
          </p:cNvPr>
          <p:cNvSpPr txBox="1"/>
          <p:nvPr/>
        </p:nvSpPr>
        <p:spPr>
          <a:xfrm>
            <a:off x="1016316" y="9738006"/>
            <a:ext cx="796240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IEC 62443 – Application Pratique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p:cNvGrpSpPr/>
        <p:nvPr/>
      </p:nvGrpSpPr>
      <p:grpSpPr>
        <a:xfrm>
          <a:off x="0" y="0"/>
          <a:ext cx="0" cy="0"/>
          <a:chOff x="0" y="0"/>
          <a:chExt cx="0" cy="0"/>
        </a:xfrm>
      </p:grpSpPr>
      <p:sp>
        <p:nvSpPr>
          <p:cNvPr id="2" name="AutoShape 2"/>
          <p:cNvSpPr/>
          <p:nvPr/>
        </p:nvSpPr>
        <p:spPr>
          <a:xfrm flipH="1">
            <a:off x="1046551" y="3134446"/>
            <a:ext cx="0" cy="5961929"/>
          </a:xfrm>
          <a:prstGeom prst="line">
            <a:avLst/>
          </a:prstGeom>
          <a:ln w="28575" cap="rnd">
            <a:solidFill>
              <a:srgbClr val="000000"/>
            </a:solidFill>
            <a:prstDash val="solid"/>
            <a:headEnd type="none" w="sm" len="sm"/>
            <a:tailEnd type="none" w="sm" len="sm"/>
          </a:ln>
        </p:spPr>
        <p:txBody>
          <a:bodyPr/>
          <a:lstStyle/>
          <a:p>
            <a:endParaRPr lang="fr-FR"/>
          </a:p>
        </p:txBody>
      </p:sp>
      <p:grpSp>
        <p:nvGrpSpPr>
          <p:cNvPr id="3" name="Group 3"/>
          <p:cNvGrpSpPr/>
          <p:nvPr/>
        </p:nvGrpSpPr>
        <p:grpSpPr>
          <a:xfrm>
            <a:off x="13319821" y="0"/>
            <a:ext cx="4968179" cy="10287000"/>
            <a:chOff x="0" y="0"/>
            <a:chExt cx="6013289" cy="12450980"/>
          </a:xfrm>
        </p:grpSpPr>
        <p:sp>
          <p:nvSpPr>
            <p:cNvPr id="4" name="Freeform 4"/>
            <p:cNvSpPr/>
            <p:nvPr/>
          </p:nvSpPr>
          <p:spPr>
            <a:xfrm>
              <a:off x="0" y="0"/>
              <a:ext cx="6013288" cy="12450980"/>
            </a:xfrm>
            <a:custGeom>
              <a:avLst/>
              <a:gdLst/>
              <a:ahLst/>
              <a:cxnLst/>
              <a:rect l="l" t="t" r="r" b="b"/>
              <a:pathLst>
                <a:path w="6013288" h="12450980">
                  <a:moveTo>
                    <a:pt x="6013288" y="0"/>
                  </a:moveTo>
                  <a:lnTo>
                    <a:pt x="3849455" y="12450980"/>
                  </a:lnTo>
                  <a:lnTo>
                    <a:pt x="0" y="12450980"/>
                  </a:lnTo>
                  <a:lnTo>
                    <a:pt x="2138646" y="0"/>
                  </a:lnTo>
                  <a:lnTo>
                    <a:pt x="6013288" y="0"/>
                  </a:lnTo>
                  <a:close/>
                </a:path>
              </a:pathLst>
            </a:custGeom>
            <a:blipFill>
              <a:blip r:embed="rId2"/>
              <a:stretch>
                <a:fillRect l="-85674" r="-90402"/>
              </a:stretch>
            </a:blipFill>
          </p:spPr>
          <p:txBody>
            <a:bodyPr/>
            <a:lstStyle/>
            <a:p>
              <a:endParaRPr lang="fr-FR"/>
            </a:p>
          </p:txBody>
        </p:sp>
      </p:grpSp>
      <p:sp>
        <p:nvSpPr>
          <p:cNvPr id="5" name="AutoShape 5"/>
          <p:cNvSpPr/>
          <p:nvPr/>
        </p:nvSpPr>
        <p:spPr>
          <a:xfrm>
            <a:off x="7538069" y="3641289"/>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6" name="AutoShape 6"/>
          <p:cNvSpPr/>
          <p:nvPr/>
        </p:nvSpPr>
        <p:spPr>
          <a:xfrm>
            <a:off x="7538069" y="4366782"/>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7" name="AutoShape 7"/>
          <p:cNvSpPr/>
          <p:nvPr/>
        </p:nvSpPr>
        <p:spPr>
          <a:xfrm>
            <a:off x="7538069" y="5130684"/>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8" name="AutoShape 8"/>
          <p:cNvSpPr/>
          <p:nvPr/>
        </p:nvSpPr>
        <p:spPr>
          <a:xfrm>
            <a:off x="7538069" y="5863741"/>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9" name="AutoShape 9"/>
          <p:cNvSpPr/>
          <p:nvPr/>
        </p:nvSpPr>
        <p:spPr>
          <a:xfrm>
            <a:off x="7538069" y="6614936"/>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10" name="AutoShape 10"/>
          <p:cNvSpPr/>
          <p:nvPr/>
        </p:nvSpPr>
        <p:spPr>
          <a:xfrm>
            <a:off x="7538069" y="7354156"/>
            <a:ext cx="3861445" cy="0"/>
          </a:xfrm>
          <a:prstGeom prst="line">
            <a:avLst/>
          </a:prstGeom>
          <a:ln w="19050" cap="flat">
            <a:solidFill>
              <a:srgbClr val="000000"/>
            </a:solidFill>
            <a:prstDash val="sysDot"/>
            <a:headEnd type="none" w="sm" len="sm"/>
            <a:tailEnd type="none" w="sm" len="sm"/>
          </a:ln>
        </p:spPr>
        <p:txBody>
          <a:bodyPr/>
          <a:lstStyle/>
          <a:p>
            <a:endParaRPr lang="fr-FR"/>
          </a:p>
        </p:txBody>
      </p:sp>
      <p:grpSp>
        <p:nvGrpSpPr>
          <p:cNvPr id="13" name="Group 13"/>
          <p:cNvGrpSpPr/>
          <p:nvPr/>
        </p:nvGrpSpPr>
        <p:grpSpPr>
          <a:xfrm rot="586152">
            <a:off x="17318454" y="-212119"/>
            <a:ext cx="137421" cy="11405458"/>
            <a:chOff x="0" y="0"/>
            <a:chExt cx="36193" cy="3003907"/>
          </a:xfrm>
        </p:grpSpPr>
        <p:sp>
          <p:nvSpPr>
            <p:cNvPr id="14" name="Freeform 14"/>
            <p:cNvSpPr/>
            <p:nvPr/>
          </p:nvSpPr>
          <p:spPr>
            <a:xfrm>
              <a:off x="0" y="0"/>
              <a:ext cx="36193" cy="3003907"/>
            </a:xfrm>
            <a:custGeom>
              <a:avLst/>
              <a:gdLst/>
              <a:ahLst/>
              <a:cxnLst/>
              <a:rect l="l" t="t" r="r" b="b"/>
              <a:pathLst>
                <a:path w="36193" h="3003907">
                  <a:moveTo>
                    <a:pt x="0" y="0"/>
                  </a:moveTo>
                  <a:lnTo>
                    <a:pt x="36193" y="0"/>
                  </a:lnTo>
                  <a:lnTo>
                    <a:pt x="36193" y="3003907"/>
                  </a:lnTo>
                  <a:lnTo>
                    <a:pt x="0" y="3003907"/>
                  </a:lnTo>
                  <a:close/>
                </a:path>
              </a:pathLst>
            </a:custGeom>
            <a:solidFill>
              <a:srgbClr val="ED3E20"/>
            </a:solidFill>
          </p:spPr>
          <p:txBody>
            <a:bodyPr/>
            <a:lstStyle/>
            <a:p>
              <a:endParaRPr lang="fr-FR"/>
            </a:p>
          </p:txBody>
        </p:sp>
        <p:sp>
          <p:nvSpPr>
            <p:cNvPr id="15" name="TextBox 15"/>
            <p:cNvSpPr txBox="1"/>
            <p:nvPr/>
          </p:nvSpPr>
          <p:spPr>
            <a:xfrm>
              <a:off x="0" y="-47625"/>
              <a:ext cx="36193" cy="3051532"/>
            </a:xfrm>
            <a:prstGeom prst="rect">
              <a:avLst/>
            </a:prstGeom>
          </p:spPr>
          <p:txBody>
            <a:bodyPr lIns="50800" tIns="50800" rIns="50800" bIns="50800" rtlCol="0" anchor="ctr"/>
            <a:lstStyle/>
            <a:p>
              <a:pPr algn="ctr">
                <a:lnSpc>
                  <a:spcPts val="2240"/>
                </a:lnSpc>
              </a:pPr>
              <a:endParaRPr/>
            </a:p>
          </p:txBody>
        </p:sp>
      </p:grpSp>
      <p:sp>
        <p:nvSpPr>
          <p:cNvPr id="16" name="TextBox 16"/>
          <p:cNvSpPr txBox="1"/>
          <p:nvPr/>
        </p:nvSpPr>
        <p:spPr>
          <a:xfrm>
            <a:off x="1032263" y="738297"/>
            <a:ext cx="8194859" cy="2024396"/>
          </a:xfrm>
          <a:prstGeom prst="rect">
            <a:avLst/>
          </a:prstGeom>
        </p:spPr>
        <p:txBody>
          <a:bodyPr lIns="0" tIns="0" rIns="0" bIns="0" rtlCol="0" anchor="t">
            <a:spAutoFit/>
          </a:bodyPr>
          <a:lstStyle/>
          <a:p>
            <a:pPr algn="l">
              <a:lnSpc>
                <a:spcPts val="16519"/>
              </a:lnSpc>
            </a:pPr>
            <a:r>
              <a:rPr lang="en-US" sz="11799" b="1" spc="-755">
                <a:solidFill>
                  <a:srgbClr val="000000"/>
                </a:solidFill>
                <a:latin typeface="Open Sans 1 Bold"/>
                <a:ea typeface="Open Sans 1 Bold"/>
                <a:cs typeface="Open Sans 1 Bold"/>
                <a:sym typeface="Open Sans 1 Bold"/>
              </a:rPr>
              <a:t>SOMMAIRE</a:t>
            </a:r>
          </a:p>
        </p:txBody>
      </p:sp>
      <p:sp>
        <p:nvSpPr>
          <p:cNvPr id="17" name="TextBox 17"/>
          <p:cNvSpPr txBox="1"/>
          <p:nvPr/>
        </p:nvSpPr>
        <p:spPr>
          <a:xfrm>
            <a:off x="1500177" y="3323675"/>
            <a:ext cx="8435530" cy="396583"/>
          </a:xfrm>
          <a:prstGeom prst="rect">
            <a:avLst/>
          </a:prstGeom>
        </p:spPr>
        <p:txBody>
          <a:bodyPr wrap="square" lIns="0" tIns="0" rIns="0" bIns="0" rtlCol="0" anchor="t">
            <a:spAutoFit/>
          </a:bodyPr>
          <a:lstStyle/>
          <a:p>
            <a:pPr>
              <a:lnSpc>
                <a:spcPts val="3290"/>
              </a:lnSpc>
            </a:pPr>
            <a:r>
              <a:rPr lang="en-US" sz="2350" b="1">
                <a:solidFill>
                  <a:srgbClr val="000000"/>
                </a:solidFill>
                <a:latin typeface="Open Sans 1 Bold"/>
                <a:ea typeface="Open Sans 1 Bold"/>
                <a:cs typeface="Open Sans 1 Bold"/>
                <a:sym typeface="Open Sans 1 Bold"/>
              </a:rPr>
              <a:t>Les </a:t>
            </a:r>
            <a:r>
              <a:rPr lang="en-US" sz="2350" b="1" err="1">
                <a:solidFill>
                  <a:srgbClr val="000000"/>
                </a:solidFill>
                <a:latin typeface="Open Sans 1 Bold"/>
                <a:ea typeface="Open Sans 1 Bold"/>
                <a:cs typeface="Open Sans 1 Bold"/>
                <a:sym typeface="Open Sans 1 Bold"/>
              </a:rPr>
              <a:t>Organismes</a:t>
            </a:r>
            <a:r>
              <a:rPr lang="en-US" sz="2350" b="1">
                <a:solidFill>
                  <a:srgbClr val="000000"/>
                </a:solidFill>
                <a:latin typeface="Open Sans 1 Bold"/>
                <a:ea typeface="Open Sans 1 Bold"/>
                <a:cs typeface="Open Sans 1 Bold"/>
                <a:sym typeface="Open Sans 1 Bold"/>
              </a:rPr>
              <a:t> de </a:t>
            </a:r>
            <a:r>
              <a:rPr lang="en-US" sz="2350" b="1" err="1">
                <a:solidFill>
                  <a:srgbClr val="000000"/>
                </a:solidFill>
                <a:latin typeface="Open Sans 1 Bold"/>
                <a:ea typeface="Open Sans 1 Bold"/>
                <a:cs typeface="Open Sans 1 Bold"/>
                <a:sym typeface="Open Sans 1 Bold"/>
              </a:rPr>
              <a:t>normalisation</a:t>
            </a:r>
            <a:r>
              <a:rPr lang="en-US" sz="2350" b="1">
                <a:solidFill>
                  <a:srgbClr val="000000"/>
                </a:solidFill>
                <a:latin typeface="Open Sans 1 Bold"/>
                <a:ea typeface="Open Sans 1 Bold"/>
                <a:cs typeface="Open Sans 1 Bold"/>
                <a:sym typeface="Open Sans 1 Bold"/>
              </a:rPr>
              <a:t> OT</a:t>
            </a:r>
            <a:endParaRPr lang="en-US"/>
          </a:p>
        </p:txBody>
      </p:sp>
      <p:sp>
        <p:nvSpPr>
          <p:cNvPr id="18" name="TextBox 18"/>
          <p:cNvSpPr txBox="1"/>
          <p:nvPr/>
        </p:nvSpPr>
        <p:spPr>
          <a:xfrm>
            <a:off x="11655987" y="3323675"/>
            <a:ext cx="609600" cy="387950"/>
          </a:xfrm>
          <a:prstGeom prst="rect">
            <a:avLst/>
          </a:prstGeom>
        </p:spPr>
        <p:txBody>
          <a:bodyPr lIns="0" tIns="0" rIns="0" bIns="0" rtlCol="0" anchor="t">
            <a:spAutoFit/>
          </a:bodyPr>
          <a:lstStyle/>
          <a:p>
            <a:pPr algn="l">
              <a:lnSpc>
                <a:spcPts val="3291"/>
              </a:lnSpc>
            </a:pPr>
            <a:r>
              <a:rPr lang="en-US" sz="2351" b="1">
                <a:solidFill>
                  <a:srgbClr val="000000"/>
                </a:solidFill>
                <a:latin typeface="Open Sans 1 Bold"/>
                <a:ea typeface="Open Sans 1 Bold"/>
                <a:cs typeface="Open Sans 1 Bold"/>
                <a:sym typeface="Open Sans 1 Bold"/>
              </a:rPr>
              <a:t>4</a:t>
            </a:r>
          </a:p>
        </p:txBody>
      </p:sp>
      <p:sp>
        <p:nvSpPr>
          <p:cNvPr id="19" name="TextBox 19"/>
          <p:cNvSpPr txBox="1"/>
          <p:nvPr/>
        </p:nvSpPr>
        <p:spPr>
          <a:xfrm>
            <a:off x="1500177" y="4066774"/>
            <a:ext cx="4234634" cy="396583"/>
          </a:xfrm>
          <a:prstGeom prst="rect">
            <a:avLst/>
          </a:prstGeom>
        </p:spPr>
        <p:txBody>
          <a:bodyPr lIns="0" tIns="0" rIns="0" bIns="0" rtlCol="0" anchor="t">
            <a:spAutoFit/>
          </a:bodyPr>
          <a:lstStyle/>
          <a:p>
            <a:pPr>
              <a:lnSpc>
                <a:spcPts val="3290"/>
              </a:lnSpc>
            </a:pPr>
            <a:r>
              <a:rPr lang="en-US" sz="2350" b="1" dirty="0">
                <a:solidFill>
                  <a:srgbClr val="000000"/>
                </a:solidFill>
                <a:latin typeface="Open Sans 1 Bold"/>
                <a:ea typeface="Open Sans 1 Bold"/>
                <a:cs typeface="Open Sans 1 Bold"/>
                <a:sym typeface="Open Sans 1 Bold"/>
              </a:rPr>
              <a:t>La </a:t>
            </a:r>
            <a:r>
              <a:rPr lang="en-US" sz="2350" b="1" dirty="0" err="1">
                <a:solidFill>
                  <a:srgbClr val="000000"/>
                </a:solidFill>
                <a:latin typeface="Open Sans 1 Bold"/>
                <a:ea typeface="Open Sans 1 Bold"/>
                <a:cs typeface="Open Sans 1 Bold"/>
                <a:sym typeface="Open Sans 1 Bold"/>
              </a:rPr>
              <a:t>Norme</a:t>
            </a:r>
            <a:r>
              <a:rPr lang="en-US" sz="2350" b="1" dirty="0">
                <a:solidFill>
                  <a:srgbClr val="000000"/>
                </a:solidFill>
                <a:latin typeface="Open Sans 1 Bold"/>
                <a:ea typeface="Open Sans 1 Bold"/>
                <a:cs typeface="Open Sans 1 Bold"/>
                <a:sym typeface="Open Sans 1 Bold"/>
              </a:rPr>
              <a:t> IEC 62443</a:t>
            </a:r>
            <a:endParaRPr lang="en-US"/>
          </a:p>
        </p:txBody>
      </p:sp>
      <p:sp>
        <p:nvSpPr>
          <p:cNvPr id="20" name="TextBox 20"/>
          <p:cNvSpPr txBox="1"/>
          <p:nvPr/>
        </p:nvSpPr>
        <p:spPr>
          <a:xfrm>
            <a:off x="11655987" y="4066774"/>
            <a:ext cx="609600" cy="387950"/>
          </a:xfrm>
          <a:prstGeom prst="rect">
            <a:avLst/>
          </a:prstGeom>
        </p:spPr>
        <p:txBody>
          <a:bodyPr lIns="0" tIns="0" rIns="0" bIns="0" rtlCol="0" anchor="t">
            <a:spAutoFit/>
          </a:bodyPr>
          <a:lstStyle/>
          <a:p>
            <a:pPr algn="l">
              <a:lnSpc>
                <a:spcPts val="3291"/>
              </a:lnSpc>
            </a:pPr>
            <a:r>
              <a:rPr lang="en-US" sz="2351" b="1">
                <a:solidFill>
                  <a:srgbClr val="000000"/>
                </a:solidFill>
                <a:latin typeface="Open Sans 1 Bold"/>
                <a:ea typeface="Open Sans 1 Bold"/>
                <a:cs typeface="Open Sans 1 Bold"/>
                <a:sym typeface="Open Sans 1 Bold"/>
              </a:rPr>
              <a:t>5</a:t>
            </a:r>
          </a:p>
        </p:txBody>
      </p:sp>
      <p:sp>
        <p:nvSpPr>
          <p:cNvPr id="21" name="TextBox 21"/>
          <p:cNvSpPr txBox="1"/>
          <p:nvPr/>
        </p:nvSpPr>
        <p:spPr>
          <a:xfrm>
            <a:off x="1500177" y="4809874"/>
            <a:ext cx="4234634" cy="396583"/>
          </a:xfrm>
          <a:prstGeom prst="rect">
            <a:avLst/>
          </a:prstGeom>
        </p:spPr>
        <p:txBody>
          <a:bodyPr lIns="0" tIns="0" rIns="0" bIns="0" rtlCol="0" anchor="t">
            <a:spAutoFit/>
          </a:bodyPr>
          <a:lstStyle/>
          <a:p>
            <a:pPr>
              <a:lnSpc>
                <a:spcPts val="3290"/>
              </a:lnSpc>
            </a:pPr>
            <a:r>
              <a:rPr lang="en-US" sz="2350" b="1" err="1">
                <a:solidFill>
                  <a:srgbClr val="000000"/>
                </a:solidFill>
                <a:latin typeface="Open Sans 1 Bold"/>
                <a:ea typeface="Open Sans 1 Bold"/>
                <a:cs typeface="Open Sans 1 Bold"/>
                <a:sym typeface="Open Sans 1 Bold"/>
              </a:rPr>
              <a:t>Référentiel</a:t>
            </a:r>
            <a:r>
              <a:rPr lang="en-US" sz="2350" b="1">
                <a:solidFill>
                  <a:srgbClr val="000000"/>
                </a:solidFill>
                <a:latin typeface="Open Sans 1 Bold"/>
                <a:ea typeface="Open Sans 1 Bold"/>
                <a:cs typeface="Open Sans 1 Bold"/>
                <a:sym typeface="Open Sans 1 Bold"/>
              </a:rPr>
              <a:t> NIST</a:t>
            </a:r>
            <a:endParaRPr lang="en-US"/>
          </a:p>
        </p:txBody>
      </p:sp>
      <p:sp>
        <p:nvSpPr>
          <p:cNvPr id="22" name="TextBox 22"/>
          <p:cNvSpPr txBox="1"/>
          <p:nvPr/>
        </p:nvSpPr>
        <p:spPr>
          <a:xfrm>
            <a:off x="11655987" y="4809874"/>
            <a:ext cx="609600" cy="387950"/>
          </a:xfrm>
          <a:prstGeom prst="rect">
            <a:avLst/>
          </a:prstGeom>
        </p:spPr>
        <p:txBody>
          <a:bodyPr lIns="0" tIns="0" rIns="0" bIns="0" rtlCol="0" anchor="t">
            <a:spAutoFit/>
          </a:bodyPr>
          <a:lstStyle/>
          <a:p>
            <a:pPr algn="l">
              <a:lnSpc>
                <a:spcPts val="3291"/>
              </a:lnSpc>
            </a:pPr>
            <a:r>
              <a:rPr lang="en-US" sz="2351" b="1">
                <a:solidFill>
                  <a:srgbClr val="000000"/>
                </a:solidFill>
                <a:latin typeface="Open Sans 1 Bold"/>
                <a:ea typeface="Open Sans 1 Bold"/>
                <a:cs typeface="Open Sans 1 Bold"/>
                <a:sym typeface="Open Sans 1 Bold"/>
              </a:rPr>
              <a:t>8</a:t>
            </a:r>
          </a:p>
        </p:txBody>
      </p:sp>
      <p:sp>
        <p:nvSpPr>
          <p:cNvPr id="23" name="TextBox 23"/>
          <p:cNvSpPr txBox="1"/>
          <p:nvPr/>
        </p:nvSpPr>
        <p:spPr>
          <a:xfrm>
            <a:off x="1500177" y="5552974"/>
            <a:ext cx="4741141" cy="396583"/>
          </a:xfrm>
          <a:prstGeom prst="rect">
            <a:avLst/>
          </a:prstGeom>
        </p:spPr>
        <p:txBody>
          <a:bodyPr lIns="0" tIns="0" rIns="0" bIns="0" rtlCol="0" anchor="t">
            <a:spAutoFit/>
          </a:bodyPr>
          <a:lstStyle/>
          <a:p>
            <a:pPr>
              <a:lnSpc>
                <a:spcPts val="3290"/>
              </a:lnSpc>
            </a:pPr>
            <a:r>
              <a:rPr lang="en-US" sz="2350" b="1" err="1">
                <a:solidFill>
                  <a:srgbClr val="000000"/>
                </a:solidFill>
                <a:latin typeface="Open Sans 1 Bold"/>
                <a:ea typeface="Open Sans 1 Bold"/>
                <a:cs typeface="Open Sans 1 Bold"/>
                <a:sym typeface="Open Sans 1 Bold"/>
              </a:rPr>
              <a:t>Référentiel</a:t>
            </a:r>
            <a:r>
              <a:rPr lang="en-US" sz="2350" b="1">
                <a:solidFill>
                  <a:srgbClr val="000000"/>
                </a:solidFill>
                <a:latin typeface="Open Sans 1 Bold"/>
                <a:ea typeface="Open Sans 1 Bold"/>
                <a:cs typeface="Open Sans 1 Bold"/>
                <a:sym typeface="Open Sans 1 Bold"/>
              </a:rPr>
              <a:t> ANSSI</a:t>
            </a:r>
            <a:endParaRPr lang="en-US"/>
          </a:p>
        </p:txBody>
      </p:sp>
      <p:sp>
        <p:nvSpPr>
          <p:cNvPr id="24" name="TextBox 24"/>
          <p:cNvSpPr txBox="1"/>
          <p:nvPr/>
        </p:nvSpPr>
        <p:spPr>
          <a:xfrm>
            <a:off x="11655987" y="5552974"/>
            <a:ext cx="609600" cy="387950"/>
          </a:xfrm>
          <a:prstGeom prst="rect">
            <a:avLst/>
          </a:prstGeom>
        </p:spPr>
        <p:txBody>
          <a:bodyPr lIns="0" tIns="0" rIns="0" bIns="0" rtlCol="0" anchor="t">
            <a:spAutoFit/>
          </a:bodyPr>
          <a:lstStyle/>
          <a:p>
            <a:pPr algn="l">
              <a:lnSpc>
                <a:spcPts val="3291"/>
              </a:lnSpc>
            </a:pPr>
            <a:r>
              <a:rPr lang="en-US" sz="2351" b="1">
                <a:solidFill>
                  <a:srgbClr val="000000"/>
                </a:solidFill>
                <a:latin typeface="Open Sans 1 Bold"/>
                <a:ea typeface="Open Sans 1 Bold"/>
                <a:cs typeface="Open Sans 1 Bold"/>
                <a:sym typeface="Open Sans 1 Bold"/>
              </a:rPr>
              <a:t>10</a:t>
            </a:r>
          </a:p>
        </p:txBody>
      </p:sp>
      <p:sp>
        <p:nvSpPr>
          <p:cNvPr id="25" name="TextBox 25"/>
          <p:cNvSpPr txBox="1"/>
          <p:nvPr/>
        </p:nvSpPr>
        <p:spPr>
          <a:xfrm>
            <a:off x="1500177" y="6296074"/>
            <a:ext cx="4980617" cy="396583"/>
          </a:xfrm>
          <a:prstGeom prst="rect">
            <a:avLst/>
          </a:prstGeom>
        </p:spPr>
        <p:txBody>
          <a:bodyPr lIns="0" tIns="0" rIns="0" bIns="0" rtlCol="0" anchor="t">
            <a:spAutoFit/>
          </a:bodyPr>
          <a:lstStyle/>
          <a:p>
            <a:pPr>
              <a:lnSpc>
                <a:spcPts val="3290"/>
              </a:lnSpc>
            </a:pPr>
            <a:r>
              <a:rPr lang="en-US" sz="2350" b="1" err="1">
                <a:solidFill>
                  <a:srgbClr val="000000"/>
                </a:solidFill>
                <a:latin typeface="Open Sans 1 Bold"/>
                <a:ea typeface="Open Sans 1 Bold"/>
                <a:cs typeface="Open Sans 1 Bold"/>
                <a:sym typeface="Open Sans 1 Bold"/>
              </a:rPr>
              <a:t>Comparaison</a:t>
            </a:r>
            <a:r>
              <a:rPr lang="en-US" sz="2350" b="1">
                <a:solidFill>
                  <a:srgbClr val="000000"/>
                </a:solidFill>
                <a:latin typeface="Open Sans 1 Bold"/>
                <a:ea typeface="Open Sans 1 Bold"/>
                <a:cs typeface="Open Sans 1 Bold"/>
                <a:sym typeface="Open Sans 1 Bold"/>
              </a:rPr>
              <a:t> ANSSI/NIST</a:t>
            </a:r>
            <a:endParaRPr lang="en-US"/>
          </a:p>
        </p:txBody>
      </p:sp>
      <p:sp>
        <p:nvSpPr>
          <p:cNvPr id="26" name="TextBox 26"/>
          <p:cNvSpPr txBox="1"/>
          <p:nvPr/>
        </p:nvSpPr>
        <p:spPr>
          <a:xfrm>
            <a:off x="11655987" y="6296074"/>
            <a:ext cx="609600" cy="387950"/>
          </a:xfrm>
          <a:prstGeom prst="rect">
            <a:avLst/>
          </a:prstGeom>
        </p:spPr>
        <p:txBody>
          <a:bodyPr lIns="0" tIns="0" rIns="0" bIns="0" rtlCol="0" anchor="t">
            <a:spAutoFit/>
          </a:bodyPr>
          <a:lstStyle/>
          <a:p>
            <a:pPr algn="l">
              <a:lnSpc>
                <a:spcPts val="3291"/>
              </a:lnSpc>
            </a:pPr>
            <a:r>
              <a:rPr lang="en-US" sz="2351" b="1">
                <a:solidFill>
                  <a:srgbClr val="000000"/>
                </a:solidFill>
                <a:latin typeface="Open Sans 1 Bold"/>
                <a:ea typeface="Open Sans 1 Bold"/>
                <a:cs typeface="Open Sans 1 Bold"/>
                <a:sym typeface="Open Sans 1 Bold"/>
              </a:rPr>
              <a:t>11</a:t>
            </a:r>
          </a:p>
        </p:txBody>
      </p:sp>
      <p:sp>
        <p:nvSpPr>
          <p:cNvPr id="27" name="TextBox 27"/>
          <p:cNvSpPr txBox="1"/>
          <p:nvPr/>
        </p:nvSpPr>
        <p:spPr>
          <a:xfrm>
            <a:off x="1500177" y="7039174"/>
            <a:ext cx="4980617" cy="396583"/>
          </a:xfrm>
          <a:prstGeom prst="rect">
            <a:avLst/>
          </a:prstGeom>
        </p:spPr>
        <p:txBody>
          <a:bodyPr lIns="0" tIns="0" rIns="0" bIns="0" rtlCol="0" anchor="t">
            <a:spAutoFit/>
          </a:bodyPr>
          <a:lstStyle/>
          <a:p>
            <a:pPr>
              <a:lnSpc>
                <a:spcPts val="3290"/>
              </a:lnSpc>
            </a:pPr>
            <a:r>
              <a:rPr lang="en-US" sz="2350" b="1">
                <a:solidFill>
                  <a:srgbClr val="000000"/>
                </a:solidFill>
                <a:latin typeface="Open Sans 1 Bold"/>
                <a:ea typeface="Open Sans 1 Bold"/>
                <a:cs typeface="Open Sans 1 Bold"/>
                <a:sym typeface="Open Sans 1 Bold"/>
              </a:rPr>
              <a:t>MITRE et Pain Pyramid</a:t>
            </a:r>
            <a:endParaRPr lang="en-US"/>
          </a:p>
        </p:txBody>
      </p:sp>
      <p:sp>
        <p:nvSpPr>
          <p:cNvPr id="28" name="TextBox 28"/>
          <p:cNvSpPr txBox="1"/>
          <p:nvPr/>
        </p:nvSpPr>
        <p:spPr>
          <a:xfrm>
            <a:off x="11655987" y="7039174"/>
            <a:ext cx="609600" cy="387950"/>
          </a:xfrm>
          <a:prstGeom prst="rect">
            <a:avLst/>
          </a:prstGeom>
        </p:spPr>
        <p:txBody>
          <a:bodyPr lIns="0" tIns="0" rIns="0" bIns="0" rtlCol="0" anchor="t">
            <a:spAutoFit/>
          </a:bodyPr>
          <a:lstStyle/>
          <a:p>
            <a:pPr algn="l">
              <a:lnSpc>
                <a:spcPts val="3291"/>
              </a:lnSpc>
            </a:pPr>
            <a:r>
              <a:rPr lang="en-US" sz="2351" b="1">
                <a:solidFill>
                  <a:srgbClr val="000000"/>
                </a:solidFill>
                <a:latin typeface="Open Sans 1 Bold"/>
                <a:ea typeface="Open Sans 1 Bold"/>
                <a:cs typeface="Open Sans 1 Bold"/>
                <a:sym typeface="Open Sans 1 Bold"/>
              </a:rPr>
              <a:t>13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B5843-ACA9-2482-48C5-21F9B55AED4A}"/>
            </a:ext>
          </a:extLst>
        </p:cNvPr>
        <p:cNvGrpSpPr/>
        <p:nvPr/>
      </p:nvGrpSpPr>
      <p:grpSpPr>
        <a:xfrm>
          <a:off x="0" y="0"/>
          <a:ext cx="0" cy="0"/>
          <a:chOff x="0" y="0"/>
          <a:chExt cx="0" cy="0"/>
        </a:xfrm>
      </p:grpSpPr>
      <p:sp>
        <p:nvSpPr>
          <p:cNvPr id="17" name="Freeform 2">
            <a:extLst>
              <a:ext uri="{FF2B5EF4-FFF2-40B4-BE49-F238E27FC236}">
                <a16:creationId xmlns:a16="http://schemas.microsoft.com/office/drawing/2014/main" id="{4B2F4104-56F8-2DBF-6FCD-A16C532644A9}"/>
              </a:ext>
            </a:extLst>
          </p:cNvPr>
          <p:cNvSpPr/>
          <p:nvPr/>
        </p:nvSpPr>
        <p:spPr>
          <a:xfrm rot="-2460000">
            <a:off x="12847459" y="-5170167"/>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7" name="Group 7">
            <a:extLst>
              <a:ext uri="{FF2B5EF4-FFF2-40B4-BE49-F238E27FC236}">
                <a16:creationId xmlns:a16="http://schemas.microsoft.com/office/drawing/2014/main" id="{AD8F2D81-CDBF-CDE8-D5F4-5C32F4F62914}"/>
              </a:ext>
            </a:extLst>
          </p:cNvPr>
          <p:cNvGrpSpPr/>
          <p:nvPr/>
        </p:nvGrpSpPr>
        <p:grpSpPr>
          <a:xfrm>
            <a:off x="17259300" y="1028700"/>
            <a:ext cx="129901" cy="8229600"/>
            <a:chOff x="0" y="0"/>
            <a:chExt cx="34213" cy="2167467"/>
          </a:xfrm>
        </p:grpSpPr>
        <p:sp>
          <p:nvSpPr>
            <p:cNvPr id="8" name="Freeform 8">
              <a:extLst>
                <a:ext uri="{FF2B5EF4-FFF2-40B4-BE49-F238E27FC236}">
                  <a16:creationId xmlns:a16="http://schemas.microsoft.com/office/drawing/2014/main" id="{4121AE8E-F186-66FA-BA74-F42E4681CEA2}"/>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9" name="TextBox 9">
              <a:extLst>
                <a:ext uri="{FF2B5EF4-FFF2-40B4-BE49-F238E27FC236}">
                  <a16:creationId xmlns:a16="http://schemas.microsoft.com/office/drawing/2014/main" id="{F450FE45-105D-BFBA-175A-02623F9358B4}"/>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0" name="TextBox 10">
            <a:extLst>
              <a:ext uri="{FF2B5EF4-FFF2-40B4-BE49-F238E27FC236}">
                <a16:creationId xmlns:a16="http://schemas.microsoft.com/office/drawing/2014/main" id="{0DABADA2-3CFB-65C7-E666-94DF4823796E}"/>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5</a:t>
            </a:r>
          </a:p>
        </p:txBody>
      </p:sp>
      <p:pic>
        <p:nvPicPr>
          <p:cNvPr id="12" name="Picture 11" descr="1.1 The Structure and Contents of the ISA/IEC 62443 Series">
            <a:extLst>
              <a:ext uri="{FF2B5EF4-FFF2-40B4-BE49-F238E27FC236}">
                <a16:creationId xmlns:a16="http://schemas.microsoft.com/office/drawing/2014/main" id="{0309C11A-5156-757E-EB32-213A32F0DFBD}"/>
              </a:ext>
            </a:extLst>
          </p:cNvPr>
          <p:cNvPicPr>
            <a:picLocks noChangeAspect="1"/>
          </p:cNvPicPr>
          <p:nvPr/>
        </p:nvPicPr>
        <p:blipFill>
          <a:blip r:embed="rId4"/>
          <a:stretch>
            <a:fillRect/>
          </a:stretch>
        </p:blipFill>
        <p:spPr>
          <a:xfrm>
            <a:off x="7469332" y="1976437"/>
            <a:ext cx="9791700" cy="6334125"/>
          </a:xfrm>
          <a:prstGeom prst="rect">
            <a:avLst/>
          </a:prstGeom>
        </p:spPr>
      </p:pic>
      <p:sp>
        <p:nvSpPr>
          <p:cNvPr id="14" name="TextBox 23">
            <a:extLst>
              <a:ext uri="{FF2B5EF4-FFF2-40B4-BE49-F238E27FC236}">
                <a16:creationId xmlns:a16="http://schemas.microsoft.com/office/drawing/2014/main" id="{71EB50DA-E008-F9E4-2FA5-F6CDD2D2DBDE}"/>
              </a:ext>
            </a:extLst>
          </p:cNvPr>
          <p:cNvSpPr txBox="1"/>
          <p:nvPr/>
        </p:nvSpPr>
        <p:spPr>
          <a:xfrm>
            <a:off x="1016316" y="9738006"/>
            <a:ext cx="796240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IEC 62443 – Structure </a:t>
            </a:r>
            <a:r>
              <a:rPr lang="en-US" sz="2850" b="1" err="1">
                <a:solidFill>
                  <a:srgbClr val="BFBFBD"/>
                </a:solidFill>
                <a:latin typeface="Open Sans 2 Bold"/>
                <a:ea typeface="Open Sans 2 Bold"/>
                <a:cs typeface="Open Sans 2 Bold"/>
              </a:rPr>
              <a:t>documentaire</a:t>
            </a:r>
          </a:p>
        </p:txBody>
      </p:sp>
      <p:sp>
        <p:nvSpPr>
          <p:cNvPr id="11" name="ZoneTexte 7">
            <a:extLst>
              <a:ext uri="{FF2B5EF4-FFF2-40B4-BE49-F238E27FC236}">
                <a16:creationId xmlns:a16="http://schemas.microsoft.com/office/drawing/2014/main" id="{117EC2C4-E6BD-513B-A050-877637A58E67}"/>
              </a:ext>
            </a:extLst>
          </p:cNvPr>
          <p:cNvSpPr txBox="1"/>
          <p:nvPr/>
        </p:nvSpPr>
        <p:spPr>
          <a:xfrm>
            <a:off x="1084350" y="3173282"/>
            <a:ext cx="485041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atin typeface="Open Sans 2 Bold"/>
                <a:ea typeface="+mn-lt"/>
                <a:cs typeface="+mn-lt"/>
              </a:rPr>
              <a:t>Prestataire d’intégration</a:t>
            </a:r>
            <a:endParaRPr lang="fr-FR">
              <a:latin typeface="Open Sans 2 Bold"/>
              <a:ea typeface="Open Sans 2 Bold"/>
              <a:cs typeface="Open Sans 2 Bold"/>
            </a:endParaRPr>
          </a:p>
        </p:txBody>
      </p:sp>
      <p:sp>
        <p:nvSpPr>
          <p:cNvPr id="13" name="ZoneTexte 9">
            <a:extLst>
              <a:ext uri="{FF2B5EF4-FFF2-40B4-BE49-F238E27FC236}">
                <a16:creationId xmlns:a16="http://schemas.microsoft.com/office/drawing/2014/main" id="{F9519558-A07A-1EFA-603B-6BC351739F65}"/>
              </a:ext>
            </a:extLst>
          </p:cNvPr>
          <p:cNvSpPr txBox="1"/>
          <p:nvPr/>
        </p:nvSpPr>
        <p:spPr>
          <a:xfrm>
            <a:off x="1686508" y="5247768"/>
            <a:ext cx="336723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atin typeface="Open Sans 2 Bold"/>
                <a:ea typeface="+mn-lt"/>
                <a:cs typeface="+mn-lt"/>
              </a:rPr>
              <a:t>Fournisseur de produits</a:t>
            </a:r>
            <a:endParaRPr lang="fr-FR">
              <a:latin typeface="Open Sans 2 Bold"/>
              <a:ea typeface="Open Sans 2 Bold"/>
              <a:cs typeface="Open Sans 2 Bold"/>
            </a:endParaRPr>
          </a:p>
        </p:txBody>
      </p:sp>
      <p:sp>
        <p:nvSpPr>
          <p:cNvPr id="15" name="ZoneTexte 11">
            <a:extLst>
              <a:ext uri="{FF2B5EF4-FFF2-40B4-BE49-F238E27FC236}">
                <a16:creationId xmlns:a16="http://schemas.microsoft.com/office/drawing/2014/main" id="{3CF39F40-B478-15EA-E867-168618CED007}"/>
              </a:ext>
            </a:extLst>
          </p:cNvPr>
          <p:cNvSpPr txBox="1"/>
          <p:nvPr/>
        </p:nvSpPr>
        <p:spPr>
          <a:xfrm>
            <a:off x="3370350" y="7143641"/>
            <a:ext cx="336723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a:latin typeface="Open Sans 2 Bold"/>
                <a:ea typeface="+mn-lt"/>
                <a:cs typeface="+mn-lt"/>
              </a:rPr>
              <a:t>Prestataire de services</a:t>
            </a:r>
          </a:p>
        </p:txBody>
      </p:sp>
      <p:sp>
        <p:nvSpPr>
          <p:cNvPr id="27" name="Freeform 23">
            <a:extLst>
              <a:ext uri="{FF2B5EF4-FFF2-40B4-BE49-F238E27FC236}">
                <a16:creationId xmlns:a16="http://schemas.microsoft.com/office/drawing/2014/main" id="{C23726D1-167C-1513-223E-D90F9F7ABFBC}"/>
              </a:ext>
            </a:extLst>
          </p:cNvPr>
          <p:cNvSpPr/>
          <p:nvPr/>
        </p:nvSpPr>
        <p:spPr>
          <a:xfrm>
            <a:off x="1478220" y="875523"/>
            <a:ext cx="670144" cy="1557836"/>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sp>
        <p:nvSpPr>
          <p:cNvPr id="28" name="TextBox 27">
            <a:extLst>
              <a:ext uri="{FF2B5EF4-FFF2-40B4-BE49-F238E27FC236}">
                <a16:creationId xmlns:a16="http://schemas.microsoft.com/office/drawing/2014/main" id="{0B9AAF8F-2C7D-1499-BBB8-BCE2B96E52F4}"/>
              </a:ext>
            </a:extLst>
          </p:cNvPr>
          <p:cNvSpPr txBox="1"/>
          <p:nvPr/>
        </p:nvSpPr>
        <p:spPr>
          <a:xfrm>
            <a:off x="2261507" y="1349829"/>
            <a:ext cx="4008664" cy="6409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889"/>
              </a:lnSpc>
            </a:pPr>
            <a:r>
              <a:rPr lang="fr-FR" b="1">
                <a:latin typeface="Open Sans 2 Bold"/>
              </a:rPr>
              <a:t>Propriétaire des actifs / </a:t>
            </a:r>
            <a:endParaRPr lang="en-US">
              <a:latin typeface="Calibri"/>
              <a:ea typeface="Calibri"/>
              <a:cs typeface="Calibri"/>
            </a:endParaRPr>
          </a:p>
          <a:p>
            <a:pPr>
              <a:lnSpc>
                <a:spcPts val="889"/>
              </a:lnSpc>
            </a:pPr>
            <a:endParaRPr lang="fr-FR" b="1">
              <a:latin typeface="Open Sans 2 Bold"/>
              <a:ea typeface="Open Sans 2 Bold"/>
              <a:cs typeface="Open Sans 2 Bold"/>
            </a:endParaRPr>
          </a:p>
          <a:p>
            <a:pPr>
              <a:lnSpc>
                <a:spcPts val="889"/>
              </a:lnSpc>
            </a:pPr>
            <a:r>
              <a:rPr lang="fr-FR" b="1">
                <a:latin typeface="Open Sans 2 Bold"/>
              </a:rPr>
              <a:t>Prestataire de maintenance</a:t>
            </a:r>
            <a:r>
              <a:rPr lang="en-US">
                <a:latin typeface="Open Sans 2 Bold"/>
              </a:rPr>
              <a:t> ​</a:t>
            </a:r>
            <a:endParaRPr lang="en-US">
              <a:ea typeface="Calibri"/>
              <a:cs typeface="Calibri"/>
            </a:endParaRPr>
          </a:p>
          <a:p>
            <a:pPr algn="ctr">
              <a:lnSpc>
                <a:spcPts val="1386"/>
              </a:lnSpc>
            </a:pPr>
            <a:r>
              <a:rPr lang="en-US"/>
              <a:t>​</a:t>
            </a:r>
            <a:endParaRPr lang="en-US">
              <a:ea typeface="Calibri"/>
              <a:cs typeface="Calibri"/>
            </a:endParaRPr>
          </a:p>
        </p:txBody>
      </p:sp>
      <p:sp>
        <p:nvSpPr>
          <p:cNvPr id="30" name="Freeform 23">
            <a:extLst>
              <a:ext uri="{FF2B5EF4-FFF2-40B4-BE49-F238E27FC236}">
                <a16:creationId xmlns:a16="http://schemas.microsoft.com/office/drawing/2014/main" id="{B05C5B14-B277-78CA-5FD5-C3DDB124026F}"/>
              </a:ext>
            </a:extLst>
          </p:cNvPr>
          <p:cNvSpPr/>
          <p:nvPr/>
        </p:nvSpPr>
        <p:spPr>
          <a:xfrm>
            <a:off x="144719" y="2576415"/>
            <a:ext cx="670144" cy="1557836"/>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sp>
        <p:nvSpPr>
          <p:cNvPr id="31" name="Freeform 23">
            <a:extLst>
              <a:ext uri="{FF2B5EF4-FFF2-40B4-BE49-F238E27FC236}">
                <a16:creationId xmlns:a16="http://schemas.microsoft.com/office/drawing/2014/main" id="{88BDF9B3-9DE5-4C0F-7A1D-4889E73718FD}"/>
              </a:ext>
            </a:extLst>
          </p:cNvPr>
          <p:cNvSpPr/>
          <p:nvPr/>
        </p:nvSpPr>
        <p:spPr>
          <a:xfrm>
            <a:off x="743432" y="4644700"/>
            <a:ext cx="670144" cy="1557836"/>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sp>
        <p:nvSpPr>
          <p:cNvPr id="32" name="Freeform 23">
            <a:extLst>
              <a:ext uri="{FF2B5EF4-FFF2-40B4-BE49-F238E27FC236}">
                <a16:creationId xmlns:a16="http://schemas.microsoft.com/office/drawing/2014/main" id="{778938AD-5AF8-8706-5944-D7192A329E6E}"/>
              </a:ext>
            </a:extLst>
          </p:cNvPr>
          <p:cNvSpPr/>
          <p:nvPr/>
        </p:nvSpPr>
        <p:spPr>
          <a:xfrm>
            <a:off x="2512360" y="6549699"/>
            <a:ext cx="670144" cy="1557836"/>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pic>
        <p:nvPicPr>
          <p:cNvPr id="36" name="Picture 35">
            <a:extLst>
              <a:ext uri="{FF2B5EF4-FFF2-40B4-BE49-F238E27FC236}">
                <a16:creationId xmlns:a16="http://schemas.microsoft.com/office/drawing/2014/main" id="{069FBC35-CF74-28D8-8EA9-7C12396B0831}"/>
              </a:ext>
            </a:extLst>
          </p:cNvPr>
          <p:cNvPicPr>
            <a:picLocks noChangeAspect="1"/>
          </p:cNvPicPr>
          <p:nvPr/>
        </p:nvPicPr>
        <p:blipFill>
          <a:blip r:embed="rId5"/>
          <a:srcRect l="29713" t="39195" r="9673" b="23741"/>
          <a:stretch>
            <a:fillRect/>
          </a:stretch>
        </p:blipFill>
        <p:spPr>
          <a:xfrm>
            <a:off x="5911995" y="1030029"/>
            <a:ext cx="11085166" cy="2806353"/>
          </a:xfrm>
          <a:prstGeom prst="rect">
            <a:avLst/>
          </a:prstGeom>
        </p:spPr>
      </p:pic>
      <p:pic>
        <p:nvPicPr>
          <p:cNvPr id="40" name="Picture 39">
            <a:extLst>
              <a:ext uri="{FF2B5EF4-FFF2-40B4-BE49-F238E27FC236}">
                <a16:creationId xmlns:a16="http://schemas.microsoft.com/office/drawing/2014/main" id="{C3A1FD72-2287-748E-EE6E-C5270379E154}"/>
              </a:ext>
            </a:extLst>
          </p:cNvPr>
          <p:cNvPicPr>
            <a:picLocks noChangeAspect="1"/>
          </p:cNvPicPr>
          <p:nvPr/>
        </p:nvPicPr>
        <p:blipFill>
          <a:blip r:embed="rId6"/>
          <a:srcRect l="31193" t="43811" r="-59" b="22744"/>
          <a:stretch>
            <a:fillRect/>
          </a:stretch>
        </p:blipFill>
        <p:spPr>
          <a:xfrm>
            <a:off x="4690753" y="3034462"/>
            <a:ext cx="12594306" cy="2601659"/>
          </a:xfrm>
          <a:prstGeom prst="rect">
            <a:avLst/>
          </a:prstGeom>
        </p:spPr>
      </p:pic>
      <p:pic>
        <p:nvPicPr>
          <p:cNvPr id="2" name="Picture 1">
            <a:extLst>
              <a:ext uri="{FF2B5EF4-FFF2-40B4-BE49-F238E27FC236}">
                <a16:creationId xmlns:a16="http://schemas.microsoft.com/office/drawing/2014/main" id="{24AABD7B-CAA6-C951-ACF5-5914AC084D20}"/>
              </a:ext>
            </a:extLst>
          </p:cNvPr>
          <p:cNvPicPr>
            <a:picLocks noChangeAspect="1"/>
          </p:cNvPicPr>
          <p:nvPr/>
        </p:nvPicPr>
        <p:blipFill>
          <a:blip r:embed="rId7"/>
          <a:srcRect l="29299" t="44314" r="-3756" b="24372"/>
          <a:stretch>
            <a:fillRect/>
          </a:stretch>
        </p:blipFill>
        <p:spPr>
          <a:xfrm>
            <a:off x="4843153" y="5025700"/>
            <a:ext cx="10187732" cy="2301179"/>
          </a:xfrm>
          <a:prstGeom prst="rect">
            <a:avLst/>
          </a:prstGeom>
        </p:spPr>
      </p:pic>
      <p:pic>
        <p:nvPicPr>
          <p:cNvPr id="5" name="Picture 4">
            <a:extLst>
              <a:ext uri="{FF2B5EF4-FFF2-40B4-BE49-F238E27FC236}">
                <a16:creationId xmlns:a16="http://schemas.microsoft.com/office/drawing/2014/main" id="{F745FBBF-2BC1-64D5-1FFE-E30F2FB0B803}"/>
              </a:ext>
            </a:extLst>
          </p:cNvPr>
          <p:cNvPicPr>
            <a:picLocks noChangeAspect="1"/>
          </p:cNvPicPr>
          <p:nvPr/>
        </p:nvPicPr>
        <p:blipFill>
          <a:blip r:embed="rId8"/>
          <a:srcRect l="33389" t="1461" r="833" b="-933"/>
          <a:stretch>
            <a:fillRect/>
          </a:stretch>
        </p:blipFill>
        <p:spPr>
          <a:xfrm>
            <a:off x="6461760" y="2571750"/>
            <a:ext cx="12029734" cy="8605241"/>
          </a:xfrm>
          <a:prstGeom prst="rect">
            <a:avLst/>
          </a:prstGeom>
        </p:spPr>
      </p:pic>
    </p:spTree>
    <p:extLst>
      <p:ext uri="{BB962C8B-B14F-4D97-AF65-F5344CB8AC3E}">
        <p14:creationId xmlns:p14="http://schemas.microsoft.com/office/powerpoint/2010/main" val="132868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strVal val="#ppt_w*0.70"/>
                                          </p:val>
                                        </p:tav>
                                        <p:tav tm="100000">
                                          <p:val>
                                            <p:strVal val="#ppt_w"/>
                                          </p:val>
                                        </p:tav>
                                      </p:tavLst>
                                    </p:anim>
                                    <p:anim calcmode="lin" valueType="num">
                                      <p:cBhvr>
                                        <p:cTn id="8" dur="1000" fill="hold"/>
                                        <p:tgtEl>
                                          <p:spTgt spid="36"/>
                                        </p:tgtEl>
                                        <p:attrNameLst>
                                          <p:attrName>ppt_h</p:attrName>
                                        </p:attrNameLst>
                                      </p:cBhvr>
                                      <p:tavLst>
                                        <p:tav tm="0">
                                          <p:val>
                                            <p:strVal val="#ppt_h"/>
                                          </p:val>
                                        </p:tav>
                                        <p:tav tm="100000">
                                          <p:val>
                                            <p:strVal val="#ppt_h"/>
                                          </p:val>
                                        </p:tav>
                                      </p:tavLst>
                                    </p:anim>
                                    <p:animEffect transition="in" filter="fade">
                                      <p:cBhvr>
                                        <p:cTn id="9" dur="1000"/>
                                        <p:tgtEl>
                                          <p:spTgt spid="36"/>
                                        </p:tgtEl>
                                      </p:cBhvr>
                                    </p:animEffect>
                                  </p:childTnLst>
                                </p:cTn>
                              </p:par>
                              <p:par>
                                <p:cTn id="10" presetID="55"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1000" fill="hold"/>
                                        <p:tgtEl>
                                          <p:spTgt spid="40"/>
                                        </p:tgtEl>
                                        <p:attrNameLst>
                                          <p:attrName>ppt_w</p:attrName>
                                        </p:attrNameLst>
                                      </p:cBhvr>
                                      <p:tavLst>
                                        <p:tav tm="0">
                                          <p:val>
                                            <p:strVal val="#ppt_w*0.70"/>
                                          </p:val>
                                        </p:tav>
                                        <p:tav tm="100000">
                                          <p:val>
                                            <p:strVal val="#ppt_w"/>
                                          </p:val>
                                        </p:tav>
                                      </p:tavLst>
                                    </p:anim>
                                    <p:anim calcmode="lin" valueType="num">
                                      <p:cBhvr>
                                        <p:cTn id="13" dur="1000" fill="hold"/>
                                        <p:tgtEl>
                                          <p:spTgt spid="40"/>
                                        </p:tgtEl>
                                        <p:attrNameLst>
                                          <p:attrName>ppt_h</p:attrName>
                                        </p:attrNameLst>
                                      </p:cBhvr>
                                      <p:tavLst>
                                        <p:tav tm="0">
                                          <p:val>
                                            <p:strVal val="#ppt_h"/>
                                          </p:val>
                                        </p:tav>
                                        <p:tav tm="100000">
                                          <p:val>
                                            <p:strVal val="#ppt_h"/>
                                          </p:val>
                                        </p:tav>
                                      </p:tavLst>
                                    </p:anim>
                                    <p:animEffect transition="in" filter="fade">
                                      <p:cBhvr>
                                        <p:cTn id="14" dur="1000"/>
                                        <p:tgtEl>
                                          <p:spTgt spid="40"/>
                                        </p:tgtEl>
                                      </p:cBhvr>
                                    </p:animEffect>
                                  </p:childTnLst>
                                </p:cTn>
                              </p:par>
                              <p:par>
                                <p:cTn id="15" presetID="55"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strVal val="#ppt_w*0.70"/>
                                          </p:val>
                                        </p:tav>
                                        <p:tav tm="100000">
                                          <p:val>
                                            <p:strVal val="#ppt_w"/>
                                          </p:val>
                                        </p:tav>
                                      </p:tavLst>
                                    </p:anim>
                                    <p:anim calcmode="lin" valueType="num">
                                      <p:cBhvr>
                                        <p:cTn id="18" dur="1000" fill="hold"/>
                                        <p:tgtEl>
                                          <p:spTgt spid="2"/>
                                        </p:tgtEl>
                                        <p:attrNameLst>
                                          <p:attrName>ppt_h</p:attrName>
                                        </p:attrNameLst>
                                      </p:cBhvr>
                                      <p:tavLst>
                                        <p:tav tm="0">
                                          <p:val>
                                            <p:strVal val="#ppt_h"/>
                                          </p:val>
                                        </p:tav>
                                        <p:tav tm="100000">
                                          <p:val>
                                            <p:strVal val="#ppt_h"/>
                                          </p:val>
                                        </p:tav>
                                      </p:tavLst>
                                    </p:anim>
                                    <p:animEffect transition="in" filter="fade">
                                      <p:cBhvr>
                                        <p:cTn id="19" dur="1000"/>
                                        <p:tgtEl>
                                          <p:spTgt spid="2"/>
                                        </p:tgtEl>
                                      </p:cBhvr>
                                    </p:animEffect>
                                  </p:childTnLst>
                                </p:cTn>
                              </p:par>
                              <p:par>
                                <p:cTn id="20" presetID="55"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strVal val="#ppt_w*0.70"/>
                                          </p:val>
                                        </p:tav>
                                        <p:tav tm="100000">
                                          <p:val>
                                            <p:strVal val="#ppt_w"/>
                                          </p:val>
                                        </p:tav>
                                      </p:tavLst>
                                    </p:anim>
                                    <p:anim calcmode="lin" valueType="num">
                                      <p:cBhvr>
                                        <p:cTn id="23" dur="1000" fill="hold"/>
                                        <p:tgtEl>
                                          <p:spTgt spid="5"/>
                                        </p:tgtEl>
                                        <p:attrNameLst>
                                          <p:attrName>ppt_h</p:attrName>
                                        </p:attrNameLst>
                                      </p:cBhvr>
                                      <p:tavLst>
                                        <p:tav tm="0">
                                          <p:val>
                                            <p:strVal val="#ppt_h"/>
                                          </p:val>
                                        </p:tav>
                                        <p:tav tm="100000">
                                          <p:val>
                                            <p:strVal val="#ppt_h"/>
                                          </p:val>
                                        </p:tav>
                                      </p:tavLst>
                                    </p:anim>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581B4FBB-06AC-5322-6ADC-9CDBDAB169D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881DD63-5621-112C-02EF-CA2759A92DBA}"/>
              </a:ext>
            </a:extLst>
          </p:cNvPr>
          <p:cNvGrpSpPr/>
          <p:nvPr/>
        </p:nvGrpSpPr>
        <p:grpSpPr>
          <a:xfrm>
            <a:off x="-172104" y="-345241"/>
            <a:ext cx="10325615" cy="10820143"/>
            <a:chOff x="0" y="-47625"/>
            <a:chExt cx="2719504" cy="2849750"/>
          </a:xfrm>
        </p:grpSpPr>
        <p:sp>
          <p:nvSpPr>
            <p:cNvPr id="3" name="Freeform 3">
              <a:extLst>
                <a:ext uri="{FF2B5EF4-FFF2-40B4-BE49-F238E27FC236}">
                  <a16:creationId xmlns:a16="http://schemas.microsoft.com/office/drawing/2014/main" id="{662621E3-B124-6BBD-0F2B-3595C3D5750B}"/>
                </a:ext>
              </a:extLst>
            </p:cNvPr>
            <p:cNvSpPr/>
            <p:nvPr/>
          </p:nvSpPr>
          <p:spPr>
            <a:xfrm>
              <a:off x="0" y="0"/>
              <a:ext cx="2454591" cy="2802125"/>
            </a:xfrm>
            <a:custGeom>
              <a:avLst/>
              <a:gdLst/>
              <a:ahLst/>
              <a:cxnLst/>
              <a:rect l="l" t="t" r="r" b="b"/>
              <a:pathLst>
                <a:path w="2719504" h="2802125">
                  <a:moveTo>
                    <a:pt x="0" y="0"/>
                  </a:moveTo>
                  <a:lnTo>
                    <a:pt x="2719504" y="0"/>
                  </a:lnTo>
                  <a:lnTo>
                    <a:pt x="2719504" y="2802125"/>
                  </a:lnTo>
                  <a:lnTo>
                    <a:pt x="0" y="2802125"/>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D35F05DA-F3EC-658F-5366-B39D36DFC372}"/>
                </a:ext>
              </a:extLst>
            </p:cNvPr>
            <p:cNvSpPr txBox="1"/>
            <p:nvPr/>
          </p:nvSpPr>
          <p:spPr>
            <a:xfrm>
              <a:off x="0" y="-47625"/>
              <a:ext cx="2719504" cy="2849750"/>
            </a:xfrm>
            <a:prstGeom prst="rect">
              <a:avLst/>
            </a:prstGeom>
          </p:spPr>
          <p:txBody>
            <a:bodyPr lIns="50800" tIns="50800" rIns="50800" bIns="50800" rtlCol="0" anchor="ctr"/>
            <a:lstStyle/>
            <a:p>
              <a:pPr algn="ctr">
                <a:lnSpc>
                  <a:spcPts val="2240"/>
                </a:lnSpc>
              </a:pPr>
              <a:endParaRPr/>
            </a:p>
          </p:txBody>
        </p:sp>
      </p:grpSp>
      <p:sp>
        <p:nvSpPr>
          <p:cNvPr id="7" name="TextBox 7">
            <a:extLst>
              <a:ext uri="{FF2B5EF4-FFF2-40B4-BE49-F238E27FC236}">
                <a16:creationId xmlns:a16="http://schemas.microsoft.com/office/drawing/2014/main" id="{20D7036F-916D-E926-80D4-5CC3FE9E18C4}"/>
              </a:ext>
            </a:extLst>
          </p:cNvPr>
          <p:cNvSpPr txBox="1"/>
          <p:nvPr/>
        </p:nvSpPr>
        <p:spPr>
          <a:xfrm>
            <a:off x="5326380" y="1024844"/>
            <a:ext cx="7778924" cy="833562"/>
          </a:xfrm>
          <a:prstGeom prst="rect">
            <a:avLst/>
          </a:prstGeom>
        </p:spPr>
        <p:txBody>
          <a:bodyPr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Les cycles de vie</a:t>
            </a:r>
            <a:endParaRPr lang="en-US"/>
          </a:p>
        </p:txBody>
      </p:sp>
      <p:grpSp>
        <p:nvGrpSpPr>
          <p:cNvPr id="10" name="Group 10">
            <a:extLst>
              <a:ext uri="{FF2B5EF4-FFF2-40B4-BE49-F238E27FC236}">
                <a16:creationId xmlns:a16="http://schemas.microsoft.com/office/drawing/2014/main" id="{CD6DC728-80C7-5916-3F07-CC92A8A6DCD3}"/>
              </a:ext>
            </a:extLst>
          </p:cNvPr>
          <p:cNvGrpSpPr/>
          <p:nvPr/>
        </p:nvGrpSpPr>
        <p:grpSpPr>
          <a:xfrm>
            <a:off x="9071472" y="2247900"/>
            <a:ext cx="129901" cy="6370320"/>
            <a:chOff x="0" y="0"/>
            <a:chExt cx="34213" cy="2167467"/>
          </a:xfrm>
        </p:grpSpPr>
        <p:sp>
          <p:nvSpPr>
            <p:cNvPr id="11" name="Freeform 11">
              <a:extLst>
                <a:ext uri="{FF2B5EF4-FFF2-40B4-BE49-F238E27FC236}">
                  <a16:creationId xmlns:a16="http://schemas.microsoft.com/office/drawing/2014/main" id="{0DD5BAEB-174F-D51E-9E1A-C08BFF0535D0}"/>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2" name="TextBox 12">
              <a:extLst>
                <a:ext uri="{FF2B5EF4-FFF2-40B4-BE49-F238E27FC236}">
                  <a16:creationId xmlns:a16="http://schemas.microsoft.com/office/drawing/2014/main" id="{A09C364A-1B2F-3229-29E4-FAF23EAAD44A}"/>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3" name="TextBox 13">
            <a:extLst>
              <a:ext uri="{FF2B5EF4-FFF2-40B4-BE49-F238E27FC236}">
                <a16:creationId xmlns:a16="http://schemas.microsoft.com/office/drawing/2014/main" id="{89F93858-F079-89A0-3733-344FE86E72F3}"/>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10</a:t>
            </a:r>
          </a:p>
        </p:txBody>
      </p:sp>
      <p:sp>
        <p:nvSpPr>
          <p:cNvPr id="15" name="ZoneTexte 49">
            <a:extLst>
              <a:ext uri="{FF2B5EF4-FFF2-40B4-BE49-F238E27FC236}">
                <a16:creationId xmlns:a16="http://schemas.microsoft.com/office/drawing/2014/main" id="{72BEB552-BD84-2FB3-F7C5-70FC14EB6A4A}"/>
              </a:ext>
            </a:extLst>
          </p:cNvPr>
          <p:cNvSpPr txBox="1"/>
          <p:nvPr/>
        </p:nvSpPr>
        <p:spPr>
          <a:xfrm flipH="1">
            <a:off x="923086" y="2570675"/>
            <a:ext cx="7305470" cy="532453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b="1">
                <a:ea typeface="+mn-lt"/>
                <a:cs typeface="+mn-lt"/>
              </a:rPr>
              <a:t>Cycle de vie de sécurité des produits</a:t>
            </a:r>
            <a:endParaRPr lang="fr-FR" sz="2800" b="1">
              <a:ea typeface="Calibri"/>
              <a:cs typeface="Calibri"/>
            </a:endParaRPr>
          </a:p>
          <a:p>
            <a:r>
              <a:rPr lang="fr-FR" sz="2400" i="1">
                <a:ea typeface="+mn-lt"/>
                <a:cs typeface="+mn-lt"/>
              </a:rPr>
              <a:t>(Product Security </a:t>
            </a:r>
            <a:r>
              <a:rPr lang="fr-FR" sz="2400" i="1" err="1">
                <a:ea typeface="+mn-lt"/>
                <a:cs typeface="+mn-lt"/>
              </a:rPr>
              <a:t>Lifecycle</a:t>
            </a:r>
            <a:r>
              <a:rPr lang="fr-FR" sz="2400" i="1">
                <a:ea typeface="+mn-lt"/>
                <a:cs typeface="+mn-lt"/>
              </a:rPr>
              <a:t> – IEC 62443-4-1)</a:t>
            </a:r>
            <a:endParaRPr lang="fr-FR" sz="2400">
              <a:ea typeface="Calibri"/>
              <a:cs typeface="Calibri"/>
            </a:endParaRPr>
          </a:p>
          <a:p>
            <a:endParaRPr lang="fr-FR" sz="2400" i="1">
              <a:ea typeface="+mn-lt"/>
              <a:cs typeface="+mn-lt"/>
            </a:endParaRPr>
          </a:p>
          <a:p>
            <a:endParaRPr lang="fr-FR" sz="2400" i="1">
              <a:ea typeface="+mn-lt"/>
              <a:cs typeface="+mn-lt"/>
            </a:endParaRPr>
          </a:p>
          <a:p>
            <a:r>
              <a:rPr lang="fr-FR" sz="2400">
                <a:ea typeface="+mn-lt"/>
                <a:cs typeface="+mn-lt"/>
              </a:rPr>
              <a:t>S’applique aux </a:t>
            </a:r>
            <a:r>
              <a:rPr lang="fr-FR" sz="2400" b="1">
                <a:ea typeface="+mn-lt"/>
                <a:cs typeface="+mn-lt"/>
              </a:rPr>
              <a:t>fabricants de composants</a:t>
            </a:r>
            <a:r>
              <a:rPr lang="fr-FR" sz="2400">
                <a:ea typeface="+mn-lt"/>
                <a:cs typeface="+mn-lt"/>
              </a:rPr>
              <a:t> (automates, logiciels, passerelles, etc.)</a:t>
            </a:r>
            <a:endParaRPr lang="fr-FR" sz="2400">
              <a:ea typeface="Calibri"/>
              <a:cs typeface="Calibri"/>
            </a:endParaRPr>
          </a:p>
          <a:p>
            <a:endParaRPr lang="fr-FR" sz="2400">
              <a:ea typeface="+mn-lt"/>
              <a:cs typeface="+mn-lt"/>
            </a:endParaRPr>
          </a:p>
          <a:p>
            <a:endParaRPr lang="fr-FR" sz="2400">
              <a:ea typeface="+mn-lt"/>
              <a:cs typeface="+mn-lt"/>
            </a:endParaRPr>
          </a:p>
          <a:p>
            <a:r>
              <a:rPr lang="fr-FR" sz="2400">
                <a:ea typeface="+mn-lt"/>
                <a:cs typeface="+mn-lt"/>
              </a:rPr>
              <a:t>Phases clés :</a:t>
            </a:r>
            <a:endParaRPr lang="fr-FR" sz="2400">
              <a:ea typeface="Calibri"/>
              <a:cs typeface="Calibri"/>
            </a:endParaRPr>
          </a:p>
          <a:p>
            <a:pPr marL="285750" indent="-285750">
              <a:buFont typeface="Arial"/>
              <a:buChar char="•"/>
            </a:pPr>
            <a:r>
              <a:rPr lang="fr-FR" sz="2400">
                <a:ea typeface="+mn-lt"/>
                <a:cs typeface="+mn-lt"/>
              </a:rPr>
              <a:t>Conception sécurisée (ex. : modélisation des menaces)</a:t>
            </a:r>
            <a:endParaRPr lang="fr-FR" sz="2400">
              <a:ea typeface="Calibri"/>
              <a:cs typeface="Calibri"/>
            </a:endParaRPr>
          </a:p>
          <a:p>
            <a:pPr marL="285750" indent="-285750">
              <a:buFont typeface="Arial"/>
              <a:buChar char="•"/>
            </a:pPr>
            <a:r>
              <a:rPr lang="fr-FR" sz="2400">
                <a:ea typeface="+mn-lt"/>
                <a:cs typeface="+mn-lt"/>
              </a:rPr>
              <a:t>Codage sécurisé</a:t>
            </a:r>
            <a:endParaRPr lang="fr-FR" sz="2400">
              <a:ea typeface="Calibri"/>
              <a:cs typeface="Calibri"/>
            </a:endParaRPr>
          </a:p>
          <a:p>
            <a:pPr marL="285750" indent="-285750">
              <a:buFont typeface="Arial"/>
              <a:buChar char="•"/>
            </a:pPr>
            <a:r>
              <a:rPr lang="fr-FR" sz="2400">
                <a:ea typeface="+mn-lt"/>
                <a:cs typeface="+mn-lt"/>
              </a:rPr>
              <a:t>Tests de sécurité (V&amp;V)</a:t>
            </a:r>
            <a:endParaRPr lang="fr-FR" sz="2400">
              <a:ea typeface="Calibri"/>
              <a:cs typeface="Calibri"/>
            </a:endParaRPr>
          </a:p>
          <a:p>
            <a:pPr marL="285750" indent="-285750">
              <a:buFont typeface="Arial"/>
              <a:buChar char="•"/>
            </a:pPr>
            <a:r>
              <a:rPr lang="fr-FR" sz="2400">
                <a:ea typeface="+mn-lt"/>
                <a:cs typeface="+mn-lt"/>
              </a:rPr>
              <a:t>Gestion des mises à jour et vulnérabilités</a:t>
            </a:r>
            <a:endParaRPr lang="fr-FR" sz="2400">
              <a:ea typeface="Calibri"/>
              <a:cs typeface="Calibri"/>
            </a:endParaRPr>
          </a:p>
          <a:p>
            <a:endParaRPr lang="fr-FR" sz="2400">
              <a:ea typeface="Calibri"/>
              <a:cs typeface="Calibri"/>
            </a:endParaRPr>
          </a:p>
        </p:txBody>
      </p:sp>
      <p:sp>
        <p:nvSpPr>
          <p:cNvPr id="16" name="ZoneTexte 50">
            <a:extLst>
              <a:ext uri="{FF2B5EF4-FFF2-40B4-BE49-F238E27FC236}">
                <a16:creationId xmlns:a16="http://schemas.microsoft.com/office/drawing/2014/main" id="{64C5E588-AD1A-6ABF-48C4-6E72A471E2C1}"/>
              </a:ext>
            </a:extLst>
          </p:cNvPr>
          <p:cNvSpPr txBox="1"/>
          <p:nvPr/>
        </p:nvSpPr>
        <p:spPr>
          <a:xfrm flipH="1">
            <a:off x="10149241" y="2570674"/>
            <a:ext cx="7973052" cy="532453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b="1"/>
              <a:t>Cycle de vie de sécurité des solutions</a:t>
            </a:r>
            <a:endParaRPr lang="fr-FR" sz="2800" b="1">
              <a:ea typeface="Calibri"/>
              <a:cs typeface="Calibri"/>
            </a:endParaRPr>
          </a:p>
          <a:p>
            <a:r>
              <a:rPr lang="fr-FR" sz="2400" i="1">
                <a:ea typeface="+mn-lt"/>
                <a:cs typeface="+mn-lt"/>
              </a:rPr>
              <a:t>(Automation Solution Security </a:t>
            </a:r>
            <a:r>
              <a:rPr lang="fr-FR" sz="2400" i="1" err="1">
                <a:ea typeface="+mn-lt"/>
                <a:cs typeface="+mn-lt"/>
              </a:rPr>
              <a:t>Lifecycle</a:t>
            </a:r>
            <a:r>
              <a:rPr lang="fr-FR" sz="2400" i="1">
                <a:ea typeface="+mn-lt"/>
                <a:cs typeface="+mn-lt"/>
              </a:rPr>
              <a:t> – IEC 62443-2-1 &amp; 3-2)</a:t>
            </a:r>
            <a:endParaRPr lang="fr-FR" sz="2400">
              <a:ea typeface="Calibri"/>
              <a:cs typeface="Calibri"/>
            </a:endParaRPr>
          </a:p>
          <a:p>
            <a:endParaRPr lang="fr-FR" sz="2400" i="1">
              <a:ea typeface="+mn-lt"/>
              <a:cs typeface="+mn-lt"/>
            </a:endParaRPr>
          </a:p>
          <a:p>
            <a:endParaRPr lang="fr-FR" sz="2400" i="1">
              <a:ea typeface="+mn-lt"/>
              <a:cs typeface="+mn-lt"/>
            </a:endParaRPr>
          </a:p>
          <a:p>
            <a:r>
              <a:rPr lang="fr-FR" sz="2400">
                <a:ea typeface="+mn-lt"/>
                <a:cs typeface="+mn-lt"/>
              </a:rPr>
              <a:t>S’applique aux </a:t>
            </a:r>
            <a:r>
              <a:rPr lang="fr-FR" sz="2400" b="1">
                <a:ea typeface="+mn-lt"/>
                <a:cs typeface="+mn-lt"/>
              </a:rPr>
              <a:t>intégrateurs et opérateurs de systèmes</a:t>
            </a:r>
            <a:endParaRPr lang="fr-FR" sz="2400">
              <a:ea typeface="Calibri"/>
              <a:cs typeface="Calibri"/>
            </a:endParaRPr>
          </a:p>
          <a:p>
            <a:endParaRPr lang="fr-FR" sz="2400" b="1">
              <a:ea typeface="+mn-lt"/>
              <a:cs typeface="+mn-lt"/>
            </a:endParaRPr>
          </a:p>
          <a:p>
            <a:endParaRPr lang="fr-FR" sz="2400" b="1">
              <a:ea typeface="+mn-lt"/>
              <a:cs typeface="+mn-lt"/>
            </a:endParaRPr>
          </a:p>
          <a:p>
            <a:r>
              <a:rPr lang="fr-FR" sz="2400">
                <a:ea typeface="+mn-lt"/>
                <a:cs typeface="+mn-lt"/>
              </a:rPr>
              <a:t>Phases clés :</a:t>
            </a:r>
            <a:endParaRPr lang="fr-FR" sz="2400">
              <a:ea typeface="Calibri"/>
              <a:cs typeface="Calibri"/>
            </a:endParaRPr>
          </a:p>
          <a:p>
            <a:pPr marL="285750" indent="-285750">
              <a:buFont typeface="Arial"/>
              <a:buChar char="•"/>
            </a:pPr>
            <a:r>
              <a:rPr lang="fr-FR" sz="2400">
                <a:ea typeface="+mn-lt"/>
                <a:cs typeface="+mn-lt"/>
              </a:rPr>
              <a:t>Évaluation des risques et définition des SL</a:t>
            </a:r>
            <a:endParaRPr lang="fr-FR" sz="2400">
              <a:ea typeface="Calibri"/>
              <a:cs typeface="Calibri"/>
            </a:endParaRPr>
          </a:p>
          <a:p>
            <a:pPr marL="285750" indent="-285750">
              <a:buFont typeface="Arial"/>
              <a:buChar char="•"/>
            </a:pPr>
            <a:r>
              <a:rPr lang="fr-FR" sz="2400">
                <a:ea typeface="+mn-lt"/>
                <a:cs typeface="+mn-lt"/>
              </a:rPr>
              <a:t>Architecture sécurisée (zones, conduits, défense en profondeur)</a:t>
            </a:r>
            <a:endParaRPr lang="fr-FR" sz="2400">
              <a:ea typeface="Calibri"/>
              <a:cs typeface="Calibri"/>
            </a:endParaRPr>
          </a:p>
          <a:p>
            <a:pPr marL="285750" indent="-285750">
              <a:buFont typeface="Arial"/>
              <a:buChar char="•"/>
            </a:pPr>
            <a:r>
              <a:rPr lang="fr-FR" sz="2400">
                <a:ea typeface="+mn-lt"/>
                <a:cs typeface="+mn-lt"/>
              </a:rPr>
              <a:t>Déploiement et configuration sécurisée</a:t>
            </a:r>
            <a:endParaRPr lang="fr-FR" sz="2400">
              <a:ea typeface="Calibri"/>
              <a:cs typeface="Calibri"/>
            </a:endParaRPr>
          </a:p>
          <a:p>
            <a:pPr marL="285750" indent="-285750">
              <a:buFont typeface="Arial"/>
              <a:buChar char="•"/>
            </a:pPr>
            <a:r>
              <a:rPr lang="fr-FR" sz="2400">
                <a:ea typeface="+mn-lt"/>
                <a:cs typeface="+mn-lt"/>
              </a:rPr>
              <a:t>Surveillance, maintenance et mise à jour</a:t>
            </a:r>
            <a:endParaRPr lang="fr-FR" sz="2400">
              <a:ea typeface="Calibri"/>
              <a:cs typeface="Calibri"/>
            </a:endParaRPr>
          </a:p>
          <a:p>
            <a:endParaRPr lang="fr-FR" sz="2400">
              <a:ea typeface="Calibri"/>
              <a:cs typeface="Calibri"/>
            </a:endParaRPr>
          </a:p>
        </p:txBody>
      </p:sp>
      <p:sp>
        <p:nvSpPr>
          <p:cNvPr id="18" name="Freeform 2">
            <a:extLst>
              <a:ext uri="{FF2B5EF4-FFF2-40B4-BE49-F238E27FC236}">
                <a16:creationId xmlns:a16="http://schemas.microsoft.com/office/drawing/2014/main" id="{DB640F6F-0CFB-8528-A83F-1150DE6113B8}"/>
              </a:ext>
            </a:extLst>
          </p:cNvPr>
          <p:cNvSpPr/>
          <p:nvPr/>
        </p:nvSpPr>
        <p:spPr>
          <a:xfrm rot="3240000">
            <a:off x="-4502193" y="-7046418"/>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20" name="TextBox 23">
            <a:extLst>
              <a:ext uri="{FF2B5EF4-FFF2-40B4-BE49-F238E27FC236}">
                <a16:creationId xmlns:a16="http://schemas.microsoft.com/office/drawing/2014/main" id="{D5FFD6E6-C516-DD33-F9B1-9C0C86AE2AFF}"/>
              </a:ext>
            </a:extLst>
          </p:cNvPr>
          <p:cNvSpPr txBox="1"/>
          <p:nvPr/>
        </p:nvSpPr>
        <p:spPr>
          <a:xfrm>
            <a:off x="1016316" y="9738006"/>
            <a:ext cx="796240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IEC 62443 - Application Pratiques</a:t>
            </a:r>
          </a:p>
        </p:txBody>
      </p:sp>
    </p:spTree>
    <p:extLst>
      <p:ext uri="{BB962C8B-B14F-4D97-AF65-F5344CB8AC3E}">
        <p14:creationId xmlns:p14="http://schemas.microsoft.com/office/powerpoint/2010/main" val="1373945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11C28DF7-67C1-EF71-A976-4803A93B0368}"/>
            </a:ext>
          </a:extLst>
        </p:cNvPr>
        <p:cNvGrpSpPr/>
        <p:nvPr/>
      </p:nvGrpSpPr>
      <p:grpSpPr>
        <a:xfrm>
          <a:off x="0" y="0"/>
          <a:ext cx="0" cy="0"/>
          <a:chOff x="0" y="0"/>
          <a:chExt cx="0" cy="0"/>
        </a:xfrm>
      </p:grpSpPr>
      <p:sp>
        <p:nvSpPr>
          <p:cNvPr id="97" name="Freeform 2">
            <a:extLst>
              <a:ext uri="{FF2B5EF4-FFF2-40B4-BE49-F238E27FC236}">
                <a16:creationId xmlns:a16="http://schemas.microsoft.com/office/drawing/2014/main" id="{7FC0E173-F3CF-491A-C56D-C3FF58B97AF8}"/>
              </a:ext>
            </a:extLst>
          </p:cNvPr>
          <p:cNvSpPr/>
          <p:nvPr/>
        </p:nvSpPr>
        <p:spPr>
          <a:xfrm rot="12840000">
            <a:off x="14554537" y="6334053"/>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2" name="Group 2">
            <a:extLst>
              <a:ext uri="{FF2B5EF4-FFF2-40B4-BE49-F238E27FC236}">
                <a16:creationId xmlns:a16="http://schemas.microsoft.com/office/drawing/2014/main" id="{C37B19F3-329E-65B4-FA8F-06142775F740}"/>
              </a:ext>
            </a:extLst>
          </p:cNvPr>
          <p:cNvGrpSpPr/>
          <p:nvPr/>
        </p:nvGrpSpPr>
        <p:grpSpPr>
          <a:xfrm>
            <a:off x="-172104" y="-164415"/>
            <a:ext cx="8707603" cy="10639317"/>
            <a:chOff x="0" y="0"/>
            <a:chExt cx="2719504" cy="2802125"/>
          </a:xfrm>
        </p:grpSpPr>
        <p:sp>
          <p:nvSpPr>
            <p:cNvPr id="3" name="Freeform 3">
              <a:extLst>
                <a:ext uri="{FF2B5EF4-FFF2-40B4-BE49-F238E27FC236}">
                  <a16:creationId xmlns:a16="http://schemas.microsoft.com/office/drawing/2014/main" id="{8CC7A82D-65A4-68CD-DBFC-93D693F29EF6}"/>
                </a:ext>
              </a:extLst>
            </p:cNvPr>
            <p:cNvSpPr/>
            <p:nvPr/>
          </p:nvSpPr>
          <p:spPr>
            <a:xfrm>
              <a:off x="0" y="0"/>
              <a:ext cx="2719504" cy="2802125"/>
            </a:xfrm>
            <a:custGeom>
              <a:avLst/>
              <a:gdLst/>
              <a:ahLst/>
              <a:cxnLst/>
              <a:rect l="l" t="t" r="r" b="b"/>
              <a:pathLst>
                <a:path w="2719504" h="2802125">
                  <a:moveTo>
                    <a:pt x="0" y="0"/>
                  </a:moveTo>
                  <a:lnTo>
                    <a:pt x="2719504" y="0"/>
                  </a:lnTo>
                  <a:lnTo>
                    <a:pt x="2719504" y="2802125"/>
                  </a:lnTo>
                  <a:lnTo>
                    <a:pt x="0" y="2802125"/>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802F4741-8BD9-4844-F639-ECC25CBDCFD0}"/>
                </a:ext>
              </a:extLst>
            </p:cNvPr>
            <p:cNvSpPr txBox="1"/>
            <p:nvPr/>
          </p:nvSpPr>
          <p:spPr>
            <a:xfrm>
              <a:off x="0" y="-47625"/>
              <a:ext cx="2719504" cy="2849750"/>
            </a:xfrm>
            <a:prstGeom prst="rect">
              <a:avLst/>
            </a:prstGeom>
          </p:spPr>
          <p:txBody>
            <a:bodyPr lIns="50800" tIns="50800" rIns="50800" bIns="50800" rtlCol="0" anchor="ctr"/>
            <a:lstStyle/>
            <a:p>
              <a:pPr algn="ctr">
                <a:lnSpc>
                  <a:spcPts val="2240"/>
                </a:lnSpc>
              </a:pPr>
              <a:endParaRPr/>
            </a:p>
          </p:txBody>
        </p:sp>
      </p:grpSp>
      <p:sp>
        <p:nvSpPr>
          <p:cNvPr id="7" name="TextBox 7">
            <a:extLst>
              <a:ext uri="{FF2B5EF4-FFF2-40B4-BE49-F238E27FC236}">
                <a16:creationId xmlns:a16="http://schemas.microsoft.com/office/drawing/2014/main" id="{E8CA1217-33AC-B8D2-E131-A6B869F26A9E}"/>
              </a:ext>
            </a:extLst>
          </p:cNvPr>
          <p:cNvSpPr txBox="1"/>
          <p:nvPr/>
        </p:nvSpPr>
        <p:spPr>
          <a:xfrm>
            <a:off x="761505" y="1975860"/>
            <a:ext cx="7778924" cy="1667123"/>
          </a:xfrm>
          <a:prstGeom prst="rect">
            <a:avLst/>
          </a:prstGeom>
        </p:spPr>
        <p:txBody>
          <a:bodyPr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Processus de </a:t>
            </a:r>
            <a:r>
              <a:rPr lang="en-US" sz="5850" b="1" err="1">
                <a:solidFill>
                  <a:srgbClr val="000000"/>
                </a:solidFill>
                <a:latin typeface="Century Gothic Paneuropean Bold"/>
                <a:cs typeface="Century Gothic Paneuropean Bold"/>
                <a:sym typeface="Century Gothic Paneuropean Bold"/>
              </a:rPr>
              <a:t>conformité</a:t>
            </a:r>
            <a:endParaRPr lang="en-US" err="1"/>
          </a:p>
        </p:txBody>
      </p:sp>
      <p:grpSp>
        <p:nvGrpSpPr>
          <p:cNvPr id="10" name="Group 10">
            <a:extLst>
              <a:ext uri="{FF2B5EF4-FFF2-40B4-BE49-F238E27FC236}">
                <a16:creationId xmlns:a16="http://schemas.microsoft.com/office/drawing/2014/main" id="{B7892606-7A6A-52AA-698A-645E1C4C2D51}"/>
              </a:ext>
            </a:extLst>
          </p:cNvPr>
          <p:cNvGrpSpPr/>
          <p:nvPr/>
        </p:nvGrpSpPr>
        <p:grpSpPr>
          <a:xfrm>
            <a:off x="8535499" y="702129"/>
            <a:ext cx="129901" cy="8229600"/>
            <a:chOff x="0" y="0"/>
            <a:chExt cx="34213" cy="2167467"/>
          </a:xfrm>
        </p:grpSpPr>
        <p:sp>
          <p:nvSpPr>
            <p:cNvPr id="11" name="Freeform 11">
              <a:extLst>
                <a:ext uri="{FF2B5EF4-FFF2-40B4-BE49-F238E27FC236}">
                  <a16:creationId xmlns:a16="http://schemas.microsoft.com/office/drawing/2014/main" id="{A2D3ABB7-B6EA-295A-5F2E-1014EEA01C38}"/>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2" name="TextBox 12">
              <a:extLst>
                <a:ext uri="{FF2B5EF4-FFF2-40B4-BE49-F238E27FC236}">
                  <a16:creationId xmlns:a16="http://schemas.microsoft.com/office/drawing/2014/main" id="{7ABBBFC4-19C9-6BE4-5C35-C161C434630B}"/>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3" name="TextBox 13">
            <a:extLst>
              <a:ext uri="{FF2B5EF4-FFF2-40B4-BE49-F238E27FC236}">
                <a16:creationId xmlns:a16="http://schemas.microsoft.com/office/drawing/2014/main" id="{13A2F6D9-5DC0-9921-00F9-F56DA45C79C0}"/>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10</a:t>
            </a:r>
          </a:p>
        </p:txBody>
      </p:sp>
      <p:sp>
        <p:nvSpPr>
          <p:cNvPr id="16" name="TextBox 23">
            <a:extLst>
              <a:ext uri="{FF2B5EF4-FFF2-40B4-BE49-F238E27FC236}">
                <a16:creationId xmlns:a16="http://schemas.microsoft.com/office/drawing/2014/main" id="{EFF53671-A0AD-B773-5D22-A6366898769F}"/>
              </a:ext>
            </a:extLst>
          </p:cNvPr>
          <p:cNvSpPr txBox="1"/>
          <p:nvPr/>
        </p:nvSpPr>
        <p:spPr>
          <a:xfrm>
            <a:off x="1016316" y="9738006"/>
            <a:ext cx="796240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IEC 62443 - Application Pratiques</a:t>
            </a:r>
          </a:p>
        </p:txBody>
      </p:sp>
      <p:graphicFrame>
        <p:nvGraphicFramePr>
          <p:cNvPr id="17" name="Diagramme 4">
            <a:extLst>
              <a:ext uri="{FF2B5EF4-FFF2-40B4-BE49-F238E27FC236}">
                <a16:creationId xmlns:a16="http://schemas.microsoft.com/office/drawing/2014/main" id="{E0E62615-B099-1A79-0A61-6E126FF43D5A}"/>
              </a:ext>
            </a:extLst>
          </p:cNvPr>
          <p:cNvGraphicFramePr/>
          <p:nvPr>
            <p:extLst>
              <p:ext uri="{D42A27DB-BD31-4B8C-83A1-F6EECF244321}">
                <p14:modId xmlns:p14="http://schemas.microsoft.com/office/powerpoint/2010/main" val="2613071760"/>
              </p:ext>
            </p:extLst>
          </p:nvPr>
        </p:nvGraphicFramePr>
        <p:xfrm>
          <a:off x="8664979" y="1735177"/>
          <a:ext cx="9377246" cy="63798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ZoneTexte 237">
            <a:extLst>
              <a:ext uri="{FF2B5EF4-FFF2-40B4-BE49-F238E27FC236}">
                <a16:creationId xmlns:a16="http://schemas.microsoft.com/office/drawing/2014/main" id="{DD7F7086-7A92-E109-C030-56D7EADED914}"/>
              </a:ext>
            </a:extLst>
          </p:cNvPr>
          <p:cNvSpPr txBox="1"/>
          <p:nvPr/>
        </p:nvSpPr>
        <p:spPr>
          <a:xfrm>
            <a:off x="1109643" y="4158076"/>
            <a:ext cx="7288640" cy="34778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3600" b="1">
                <a:ea typeface="+mn-lt"/>
                <a:cs typeface="+mn-lt"/>
              </a:rPr>
              <a:t>Système de gestion de la sécurité (SGS) :</a:t>
            </a:r>
          </a:p>
          <a:p>
            <a:endParaRPr lang="fr-FR" sz="3600">
              <a:ea typeface="+mn-lt"/>
              <a:cs typeface="+mn-lt"/>
            </a:endParaRPr>
          </a:p>
          <a:p>
            <a:pPr marL="285750" indent="-285750">
              <a:buFont typeface="Calibri"/>
              <a:buChar char="-"/>
            </a:pPr>
            <a:r>
              <a:rPr lang="fr-FR" sz="2800">
                <a:ea typeface="+mn-lt"/>
                <a:cs typeface="+mn-lt"/>
              </a:rPr>
              <a:t>Évaluation des risques</a:t>
            </a:r>
          </a:p>
          <a:p>
            <a:pPr marL="285750" indent="-285750">
              <a:buFont typeface="Calibri"/>
              <a:buChar char="-"/>
            </a:pPr>
            <a:r>
              <a:rPr lang="fr-FR" sz="2800">
                <a:ea typeface="+mn-lt"/>
                <a:cs typeface="+mn-lt"/>
              </a:rPr>
              <a:t>Développement du plan de sécurité</a:t>
            </a:r>
          </a:p>
          <a:p>
            <a:pPr marL="285750" indent="-285750">
              <a:buFont typeface="Calibri"/>
              <a:buChar char="-"/>
            </a:pPr>
            <a:r>
              <a:rPr lang="fr-FR" sz="2800">
                <a:ea typeface="+mn-lt"/>
                <a:cs typeface="+mn-lt"/>
              </a:rPr>
              <a:t>Mise en œuvre des contrôles de sécurité</a:t>
            </a:r>
          </a:p>
          <a:p>
            <a:pPr marL="285750" indent="-285750">
              <a:buFont typeface="Calibri"/>
              <a:buChar char="-"/>
            </a:pPr>
            <a:r>
              <a:rPr lang="fr-FR" sz="2800">
                <a:ea typeface="+mn-lt"/>
                <a:cs typeface="+mn-lt"/>
              </a:rPr>
              <a:t>Vérification des contrôles de sécurité</a:t>
            </a:r>
          </a:p>
        </p:txBody>
      </p:sp>
    </p:spTree>
    <p:extLst>
      <p:ext uri="{BB962C8B-B14F-4D97-AF65-F5344CB8AC3E}">
        <p14:creationId xmlns:p14="http://schemas.microsoft.com/office/powerpoint/2010/main" val="83389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AFAF0-8362-E022-47B5-8F302F93D99A}"/>
            </a:ext>
          </a:extLst>
        </p:cNvPr>
        <p:cNvGrpSpPr/>
        <p:nvPr/>
      </p:nvGrpSpPr>
      <p:grpSpPr>
        <a:xfrm>
          <a:off x="0" y="0"/>
          <a:ext cx="0" cy="0"/>
          <a:chOff x="0" y="0"/>
          <a:chExt cx="0" cy="0"/>
        </a:xfrm>
      </p:grpSpPr>
      <p:sp>
        <p:nvSpPr>
          <p:cNvPr id="47" name="Freeform 2">
            <a:extLst>
              <a:ext uri="{FF2B5EF4-FFF2-40B4-BE49-F238E27FC236}">
                <a16:creationId xmlns:a16="http://schemas.microsoft.com/office/drawing/2014/main" id="{06A11DB6-A757-B601-CCE7-B0D4F178833D}"/>
              </a:ext>
            </a:extLst>
          </p:cNvPr>
          <p:cNvSpPr/>
          <p:nvPr/>
        </p:nvSpPr>
        <p:spPr>
          <a:xfrm rot="14940000">
            <a:off x="-542316" y="-9658548"/>
            <a:ext cx="7734921" cy="14607655"/>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4" name="Group 4">
            <a:extLst>
              <a:ext uri="{FF2B5EF4-FFF2-40B4-BE49-F238E27FC236}">
                <a16:creationId xmlns:a16="http://schemas.microsoft.com/office/drawing/2014/main" id="{34D0C3EC-AB7D-5B6A-9780-0E1086528E06}"/>
              </a:ext>
            </a:extLst>
          </p:cNvPr>
          <p:cNvGrpSpPr/>
          <p:nvPr/>
        </p:nvGrpSpPr>
        <p:grpSpPr>
          <a:xfrm>
            <a:off x="3853809" y="1073930"/>
            <a:ext cx="860139" cy="860139"/>
            <a:chOff x="0" y="0"/>
            <a:chExt cx="812800" cy="812800"/>
          </a:xfrm>
        </p:grpSpPr>
        <p:sp>
          <p:nvSpPr>
            <p:cNvPr id="5" name="Freeform 5">
              <a:extLst>
                <a:ext uri="{FF2B5EF4-FFF2-40B4-BE49-F238E27FC236}">
                  <a16:creationId xmlns:a16="http://schemas.microsoft.com/office/drawing/2014/main" id="{769322BE-901A-172C-A212-0288DFFD6F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6" name="TextBox 6">
              <a:extLst>
                <a:ext uri="{FF2B5EF4-FFF2-40B4-BE49-F238E27FC236}">
                  <a16:creationId xmlns:a16="http://schemas.microsoft.com/office/drawing/2014/main" id="{DB25C2C4-34A3-9C6E-7E8F-7A2F1CA82B04}"/>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7" name="TextBox 7">
            <a:extLst>
              <a:ext uri="{FF2B5EF4-FFF2-40B4-BE49-F238E27FC236}">
                <a16:creationId xmlns:a16="http://schemas.microsoft.com/office/drawing/2014/main" id="{70DD1D01-8400-29F5-101F-F9EACE9F7258}"/>
              </a:ext>
            </a:extLst>
          </p:cNvPr>
          <p:cNvSpPr txBox="1"/>
          <p:nvPr/>
        </p:nvSpPr>
        <p:spPr>
          <a:xfrm>
            <a:off x="4024073" y="1300787"/>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1</a:t>
            </a:r>
          </a:p>
        </p:txBody>
      </p:sp>
      <p:grpSp>
        <p:nvGrpSpPr>
          <p:cNvPr id="10" name="Group 10">
            <a:extLst>
              <a:ext uri="{FF2B5EF4-FFF2-40B4-BE49-F238E27FC236}">
                <a16:creationId xmlns:a16="http://schemas.microsoft.com/office/drawing/2014/main" id="{E841A240-35C6-6E16-FFC5-B996AE32B557}"/>
              </a:ext>
            </a:extLst>
          </p:cNvPr>
          <p:cNvGrpSpPr/>
          <p:nvPr/>
        </p:nvGrpSpPr>
        <p:grpSpPr>
          <a:xfrm>
            <a:off x="11414825" y="984865"/>
            <a:ext cx="860139" cy="860139"/>
            <a:chOff x="0" y="0"/>
            <a:chExt cx="812800" cy="812800"/>
          </a:xfrm>
        </p:grpSpPr>
        <p:sp>
          <p:nvSpPr>
            <p:cNvPr id="11" name="Freeform 11">
              <a:extLst>
                <a:ext uri="{FF2B5EF4-FFF2-40B4-BE49-F238E27FC236}">
                  <a16:creationId xmlns:a16="http://schemas.microsoft.com/office/drawing/2014/main" id="{CCA2247A-153C-344C-3350-30C1B2E942B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12" name="TextBox 12">
              <a:extLst>
                <a:ext uri="{FF2B5EF4-FFF2-40B4-BE49-F238E27FC236}">
                  <a16:creationId xmlns:a16="http://schemas.microsoft.com/office/drawing/2014/main" id="{583DE253-2AB1-1C6C-CB19-44B1A5747387}"/>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3" name="TextBox 13">
            <a:extLst>
              <a:ext uri="{FF2B5EF4-FFF2-40B4-BE49-F238E27FC236}">
                <a16:creationId xmlns:a16="http://schemas.microsoft.com/office/drawing/2014/main" id="{B0075CD8-9851-AD7F-031F-DAC7D5EB6EF3}"/>
              </a:ext>
            </a:extLst>
          </p:cNvPr>
          <p:cNvSpPr txBox="1"/>
          <p:nvPr/>
        </p:nvSpPr>
        <p:spPr>
          <a:xfrm>
            <a:off x="11585086" y="1211722"/>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2</a:t>
            </a:r>
          </a:p>
        </p:txBody>
      </p:sp>
      <p:grpSp>
        <p:nvGrpSpPr>
          <p:cNvPr id="16" name="Group 16">
            <a:extLst>
              <a:ext uri="{FF2B5EF4-FFF2-40B4-BE49-F238E27FC236}">
                <a16:creationId xmlns:a16="http://schemas.microsoft.com/office/drawing/2014/main" id="{40BEBFD8-505E-307D-58F2-97A0D45F761B}"/>
              </a:ext>
            </a:extLst>
          </p:cNvPr>
          <p:cNvGrpSpPr/>
          <p:nvPr/>
        </p:nvGrpSpPr>
        <p:grpSpPr>
          <a:xfrm>
            <a:off x="3853809" y="4540005"/>
            <a:ext cx="860139" cy="860139"/>
            <a:chOff x="-56109" y="0"/>
            <a:chExt cx="812800" cy="812800"/>
          </a:xfrm>
        </p:grpSpPr>
        <p:sp>
          <p:nvSpPr>
            <p:cNvPr id="17" name="Freeform 17">
              <a:extLst>
                <a:ext uri="{FF2B5EF4-FFF2-40B4-BE49-F238E27FC236}">
                  <a16:creationId xmlns:a16="http://schemas.microsoft.com/office/drawing/2014/main" id="{CB28851A-3665-8526-0BB2-6677AD2EDA13}"/>
                </a:ext>
              </a:extLst>
            </p:cNvPr>
            <p:cNvSpPr/>
            <p:nvPr/>
          </p:nvSpPr>
          <p:spPr>
            <a:xfrm>
              <a:off x="-56109"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18" name="TextBox 18">
              <a:extLst>
                <a:ext uri="{FF2B5EF4-FFF2-40B4-BE49-F238E27FC236}">
                  <a16:creationId xmlns:a16="http://schemas.microsoft.com/office/drawing/2014/main" id="{1FA5A313-DB91-EA88-67B1-107938ECE686}"/>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9" name="TextBox 19">
            <a:extLst>
              <a:ext uri="{FF2B5EF4-FFF2-40B4-BE49-F238E27FC236}">
                <a16:creationId xmlns:a16="http://schemas.microsoft.com/office/drawing/2014/main" id="{3AA7D14A-8B6F-2BBF-2DFF-8BDA5D86BE8E}"/>
              </a:ext>
            </a:extLst>
          </p:cNvPr>
          <p:cNvSpPr txBox="1"/>
          <p:nvPr/>
        </p:nvSpPr>
        <p:spPr>
          <a:xfrm>
            <a:off x="4024072" y="4752019"/>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3</a:t>
            </a:r>
          </a:p>
        </p:txBody>
      </p:sp>
      <p:grpSp>
        <p:nvGrpSpPr>
          <p:cNvPr id="22" name="Group 22">
            <a:extLst>
              <a:ext uri="{FF2B5EF4-FFF2-40B4-BE49-F238E27FC236}">
                <a16:creationId xmlns:a16="http://schemas.microsoft.com/office/drawing/2014/main" id="{2D72A99C-107C-7387-F435-2FCD4E57BC12}"/>
              </a:ext>
            </a:extLst>
          </p:cNvPr>
          <p:cNvGrpSpPr/>
          <p:nvPr/>
        </p:nvGrpSpPr>
        <p:grpSpPr>
          <a:xfrm>
            <a:off x="11414825" y="4584537"/>
            <a:ext cx="860139" cy="860139"/>
            <a:chOff x="0" y="0"/>
            <a:chExt cx="812800" cy="812800"/>
          </a:xfrm>
        </p:grpSpPr>
        <p:sp>
          <p:nvSpPr>
            <p:cNvPr id="23" name="Freeform 23">
              <a:extLst>
                <a:ext uri="{FF2B5EF4-FFF2-40B4-BE49-F238E27FC236}">
                  <a16:creationId xmlns:a16="http://schemas.microsoft.com/office/drawing/2014/main" id="{0C38C3A6-F514-4483-6823-8B69BA7B8CB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24" name="TextBox 24">
              <a:extLst>
                <a:ext uri="{FF2B5EF4-FFF2-40B4-BE49-F238E27FC236}">
                  <a16:creationId xmlns:a16="http://schemas.microsoft.com/office/drawing/2014/main" id="{2870BEF3-2E18-CBA4-9693-37753E5E3315}"/>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25" name="TextBox 25">
            <a:extLst>
              <a:ext uri="{FF2B5EF4-FFF2-40B4-BE49-F238E27FC236}">
                <a16:creationId xmlns:a16="http://schemas.microsoft.com/office/drawing/2014/main" id="{E3DEE640-55AE-5349-E180-F5B2EB6910C9}"/>
              </a:ext>
            </a:extLst>
          </p:cNvPr>
          <p:cNvSpPr txBox="1"/>
          <p:nvPr/>
        </p:nvSpPr>
        <p:spPr>
          <a:xfrm>
            <a:off x="11585087" y="4796551"/>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4</a:t>
            </a:r>
          </a:p>
        </p:txBody>
      </p:sp>
      <p:grpSp>
        <p:nvGrpSpPr>
          <p:cNvPr id="26" name="Group 26">
            <a:extLst>
              <a:ext uri="{FF2B5EF4-FFF2-40B4-BE49-F238E27FC236}">
                <a16:creationId xmlns:a16="http://schemas.microsoft.com/office/drawing/2014/main" id="{52CFF004-774C-6514-0B24-5A49F61AFE7D}"/>
              </a:ext>
            </a:extLst>
          </p:cNvPr>
          <p:cNvGrpSpPr/>
          <p:nvPr/>
        </p:nvGrpSpPr>
        <p:grpSpPr>
          <a:xfrm>
            <a:off x="17129399" y="1028700"/>
            <a:ext cx="129901" cy="8229600"/>
            <a:chOff x="0" y="0"/>
            <a:chExt cx="34213" cy="2167467"/>
          </a:xfrm>
        </p:grpSpPr>
        <p:sp>
          <p:nvSpPr>
            <p:cNvPr id="27" name="Freeform 27">
              <a:extLst>
                <a:ext uri="{FF2B5EF4-FFF2-40B4-BE49-F238E27FC236}">
                  <a16:creationId xmlns:a16="http://schemas.microsoft.com/office/drawing/2014/main" id="{168B30D4-499F-6ED7-F103-3B735EC814E8}"/>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28" name="TextBox 28">
              <a:extLst>
                <a:ext uri="{FF2B5EF4-FFF2-40B4-BE49-F238E27FC236}">
                  <a16:creationId xmlns:a16="http://schemas.microsoft.com/office/drawing/2014/main" id="{0F20BFDD-C3B4-FF9E-9F4E-1ACAF705E826}"/>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35" name="TextBox 35">
            <a:extLst>
              <a:ext uri="{FF2B5EF4-FFF2-40B4-BE49-F238E27FC236}">
                <a16:creationId xmlns:a16="http://schemas.microsoft.com/office/drawing/2014/main" id="{535D5002-099F-9061-EB9D-83760B727B8F}"/>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12</a:t>
            </a:r>
          </a:p>
        </p:txBody>
      </p:sp>
      <p:sp>
        <p:nvSpPr>
          <p:cNvPr id="37" name="ZoneTexte 21">
            <a:extLst>
              <a:ext uri="{FF2B5EF4-FFF2-40B4-BE49-F238E27FC236}">
                <a16:creationId xmlns:a16="http://schemas.microsoft.com/office/drawing/2014/main" id="{5A38C094-EB76-B3E5-4083-1B5DE94C825A}"/>
              </a:ext>
            </a:extLst>
          </p:cNvPr>
          <p:cNvSpPr txBox="1"/>
          <p:nvPr/>
        </p:nvSpPr>
        <p:spPr>
          <a:xfrm>
            <a:off x="1955767" y="2048718"/>
            <a:ext cx="5413802" cy="75405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150" b="1">
                <a:latin typeface="Open Sans 2 Bold"/>
                <a:ea typeface="Open Sans 2 Bold"/>
                <a:cs typeface="Open Sans 2 Bold"/>
              </a:rPr>
              <a:t>Cybersécurité renforcée des systèmes industriels</a:t>
            </a:r>
          </a:p>
        </p:txBody>
      </p:sp>
      <p:sp>
        <p:nvSpPr>
          <p:cNvPr id="38" name="ZoneTexte 22">
            <a:extLst>
              <a:ext uri="{FF2B5EF4-FFF2-40B4-BE49-F238E27FC236}">
                <a16:creationId xmlns:a16="http://schemas.microsoft.com/office/drawing/2014/main" id="{BD7E4057-9A7A-1421-8EA9-B9CE2FC92796}"/>
              </a:ext>
            </a:extLst>
          </p:cNvPr>
          <p:cNvSpPr txBox="1"/>
          <p:nvPr/>
        </p:nvSpPr>
        <p:spPr>
          <a:xfrm>
            <a:off x="1958917" y="2805600"/>
            <a:ext cx="6215604"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a:latin typeface="Open Sans 1"/>
                <a:ea typeface="Open Sans 1"/>
                <a:cs typeface="Open Sans 1"/>
              </a:rPr>
              <a:t>Permet une protection efficace pour les installations OT contre les cybermenaces</a:t>
            </a:r>
          </a:p>
        </p:txBody>
      </p:sp>
      <p:sp>
        <p:nvSpPr>
          <p:cNvPr id="39" name="ZoneTexte 24">
            <a:extLst>
              <a:ext uri="{FF2B5EF4-FFF2-40B4-BE49-F238E27FC236}">
                <a16:creationId xmlns:a16="http://schemas.microsoft.com/office/drawing/2014/main" id="{9226FB3D-CA4A-8800-1715-9176306B06D6}"/>
              </a:ext>
            </a:extLst>
          </p:cNvPr>
          <p:cNvSpPr txBox="1"/>
          <p:nvPr/>
        </p:nvSpPr>
        <p:spPr>
          <a:xfrm>
            <a:off x="9863254" y="2054166"/>
            <a:ext cx="4245135" cy="75405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150" b="1">
                <a:latin typeface="Open Sans 2 Bold"/>
                <a:ea typeface="Open Sans 2 Bold"/>
                <a:cs typeface="Open Sans 2 Bold"/>
              </a:rPr>
              <a:t>L'approche est structurée et modulaire</a:t>
            </a:r>
          </a:p>
        </p:txBody>
      </p:sp>
      <p:sp>
        <p:nvSpPr>
          <p:cNvPr id="40" name="ZoneTexte 25">
            <a:extLst>
              <a:ext uri="{FF2B5EF4-FFF2-40B4-BE49-F238E27FC236}">
                <a16:creationId xmlns:a16="http://schemas.microsoft.com/office/drawing/2014/main" id="{E89FDA87-BF8E-8B62-1218-5BF5FC18F5FA}"/>
              </a:ext>
            </a:extLst>
          </p:cNvPr>
          <p:cNvSpPr txBox="1"/>
          <p:nvPr/>
        </p:nvSpPr>
        <p:spPr>
          <a:xfrm>
            <a:off x="9866406" y="2855579"/>
            <a:ext cx="7295907"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a:latin typeface="Open Sans 1"/>
                <a:ea typeface="Open Sans 1"/>
                <a:cs typeface="Open Sans 1"/>
              </a:rPr>
              <a:t>La norme est découpée en blocs indépendant mais complémentaires, adaptés à chaque acteur (exploitant, intégrateur, fabriquant)</a:t>
            </a:r>
          </a:p>
        </p:txBody>
      </p:sp>
      <p:sp>
        <p:nvSpPr>
          <p:cNvPr id="41" name="ZoneTexte 30">
            <a:extLst>
              <a:ext uri="{FF2B5EF4-FFF2-40B4-BE49-F238E27FC236}">
                <a16:creationId xmlns:a16="http://schemas.microsoft.com/office/drawing/2014/main" id="{D2532FC0-293E-9AFD-47BA-EDA68E6E0196}"/>
              </a:ext>
            </a:extLst>
          </p:cNvPr>
          <p:cNvSpPr txBox="1"/>
          <p:nvPr/>
        </p:nvSpPr>
        <p:spPr>
          <a:xfrm>
            <a:off x="1966165" y="5804197"/>
            <a:ext cx="5864481" cy="75405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150" b="1">
                <a:latin typeface="Open Sans 2 Bold"/>
                <a:ea typeface="Open Sans 2 Bold"/>
                <a:cs typeface="Open Sans 2 Bold"/>
              </a:rPr>
              <a:t>Conformité aux exigences réglementaires (NIS 2, </a:t>
            </a:r>
            <a:r>
              <a:rPr lang="fr-FR" sz="2150" b="1" err="1">
                <a:latin typeface="Open Sans 2 Bold"/>
                <a:ea typeface="Open Sans 2 Bold"/>
                <a:cs typeface="Open Sans 2 Bold"/>
              </a:rPr>
              <a:t>etc</a:t>
            </a:r>
            <a:r>
              <a:rPr lang="fr-FR" sz="2150" b="1">
                <a:latin typeface="Open Sans 2 Bold"/>
                <a:ea typeface="Open Sans 2 Bold"/>
                <a:cs typeface="Open Sans 2 Bold"/>
              </a:rPr>
              <a:t>)</a:t>
            </a:r>
          </a:p>
        </p:txBody>
      </p:sp>
      <p:sp>
        <p:nvSpPr>
          <p:cNvPr id="42" name="ZoneTexte 31">
            <a:extLst>
              <a:ext uri="{FF2B5EF4-FFF2-40B4-BE49-F238E27FC236}">
                <a16:creationId xmlns:a16="http://schemas.microsoft.com/office/drawing/2014/main" id="{35736B89-37BB-9F42-5A5C-23FFBD7B424F}"/>
              </a:ext>
            </a:extLst>
          </p:cNvPr>
          <p:cNvSpPr txBox="1"/>
          <p:nvPr/>
        </p:nvSpPr>
        <p:spPr>
          <a:xfrm>
            <a:off x="1958917" y="6561078"/>
            <a:ext cx="6530149"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a:latin typeface="Open Sans 1"/>
                <a:ea typeface="Open Sans 1"/>
                <a:cs typeface="Open Sans 1"/>
              </a:rPr>
              <a:t>Permet de se mettre en conformité plus facilement avec un socle technique reconnu.</a:t>
            </a:r>
            <a:br>
              <a:rPr lang="fr-FR" sz="2000">
                <a:latin typeface="Open Sans 1"/>
              </a:rPr>
            </a:br>
            <a:r>
              <a:rPr lang="fr-FR" sz="2000">
                <a:latin typeface="Open Sans 1"/>
                <a:ea typeface="Open Sans 1"/>
                <a:cs typeface="Open Sans 1"/>
              </a:rPr>
              <a:t>Standardisation internationale (facilite l'exportation) règlementation machine 2013/1234.</a:t>
            </a:r>
          </a:p>
          <a:p>
            <a:r>
              <a:rPr lang="fr-FR" sz="2000">
                <a:latin typeface="Open Sans 1"/>
                <a:ea typeface="Open Sans 1"/>
                <a:cs typeface="Open Sans 1"/>
              </a:rPr>
              <a:t>Certification produits et solutions (levier de croissance)</a:t>
            </a:r>
          </a:p>
        </p:txBody>
      </p:sp>
      <p:sp>
        <p:nvSpPr>
          <p:cNvPr id="43" name="ZoneTexte 33">
            <a:extLst>
              <a:ext uri="{FF2B5EF4-FFF2-40B4-BE49-F238E27FC236}">
                <a16:creationId xmlns:a16="http://schemas.microsoft.com/office/drawing/2014/main" id="{663BB21E-19C9-1280-D711-E88FD1733EC1}"/>
              </a:ext>
            </a:extLst>
          </p:cNvPr>
          <p:cNvSpPr txBox="1"/>
          <p:nvPr/>
        </p:nvSpPr>
        <p:spPr>
          <a:xfrm>
            <a:off x="9887744" y="5803696"/>
            <a:ext cx="3757536" cy="75405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150" b="1">
                <a:latin typeface="Open Sans 2 Bold"/>
                <a:ea typeface="Open Sans 2 Bold"/>
                <a:cs typeface="Open Sans 2 Bold"/>
              </a:rPr>
              <a:t>Synergie entre les équipes OT et IT</a:t>
            </a:r>
          </a:p>
        </p:txBody>
      </p:sp>
      <p:sp>
        <p:nvSpPr>
          <p:cNvPr id="44" name="ZoneTexte 34">
            <a:extLst>
              <a:ext uri="{FF2B5EF4-FFF2-40B4-BE49-F238E27FC236}">
                <a16:creationId xmlns:a16="http://schemas.microsoft.com/office/drawing/2014/main" id="{B994EB15-5B3B-6D6B-9A8E-BA8D02F291D4}"/>
              </a:ext>
            </a:extLst>
          </p:cNvPr>
          <p:cNvSpPr txBox="1"/>
          <p:nvPr/>
        </p:nvSpPr>
        <p:spPr>
          <a:xfrm>
            <a:off x="9890896" y="6560578"/>
            <a:ext cx="7295907"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a:latin typeface="Open Sans 1"/>
                <a:ea typeface="Open Sans 1"/>
                <a:cs typeface="Open Sans 1"/>
              </a:rPr>
              <a:t>La norme propose un langage commun entre les équipes cyber (IT) et les équipes industrielles (OT)</a:t>
            </a:r>
          </a:p>
        </p:txBody>
      </p:sp>
      <p:sp>
        <p:nvSpPr>
          <p:cNvPr id="45" name="ZoneTexte 2">
            <a:extLst>
              <a:ext uri="{FF2B5EF4-FFF2-40B4-BE49-F238E27FC236}">
                <a16:creationId xmlns:a16="http://schemas.microsoft.com/office/drawing/2014/main" id="{DABE026B-B9BB-E8F4-9BDD-D3F53C49C623}"/>
              </a:ext>
            </a:extLst>
          </p:cNvPr>
          <p:cNvSpPr txBox="1"/>
          <p:nvPr/>
        </p:nvSpPr>
        <p:spPr>
          <a:xfrm>
            <a:off x="183506" y="9140859"/>
            <a:ext cx="1060433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Certification : Intertek, SGS-TÜV Saar, TÜV Nord, TÜV </a:t>
            </a:r>
            <a:r>
              <a:rPr lang="fr-FR" err="1"/>
              <a:t>Rheinland</a:t>
            </a:r>
            <a:r>
              <a:rPr lang="fr-FR"/>
              <a:t>, TÜV SÜD et UL</a:t>
            </a:r>
          </a:p>
        </p:txBody>
      </p:sp>
    </p:spTree>
    <p:extLst>
      <p:ext uri="{BB962C8B-B14F-4D97-AF65-F5344CB8AC3E}">
        <p14:creationId xmlns:p14="http://schemas.microsoft.com/office/powerpoint/2010/main" val="856355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3E242932-13F0-76DD-54F1-4044AC0FFB6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27045C3-5AD0-0889-A75F-AD1086955648}"/>
              </a:ext>
            </a:extLst>
          </p:cNvPr>
          <p:cNvSpPr/>
          <p:nvPr/>
        </p:nvSpPr>
        <p:spPr>
          <a:xfrm flipH="1">
            <a:off x="1046551" y="3134446"/>
            <a:ext cx="0" cy="5961929"/>
          </a:xfrm>
          <a:prstGeom prst="line">
            <a:avLst/>
          </a:prstGeom>
          <a:ln w="28575" cap="rnd">
            <a:solidFill>
              <a:srgbClr val="000000"/>
            </a:solidFill>
            <a:prstDash val="solid"/>
            <a:headEnd type="none" w="sm" len="sm"/>
            <a:tailEnd type="none" w="sm" len="sm"/>
          </a:ln>
        </p:spPr>
        <p:txBody>
          <a:bodyPr/>
          <a:lstStyle/>
          <a:p>
            <a:endParaRPr lang="fr-FR"/>
          </a:p>
        </p:txBody>
      </p:sp>
      <p:grpSp>
        <p:nvGrpSpPr>
          <p:cNvPr id="3" name="Group 3">
            <a:extLst>
              <a:ext uri="{FF2B5EF4-FFF2-40B4-BE49-F238E27FC236}">
                <a16:creationId xmlns:a16="http://schemas.microsoft.com/office/drawing/2014/main" id="{53F9A784-ED95-BCB3-00E9-2E9CF4AC7AF9}"/>
              </a:ext>
            </a:extLst>
          </p:cNvPr>
          <p:cNvGrpSpPr/>
          <p:nvPr/>
        </p:nvGrpSpPr>
        <p:grpSpPr>
          <a:xfrm>
            <a:off x="13319821" y="0"/>
            <a:ext cx="4968179" cy="10287000"/>
            <a:chOff x="0" y="0"/>
            <a:chExt cx="6013289" cy="12450980"/>
          </a:xfrm>
        </p:grpSpPr>
        <p:sp>
          <p:nvSpPr>
            <p:cNvPr id="4" name="Freeform 4">
              <a:extLst>
                <a:ext uri="{FF2B5EF4-FFF2-40B4-BE49-F238E27FC236}">
                  <a16:creationId xmlns:a16="http://schemas.microsoft.com/office/drawing/2014/main" id="{10897BA9-0F1F-52C2-DAB9-67CEBE683EA6}"/>
                </a:ext>
              </a:extLst>
            </p:cNvPr>
            <p:cNvSpPr/>
            <p:nvPr/>
          </p:nvSpPr>
          <p:spPr>
            <a:xfrm>
              <a:off x="0" y="0"/>
              <a:ext cx="6013288" cy="12450980"/>
            </a:xfrm>
            <a:custGeom>
              <a:avLst/>
              <a:gdLst/>
              <a:ahLst/>
              <a:cxnLst/>
              <a:rect l="l" t="t" r="r" b="b"/>
              <a:pathLst>
                <a:path w="6013288" h="12450980">
                  <a:moveTo>
                    <a:pt x="6013288" y="0"/>
                  </a:moveTo>
                  <a:lnTo>
                    <a:pt x="3849455" y="12450980"/>
                  </a:lnTo>
                  <a:lnTo>
                    <a:pt x="0" y="12450980"/>
                  </a:lnTo>
                  <a:lnTo>
                    <a:pt x="2138646" y="0"/>
                  </a:lnTo>
                  <a:lnTo>
                    <a:pt x="6013288" y="0"/>
                  </a:lnTo>
                  <a:close/>
                </a:path>
              </a:pathLst>
            </a:custGeom>
            <a:blipFill>
              <a:blip r:embed="rId2"/>
              <a:stretch>
                <a:fillRect l="-85674" r="-90402"/>
              </a:stretch>
            </a:blipFill>
          </p:spPr>
          <p:txBody>
            <a:bodyPr/>
            <a:lstStyle/>
            <a:p>
              <a:endParaRPr lang="fr-FR"/>
            </a:p>
          </p:txBody>
        </p:sp>
      </p:grpSp>
      <p:sp>
        <p:nvSpPr>
          <p:cNvPr id="5" name="AutoShape 5">
            <a:extLst>
              <a:ext uri="{FF2B5EF4-FFF2-40B4-BE49-F238E27FC236}">
                <a16:creationId xmlns:a16="http://schemas.microsoft.com/office/drawing/2014/main" id="{76824616-5A76-D5A1-431B-7A44CFC86580}"/>
              </a:ext>
            </a:extLst>
          </p:cNvPr>
          <p:cNvSpPr/>
          <p:nvPr/>
        </p:nvSpPr>
        <p:spPr>
          <a:xfrm>
            <a:off x="7538069" y="3641289"/>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6" name="AutoShape 6">
            <a:extLst>
              <a:ext uri="{FF2B5EF4-FFF2-40B4-BE49-F238E27FC236}">
                <a16:creationId xmlns:a16="http://schemas.microsoft.com/office/drawing/2014/main" id="{20DD20E8-8DA3-ED19-219A-953039F739B3}"/>
              </a:ext>
            </a:extLst>
          </p:cNvPr>
          <p:cNvSpPr/>
          <p:nvPr/>
        </p:nvSpPr>
        <p:spPr>
          <a:xfrm>
            <a:off x="7538069" y="4366782"/>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7" name="AutoShape 7">
            <a:extLst>
              <a:ext uri="{FF2B5EF4-FFF2-40B4-BE49-F238E27FC236}">
                <a16:creationId xmlns:a16="http://schemas.microsoft.com/office/drawing/2014/main" id="{099665FB-498A-5766-6CAF-77D2E0126C83}"/>
              </a:ext>
            </a:extLst>
          </p:cNvPr>
          <p:cNvSpPr/>
          <p:nvPr/>
        </p:nvSpPr>
        <p:spPr>
          <a:xfrm>
            <a:off x="7538069" y="5130684"/>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8" name="AutoShape 8">
            <a:extLst>
              <a:ext uri="{FF2B5EF4-FFF2-40B4-BE49-F238E27FC236}">
                <a16:creationId xmlns:a16="http://schemas.microsoft.com/office/drawing/2014/main" id="{312CED26-008E-D57F-9E64-3FF11B0B53B6}"/>
              </a:ext>
            </a:extLst>
          </p:cNvPr>
          <p:cNvSpPr/>
          <p:nvPr/>
        </p:nvSpPr>
        <p:spPr>
          <a:xfrm>
            <a:off x="7538069" y="5863741"/>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9" name="AutoShape 9">
            <a:extLst>
              <a:ext uri="{FF2B5EF4-FFF2-40B4-BE49-F238E27FC236}">
                <a16:creationId xmlns:a16="http://schemas.microsoft.com/office/drawing/2014/main" id="{60485D35-68D6-EFF3-FFCC-D9052E86C64D}"/>
              </a:ext>
            </a:extLst>
          </p:cNvPr>
          <p:cNvSpPr/>
          <p:nvPr/>
        </p:nvSpPr>
        <p:spPr>
          <a:xfrm>
            <a:off x="7538069" y="6614936"/>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10" name="AutoShape 10">
            <a:extLst>
              <a:ext uri="{FF2B5EF4-FFF2-40B4-BE49-F238E27FC236}">
                <a16:creationId xmlns:a16="http://schemas.microsoft.com/office/drawing/2014/main" id="{9BBB0CB5-2EB8-C6FD-8F8D-ADFEB9EB3F80}"/>
              </a:ext>
            </a:extLst>
          </p:cNvPr>
          <p:cNvSpPr/>
          <p:nvPr/>
        </p:nvSpPr>
        <p:spPr>
          <a:xfrm>
            <a:off x="7538069" y="7354156"/>
            <a:ext cx="3861445" cy="0"/>
          </a:xfrm>
          <a:prstGeom prst="line">
            <a:avLst/>
          </a:prstGeom>
          <a:ln w="19050" cap="flat">
            <a:solidFill>
              <a:srgbClr val="000000"/>
            </a:solidFill>
            <a:prstDash val="sysDot"/>
            <a:headEnd type="none" w="sm" len="sm"/>
            <a:tailEnd type="none" w="sm" len="sm"/>
          </a:ln>
        </p:spPr>
        <p:txBody>
          <a:bodyPr/>
          <a:lstStyle/>
          <a:p>
            <a:endParaRPr lang="fr-FR"/>
          </a:p>
        </p:txBody>
      </p:sp>
      <p:grpSp>
        <p:nvGrpSpPr>
          <p:cNvPr id="13" name="Group 13">
            <a:extLst>
              <a:ext uri="{FF2B5EF4-FFF2-40B4-BE49-F238E27FC236}">
                <a16:creationId xmlns:a16="http://schemas.microsoft.com/office/drawing/2014/main" id="{EF4175E2-59E2-6411-5C94-430FD2290877}"/>
              </a:ext>
            </a:extLst>
          </p:cNvPr>
          <p:cNvGrpSpPr/>
          <p:nvPr/>
        </p:nvGrpSpPr>
        <p:grpSpPr>
          <a:xfrm rot="586152">
            <a:off x="17318454" y="-212119"/>
            <a:ext cx="137421" cy="11405458"/>
            <a:chOff x="0" y="0"/>
            <a:chExt cx="36193" cy="3003907"/>
          </a:xfrm>
        </p:grpSpPr>
        <p:sp>
          <p:nvSpPr>
            <p:cNvPr id="14" name="Freeform 14">
              <a:extLst>
                <a:ext uri="{FF2B5EF4-FFF2-40B4-BE49-F238E27FC236}">
                  <a16:creationId xmlns:a16="http://schemas.microsoft.com/office/drawing/2014/main" id="{5CA62E15-633A-BD9D-7D35-021E0C394726}"/>
                </a:ext>
              </a:extLst>
            </p:cNvPr>
            <p:cNvSpPr/>
            <p:nvPr/>
          </p:nvSpPr>
          <p:spPr>
            <a:xfrm>
              <a:off x="0" y="0"/>
              <a:ext cx="36193" cy="3003907"/>
            </a:xfrm>
            <a:custGeom>
              <a:avLst/>
              <a:gdLst/>
              <a:ahLst/>
              <a:cxnLst/>
              <a:rect l="l" t="t" r="r" b="b"/>
              <a:pathLst>
                <a:path w="36193" h="3003907">
                  <a:moveTo>
                    <a:pt x="0" y="0"/>
                  </a:moveTo>
                  <a:lnTo>
                    <a:pt x="36193" y="0"/>
                  </a:lnTo>
                  <a:lnTo>
                    <a:pt x="36193" y="3003907"/>
                  </a:lnTo>
                  <a:lnTo>
                    <a:pt x="0" y="3003907"/>
                  </a:lnTo>
                  <a:close/>
                </a:path>
              </a:pathLst>
            </a:custGeom>
            <a:solidFill>
              <a:srgbClr val="ED3E20"/>
            </a:solidFill>
          </p:spPr>
          <p:txBody>
            <a:bodyPr/>
            <a:lstStyle/>
            <a:p>
              <a:endParaRPr lang="fr-FR"/>
            </a:p>
          </p:txBody>
        </p:sp>
        <p:sp>
          <p:nvSpPr>
            <p:cNvPr id="15" name="TextBox 15">
              <a:extLst>
                <a:ext uri="{FF2B5EF4-FFF2-40B4-BE49-F238E27FC236}">
                  <a16:creationId xmlns:a16="http://schemas.microsoft.com/office/drawing/2014/main" id="{5E52319E-DEC1-41EB-A4A3-0259F93D426D}"/>
                </a:ext>
              </a:extLst>
            </p:cNvPr>
            <p:cNvSpPr txBox="1"/>
            <p:nvPr/>
          </p:nvSpPr>
          <p:spPr>
            <a:xfrm>
              <a:off x="0" y="-47625"/>
              <a:ext cx="36193" cy="3051532"/>
            </a:xfrm>
            <a:prstGeom prst="rect">
              <a:avLst/>
            </a:prstGeom>
          </p:spPr>
          <p:txBody>
            <a:bodyPr lIns="50800" tIns="50800" rIns="50800" bIns="50800" rtlCol="0" anchor="ctr"/>
            <a:lstStyle/>
            <a:p>
              <a:pPr algn="ctr">
                <a:lnSpc>
                  <a:spcPts val="2240"/>
                </a:lnSpc>
              </a:pPr>
              <a:endParaRPr/>
            </a:p>
          </p:txBody>
        </p:sp>
      </p:grpSp>
      <p:sp>
        <p:nvSpPr>
          <p:cNvPr id="16" name="TextBox 16">
            <a:extLst>
              <a:ext uri="{FF2B5EF4-FFF2-40B4-BE49-F238E27FC236}">
                <a16:creationId xmlns:a16="http://schemas.microsoft.com/office/drawing/2014/main" id="{3D664A49-253C-E8B2-0140-45737FCBF6FF}"/>
              </a:ext>
            </a:extLst>
          </p:cNvPr>
          <p:cNvSpPr txBox="1"/>
          <p:nvPr/>
        </p:nvSpPr>
        <p:spPr>
          <a:xfrm>
            <a:off x="1032263" y="738297"/>
            <a:ext cx="8194859" cy="2024396"/>
          </a:xfrm>
          <a:prstGeom prst="rect">
            <a:avLst/>
          </a:prstGeom>
        </p:spPr>
        <p:txBody>
          <a:bodyPr lIns="0" tIns="0" rIns="0" bIns="0" rtlCol="0" anchor="t">
            <a:spAutoFit/>
          </a:bodyPr>
          <a:lstStyle/>
          <a:p>
            <a:pPr algn="l">
              <a:lnSpc>
                <a:spcPts val="16519"/>
              </a:lnSpc>
            </a:pPr>
            <a:r>
              <a:rPr lang="en-US" sz="11799" b="1" spc="-755">
                <a:solidFill>
                  <a:srgbClr val="000000"/>
                </a:solidFill>
                <a:latin typeface="Open Sans 1 Bold"/>
                <a:ea typeface="Open Sans 1 Bold"/>
                <a:cs typeface="Open Sans 1 Bold"/>
                <a:sym typeface="Open Sans 1 Bold"/>
              </a:rPr>
              <a:t>SOMMAIRE</a:t>
            </a:r>
          </a:p>
        </p:txBody>
      </p:sp>
      <p:sp>
        <p:nvSpPr>
          <p:cNvPr id="17" name="TextBox 17">
            <a:extLst>
              <a:ext uri="{FF2B5EF4-FFF2-40B4-BE49-F238E27FC236}">
                <a16:creationId xmlns:a16="http://schemas.microsoft.com/office/drawing/2014/main" id="{5B92EBC7-1B5C-1E61-ABED-5D1F9392BE32}"/>
              </a:ext>
            </a:extLst>
          </p:cNvPr>
          <p:cNvSpPr txBox="1"/>
          <p:nvPr/>
        </p:nvSpPr>
        <p:spPr>
          <a:xfrm>
            <a:off x="1500177" y="3323675"/>
            <a:ext cx="8435530" cy="396583"/>
          </a:xfrm>
          <a:prstGeom prst="rect">
            <a:avLst/>
          </a:prstGeom>
        </p:spPr>
        <p:txBody>
          <a:bodyPr wrap="square"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Les </a:t>
            </a:r>
            <a:r>
              <a:rPr lang="en-US" sz="2350" b="1" err="1">
                <a:solidFill>
                  <a:srgbClr val="7F7F7F"/>
                </a:solidFill>
                <a:latin typeface="Open Sans 1 Bold"/>
                <a:ea typeface="Open Sans 1 Bold"/>
                <a:cs typeface="Open Sans 1 Bold"/>
                <a:sym typeface="Open Sans 1 Bold"/>
              </a:rPr>
              <a:t>Organismes</a:t>
            </a:r>
            <a:r>
              <a:rPr lang="en-US" sz="2350" b="1">
                <a:solidFill>
                  <a:srgbClr val="7F7F7F"/>
                </a:solidFill>
                <a:latin typeface="Open Sans 1 Bold"/>
                <a:ea typeface="Open Sans 1 Bold"/>
                <a:cs typeface="Open Sans 1 Bold"/>
                <a:sym typeface="Open Sans 1 Bold"/>
              </a:rPr>
              <a:t> de </a:t>
            </a:r>
            <a:r>
              <a:rPr lang="en-US" sz="2350" b="1" err="1">
                <a:solidFill>
                  <a:srgbClr val="7F7F7F"/>
                </a:solidFill>
                <a:latin typeface="Open Sans 1 Bold"/>
                <a:ea typeface="Open Sans 1 Bold"/>
                <a:cs typeface="Open Sans 1 Bold"/>
                <a:sym typeface="Open Sans 1 Bold"/>
              </a:rPr>
              <a:t>normalisation</a:t>
            </a:r>
            <a:r>
              <a:rPr lang="en-US" sz="2350" b="1">
                <a:solidFill>
                  <a:srgbClr val="7F7F7F"/>
                </a:solidFill>
                <a:latin typeface="Open Sans 1 Bold"/>
                <a:ea typeface="Open Sans 1 Bold"/>
                <a:cs typeface="Open Sans 1 Bold"/>
                <a:sym typeface="Open Sans 1 Bold"/>
              </a:rPr>
              <a:t> OT</a:t>
            </a:r>
            <a:endParaRPr lang="en-US">
              <a:solidFill>
                <a:srgbClr val="7F7F7F"/>
              </a:solidFill>
            </a:endParaRPr>
          </a:p>
        </p:txBody>
      </p:sp>
      <p:sp>
        <p:nvSpPr>
          <p:cNvPr id="19" name="TextBox 19">
            <a:extLst>
              <a:ext uri="{FF2B5EF4-FFF2-40B4-BE49-F238E27FC236}">
                <a16:creationId xmlns:a16="http://schemas.microsoft.com/office/drawing/2014/main" id="{F11C9243-C195-168F-54BD-D116740364FA}"/>
              </a:ext>
            </a:extLst>
          </p:cNvPr>
          <p:cNvSpPr txBox="1"/>
          <p:nvPr/>
        </p:nvSpPr>
        <p:spPr>
          <a:xfrm>
            <a:off x="1500177" y="4066774"/>
            <a:ext cx="4234634" cy="396583"/>
          </a:xfrm>
          <a:prstGeom prst="rect">
            <a:avLst/>
          </a:prstGeom>
        </p:spPr>
        <p:txBody>
          <a:bodyPr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La </a:t>
            </a:r>
            <a:r>
              <a:rPr lang="en-US" sz="2350" b="1" err="1">
                <a:solidFill>
                  <a:srgbClr val="7F7F7F"/>
                </a:solidFill>
                <a:latin typeface="Open Sans 1 Bold"/>
                <a:ea typeface="Open Sans 1 Bold"/>
                <a:cs typeface="Open Sans 1 Bold"/>
                <a:sym typeface="Open Sans 1 Bold"/>
              </a:rPr>
              <a:t>Norme</a:t>
            </a:r>
            <a:r>
              <a:rPr lang="en-US" sz="2350" b="1">
                <a:solidFill>
                  <a:srgbClr val="7F7F7F"/>
                </a:solidFill>
                <a:latin typeface="Open Sans 1 Bold"/>
                <a:ea typeface="Open Sans 1 Bold"/>
                <a:cs typeface="Open Sans 1 Bold"/>
                <a:sym typeface="Open Sans 1 Bold"/>
              </a:rPr>
              <a:t> IEC 62443</a:t>
            </a:r>
            <a:endParaRPr lang="en-US">
              <a:solidFill>
                <a:srgbClr val="7F7F7F"/>
              </a:solidFill>
            </a:endParaRPr>
          </a:p>
        </p:txBody>
      </p:sp>
      <p:sp>
        <p:nvSpPr>
          <p:cNvPr id="21" name="TextBox 21">
            <a:extLst>
              <a:ext uri="{FF2B5EF4-FFF2-40B4-BE49-F238E27FC236}">
                <a16:creationId xmlns:a16="http://schemas.microsoft.com/office/drawing/2014/main" id="{F2B6D221-298A-AC01-BEC0-3B637482B35B}"/>
              </a:ext>
            </a:extLst>
          </p:cNvPr>
          <p:cNvSpPr txBox="1"/>
          <p:nvPr/>
        </p:nvSpPr>
        <p:spPr>
          <a:xfrm>
            <a:off x="1871281" y="4809874"/>
            <a:ext cx="4234634" cy="436530"/>
          </a:xfrm>
          <a:prstGeom prst="rect">
            <a:avLst/>
          </a:prstGeom>
        </p:spPr>
        <p:txBody>
          <a:bodyPr lIns="0" tIns="0" rIns="0" bIns="0" rtlCol="0" anchor="t">
            <a:spAutoFit/>
          </a:bodyPr>
          <a:lstStyle/>
          <a:p>
            <a:pPr>
              <a:lnSpc>
                <a:spcPts val="3290"/>
              </a:lnSpc>
            </a:pPr>
            <a:r>
              <a:rPr lang="en-US" sz="3200" b="1" err="1">
                <a:solidFill>
                  <a:srgbClr val="000000"/>
                </a:solidFill>
                <a:latin typeface="Open Sans 1 Bold"/>
                <a:ea typeface="Open Sans 1 Bold"/>
                <a:cs typeface="Open Sans 1 Bold"/>
                <a:sym typeface="Open Sans 1 Bold"/>
              </a:rPr>
              <a:t>Référentiel</a:t>
            </a:r>
            <a:r>
              <a:rPr lang="en-US" sz="3200" b="1">
                <a:solidFill>
                  <a:srgbClr val="000000"/>
                </a:solidFill>
                <a:latin typeface="Open Sans 1 Bold"/>
                <a:ea typeface="Open Sans 1 Bold"/>
                <a:cs typeface="Open Sans 1 Bold"/>
                <a:sym typeface="Open Sans 1 Bold"/>
              </a:rPr>
              <a:t> NIST</a:t>
            </a:r>
            <a:endParaRPr lang="en-US" sz="3200">
              <a:ea typeface="Calibri"/>
              <a:cs typeface="Calibri"/>
            </a:endParaRPr>
          </a:p>
        </p:txBody>
      </p:sp>
      <p:sp>
        <p:nvSpPr>
          <p:cNvPr id="23" name="TextBox 23">
            <a:extLst>
              <a:ext uri="{FF2B5EF4-FFF2-40B4-BE49-F238E27FC236}">
                <a16:creationId xmlns:a16="http://schemas.microsoft.com/office/drawing/2014/main" id="{DD1DA2AB-DDEC-D247-E2DC-1048EAC16F93}"/>
              </a:ext>
            </a:extLst>
          </p:cNvPr>
          <p:cNvSpPr txBox="1"/>
          <p:nvPr/>
        </p:nvSpPr>
        <p:spPr>
          <a:xfrm>
            <a:off x="1500177" y="5552974"/>
            <a:ext cx="4741141"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Référentiel</a:t>
            </a:r>
            <a:r>
              <a:rPr lang="en-US" sz="2350" b="1">
                <a:solidFill>
                  <a:srgbClr val="7F7F7F"/>
                </a:solidFill>
                <a:latin typeface="Open Sans 1 Bold"/>
                <a:ea typeface="Open Sans 1 Bold"/>
                <a:cs typeface="Open Sans 1 Bold"/>
                <a:sym typeface="Open Sans 1 Bold"/>
              </a:rPr>
              <a:t> ANSSI</a:t>
            </a:r>
            <a:endParaRPr lang="en-US">
              <a:solidFill>
                <a:srgbClr val="7F7F7F"/>
              </a:solidFill>
            </a:endParaRPr>
          </a:p>
        </p:txBody>
      </p:sp>
      <p:sp>
        <p:nvSpPr>
          <p:cNvPr id="25" name="TextBox 25">
            <a:extLst>
              <a:ext uri="{FF2B5EF4-FFF2-40B4-BE49-F238E27FC236}">
                <a16:creationId xmlns:a16="http://schemas.microsoft.com/office/drawing/2014/main" id="{140AD113-F876-5B6C-E985-510E7B3B3FA0}"/>
              </a:ext>
            </a:extLst>
          </p:cNvPr>
          <p:cNvSpPr txBox="1"/>
          <p:nvPr/>
        </p:nvSpPr>
        <p:spPr>
          <a:xfrm>
            <a:off x="1500177" y="6296074"/>
            <a:ext cx="4980617"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Comparaison</a:t>
            </a:r>
            <a:r>
              <a:rPr lang="en-US" sz="2350" b="1">
                <a:solidFill>
                  <a:srgbClr val="7F7F7F"/>
                </a:solidFill>
                <a:latin typeface="Open Sans 1 Bold"/>
                <a:ea typeface="Open Sans 1 Bold"/>
                <a:cs typeface="Open Sans 1 Bold"/>
                <a:sym typeface="Open Sans 1 Bold"/>
              </a:rPr>
              <a:t> ANSSI/NIST</a:t>
            </a:r>
            <a:endParaRPr lang="en-US">
              <a:solidFill>
                <a:srgbClr val="7F7F7F"/>
              </a:solidFill>
            </a:endParaRPr>
          </a:p>
        </p:txBody>
      </p:sp>
      <p:sp>
        <p:nvSpPr>
          <p:cNvPr id="27" name="TextBox 27">
            <a:extLst>
              <a:ext uri="{FF2B5EF4-FFF2-40B4-BE49-F238E27FC236}">
                <a16:creationId xmlns:a16="http://schemas.microsoft.com/office/drawing/2014/main" id="{7ABFA3C1-6BFA-7AA7-6AF8-0ECF38CAC41E}"/>
              </a:ext>
            </a:extLst>
          </p:cNvPr>
          <p:cNvSpPr txBox="1"/>
          <p:nvPr/>
        </p:nvSpPr>
        <p:spPr>
          <a:xfrm>
            <a:off x="1500177" y="7039174"/>
            <a:ext cx="4980617" cy="396583"/>
          </a:xfrm>
          <a:prstGeom prst="rect">
            <a:avLst/>
          </a:prstGeom>
        </p:spPr>
        <p:txBody>
          <a:bodyPr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MITRE et Pain Pyramid</a:t>
            </a:r>
            <a:endParaRPr lang="en-US">
              <a:solidFill>
                <a:srgbClr val="7F7F7F"/>
              </a:solidFill>
            </a:endParaRPr>
          </a:p>
        </p:txBody>
      </p:sp>
      <p:sp>
        <p:nvSpPr>
          <p:cNvPr id="33" name="TextBox 33">
            <a:extLst>
              <a:ext uri="{FF2B5EF4-FFF2-40B4-BE49-F238E27FC236}">
                <a16:creationId xmlns:a16="http://schemas.microsoft.com/office/drawing/2014/main" id="{071E1903-8FCC-8C7A-12C2-F18C2562E2CC}"/>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3</a:t>
            </a:r>
          </a:p>
        </p:txBody>
      </p:sp>
    </p:spTree>
    <p:extLst>
      <p:ext uri="{BB962C8B-B14F-4D97-AF65-F5344CB8AC3E}">
        <p14:creationId xmlns:p14="http://schemas.microsoft.com/office/powerpoint/2010/main" val="2200188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0386D916-3FDF-7D92-2130-834005C17165}"/>
            </a:ext>
          </a:extLst>
        </p:cNvPr>
        <p:cNvGrpSpPr/>
        <p:nvPr/>
      </p:nvGrpSpPr>
      <p:grpSpPr>
        <a:xfrm>
          <a:off x="0" y="0"/>
          <a:ext cx="0" cy="0"/>
          <a:chOff x="0" y="0"/>
          <a:chExt cx="0" cy="0"/>
        </a:xfrm>
      </p:grpSpPr>
      <p:sp>
        <p:nvSpPr>
          <p:cNvPr id="27" name="Freeform 2">
            <a:extLst>
              <a:ext uri="{FF2B5EF4-FFF2-40B4-BE49-F238E27FC236}">
                <a16:creationId xmlns:a16="http://schemas.microsoft.com/office/drawing/2014/main" id="{C39BED12-EFAD-3ED3-E775-3796D77A72E6}"/>
              </a:ext>
            </a:extLst>
          </p:cNvPr>
          <p:cNvSpPr/>
          <p:nvPr/>
        </p:nvSpPr>
        <p:spPr>
          <a:xfrm rot="1500000">
            <a:off x="15740833" y="1042112"/>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55" name="AutoShape 18">
            <a:extLst>
              <a:ext uri="{FF2B5EF4-FFF2-40B4-BE49-F238E27FC236}">
                <a16:creationId xmlns:a16="http://schemas.microsoft.com/office/drawing/2014/main" id="{296FB790-9C05-C0B9-A7A6-2E962AAEC4B4}"/>
              </a:ext>
            </a:extLst>
          </p:cNvPr>
          <p:cNvSpPr/>
          <p:nvPr/>
        </p:nvSpPr>
        <p:spPr>
          <a:xfrm>
            <a:off x="915581" y="5150701"/>
            <a:ext cx="0" cy="65680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2" name="Group 2">
            <a:extLst>
              <a:ext uri="{FF2B5EF4-FFF2-40B4-BE49-F238E27FC236}">
                <a16:creationId xmlns:a16="http://schemas.microsoft.com/office/drawing/2014/main" id="{29D658E9-0827-1B3E-4581-0791F4BEF5F4}"/>
              </a:ext>
            </a:extLst>
          </p:cNvPr>
          <p:cNvGrpSpPr/>
          <p:nvPr/>
        </p:nvGrpSpPr>
        <p:grpSpPr>
          <a:xfrm>
            <a:off x="-187902" y="6462565"/>
            <a:ext cx="18663805" cy="4003693"/>
            <a:chOff x="0" y="0"/>
            <a:chExt cx="4915570" cy="1050561"/>
          </a:xfrm>
        </p:grpSpPr>
        <p:sp>
          <p:nvSpPr>
            <p:cNvPr id="3" name="Freeform 3">
              <a:extLst>
                <a:ext uri="{FF2B5EF4-FFF2-40B4-BE49-F238E27FC236}">
                  <a16:creationId xmlns:a16="http://schemas.microsoft.com/office/drawing/2014/main" id="{F2BDFF4F-5179-12D4-F67A-0AC308B79928}"/>
                </a:ext>
              </a:extLst>
            </p:cNvPr>
            <p:cNvSpPr/>
            <p:nvPr/>
          </p:nvSpPr>
          <p:spPr>
            <a:xfrm>
              <a:off x="0" y="0"/>
              <a:ext cx="4915570" cy="1050561"/>
            </a:xfrm>
            <a:custGeom>
              <a:avLst/>
              <a:gdLst/>
              <a:ahLst/>
              <a:cxnLst/>
              <a:rect l="l" t="t" r="r" b="b"/>
              <a:pathLst>
                <a:path w="4915570" h="1050561">
                  <a:moveTo>
                    <a:pt x="0" y="0"/>
                  </a:moveTo>
                  <a:lnTo>
                    <a:pt x="4915570" y="0"/>
                  </a:lnTo>
                  <a:lnTo>
                    <a:pt x="4915570"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BB8A13BF-2CB7-1E74-5AB4-18959433E448}"/>
                </a:ext>
              </a:extLst>
            </p:cNvPr>
            <p:cNvSpPr txBox="1"/>
            <p:nvPr/>
          </p:nvSpPr>
          <p:spPr>
            <a:xfrm>
              <a:off x="0" y="-47625"/>
              <a:ext cx="4915570" cy="1098186"/>
            </a:xfrm>
            <a:prstGeom prst="rect">
              <a:avLst/>
            </a:prstGeom>
          </p:spPr>
          <p:txBody>
            <a:bodyPr lIns="50800" tIns="50800" rIns="50800" bIns="50800" rtlCol="0" anchor="ctr"/>
            <a:lstStyle/>
            <a:p>
              <a:pPr algn="ctr">
                <a:lnSpc>
                  <a:spcPts val="2240"/>
                </a:lnSpc>
              </a:pPr>
              <a:endParaRPr/>
            </a:p>
          </p:txBody>
        </p:sp>
      </p:grpSp>
      <p:sp>
        <p:nvSpPr>
          <p:cNvPr id="5" name="AutoShape 5">
            <a:extLst>
              <a:ext uri="{FF2B5EF4-FFF2-40B4-BE49-F238E27FC236}">
                <a16:creationId xmlns:a16="http://schemas.microsoft.com/office/drawing/2014/main" id="{2389F3AC-4DA6-70D8-B6AA-DA18D1D2FDF4}"/>
              </a:ext>
            </a:extLst>
          </p:cNvPr>
          <p:cNvSpPr/>
          <p:nvPr/>
        </p:nvSpPr>
        <p:spPr>
          <a:xfrm flipV="1">
            <a:off x="935122" y="5259394"/>
            <a:ext cx="13129396" cy="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6" name="Group 6">
            <a:extLst>
              <a:ext uri="{FF2B5EF4-FFF2-40B4-BE49-F238E27FC236}">
                <a16:creationId xmlns:a16="http://schemas.microsoft.com/office/drawing/2014/main" id="{8AE36A25-4933-6A2D-0C3A-D4F70EA788BF}"/>
              </a:ext>
            </a:extLst>
          </p:cNvPr>
          <p:cNvGrpSpPr/>
          <p:nvPr/>
        </p:nvGrpSpPr>
        <p:grpSpPr>
          <a:xfrm>
            <a:off x="312994" y="3968045"/>
            <a:ext cx="1223009" cy="1223009"/>
            <a:chOff x="0" y="0"/>
            <a:chExt cx="812800" cy="812800"/>
          </a:xfrm>
        </p:grpSpPr>
        <p:sp>
          <p:nvSpPr>
            <p:cNvPr id="7" name="Freeform 7">
              <a:extLst>
                <a:ext uri="{FF2B5EF4-FFF2-40B4-BE49-F238E27FC236}">
                  <a16:creationId xmlns:a16="http://schemas.microsoft.com/office/drawing/2014/main" id="{1A6AF52F-FDD1-408D-0D04-F027F1A6E17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8" name="TextBox 8">
              <a:extLst>
                <a:ext uri="{FF2B5EF4-FFF2-40B4-BE49-F238E27FC236}">
                  <a16:creationId xmlns:a16="http://schemas.microsoft.com/office/drawing/2014/main" id="{0F86EFFE-5ADA-4625-AC21-DB456119F9EC}"/>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9" name="Group 9">
            <a:extLst>
              <a:ext uri="{FF2B5EF4-FFF2-40B4-BE49-F238E27FC236}">
                <a16:creationId xmlns:a16="http://schemas.microsoft.com/office/drawing/2014/main" id="{38EA3D81-C607-6A82-F077-DBFAC97F5B5A}"/>
              </a:ext>
            </a:extLst>
          </p:cNvPr>
          <p:cNvGrpSpPr/>
          <p:nvPr/>
        </p:nvGrpSpPr>
        <p:grpSpPr>
          <a:xfrm>
            <a:off x="3102201" y="3989475"/>
            <a:ext cx="1223009" cy="1223009"/>
            <a:chOff x="0" y="0"/>
            <a:chExt cx="812800" cy="812800"/>
          </a:xfrm>
        </p:grpSpPr>
        <p:sp>
          <p:nvSpPr>
            <p:cNvPr id="10" name="Freeform 10">
              <a:extLst>
                <a:ext uri="{FF2B5EF4-FFF2-40B4-BE49-F238E27FC236}">
                  <a16:creationId xmlns:a16="http://schemas.microsoft.com/office/drawing/2014/main" id="{FDA46DB9-94A2-8075-9437-01A2258BA2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1" name="TextBox 11">
              <a:extLst>
                <a:ext uri="{FF2B5EF4-FFF2-40B4-BE49-F238E27FC236}">
                  <a16:creationId xmlns:a16="http://schemas.microsoft.com/office/drawing/2014/main" id="{3AE37BC1-9F4C-B868-E9C5-2003E30BA003}"/>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2" name="Group 12">
            <a:extLst>
              <a:ext uri="{FF2B5EF4-FFF2-40B4-BE49-F238E27FC236}">
                <a16:creationId xmlns:a16="http://schemas.microsoft.com/office/drawing/2014/main" id="{83D87E9E-FA2F-96DC-586B-648F1C5F8808}"/>
              </a:ext>
            </a:extLst>
          </p:cNvPr>
          <p:cNvGrpSpPr/>
          <p:nvPr/>
        </p:nvGrpSpPr>
        <p:grpSpPr>
          <a:xfrm>
            <a:off x="5538860" y="3989117"/>
            <a:ext cx="1223009" cy="1223009"/>
            <a:chOff x="0" y="0"/>
            <a:chExt cx="812800" cy="812800"/>
          </a:xfrm>
        </p:grpSpPr>
        <p:sp>
          <p:nvSpPr>
            <p:cNvPr id="13" name="Freeform 13">
              <a:extLst>
                <a:ext uri="{FF2B5EF4-FFF2-40B4-BE49-F238E27FC236}">
                  <a16:creationId xmlns:a16="http://schemas.microsoft.com/office/drawing/2014/main" id="{94411C91-14E4-09AE-1083-D24624D023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4" name="TextBox 14">
              <a:extLst>
                <a:ext uri="{FF2B5EF4-FFF2-40B4-BE49-F238E27FC236}">
                  <a16:creationId xmlns:a16="http://schemas.microsoft.com/office/drawing/2014/main" id="{9DA2CFE6-04FE-E7E2-9262-BBFA047473B6}"/>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5" name="Group 15">
            <a:extLst>
              <a:ext uri="{FF2B5EF4-FFF2-40B4-BE49-F238E27FC236}">
                <a16:creationId xmlns:a16="http://schemas.microsoft.com/office/drawing/2014/main" id="{AF4D1CBC-CC98-D65C-ACAF-FA1E7F5D2782}"/>
              </a:ext>
            </a:extLst>
          </p:cNvPr>
          <p:cNvGrpSpPr/>
          <p:nvPr/>
        </p:nvGrpSpPr>
        <p:grpSpPr>
          <a:xfrm>
            <a:off x="7916144" y="3988843"/>
            <a:ext cx="1223009" cy="1223009"/>
            <a:chOff x="0" y="0"/>
            <a:chExt cx="812800" cy="812800"/>
          </a:xfrm>
        </p:grpSpPr>
        <p:sp>
          <p:nvSpPr>
            <p:cNvPr id="16" name="Freeform 16">
              <a:extLst>
                <a:ext uri="{FF2B5EF4-FFF2-40B4-BE49-F238E27FC236}">
                  <a16:creationId xmlns:a16="http://schemas.microsoft.com/office/drawing/2014/main" id="{B5A0E51E-67B4-559C-4A57-8A06D34642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7" name="TextBox 17">
              <a:extLst>
                <a:ext uri="{FF2B5EF4-FFF2-40B4-BE49-F238E27FC236}">
                  <a16:creationId xmlns:a16="http://schemas.microsoft.com/office/drawing/2014/main" id="{5E335C46-C86A-F565-BC9B-86F7E49BE7AA}"/>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8" name="AutoShape 18">
            <a:extLst>
              <a:ext uri="{FF2B5EF4-FFF2-40B4-BE49-F238E27FC236}">
                <a16:creationId xmlns:a16="http://schemas.microsoft.com/office/drawing/2014/main" id="{23F17298-9CA1-B31C-A795-D935E936557E}"/>
              </a:ext>
            </a:extLst>
          </p:cNvPr>
          <p:cNvSpPr/>
          <p:nvPr/>
        </p:nvSpPr>
        <p:spPr>
          <a:xfrm>
            <a:off x="3713705" y="5212485"/>
            <a:ext cx="0" cy="2898268"/>
          </a:xfrm>
          <a:prstGeom prst="line">
            <a:avLst/>
          </a:prstGeom>
          <a:ln w="38100" cap="flat">
            <a:solidFill>
              <a:srgbClr val="000000"/>
            </a:solidFill>
            <a:prstDash val="solid"/>
            <a:headEnd type="none" w="sm" len="sm"/>
            <a:tailEnd type="none" w="sm" len="sm"/>
          </a:ln>
        </p:spPr>
        <p:txBody>
          <a:bodyPr/>
          <a:lstStyle/>
          <a:p>
            <a:endParaRPr lang="fr-FR"/>
          </a:p>
        </p:txBody>
      </p:sp>
      <p:sp>
        <p:nvSpPr>
          <p:cNvPr id="19" name="AutoShape 19">
            <a:extLst>
              <a:ext uri="{FF2B5EF4-FFF2-40B4-BE49-F238E27FC236}">
                <a16:creationId xmlns:a16="http://schemas.microsoft.com/office/drawing/2014/main" id="{4CFBB242-06CA-4D3F-D0A4-8B4AE7509A61}"/>
              </a:ext>
            </a:extLst>
          </p:cNvPr>
          <p:cNvSpPr/>
          <p:nvPr/>
        </p:nvSpPr>
        <p:spPr>
          <a:xfrm>
            <a:off x="6150365" y="5212127"/>
            <a:ext cx="0" cy="3492391"/>
          </a:xfrm>
          <a:prstGeom prst="line">
            <a:avLst/>
          </a:prstGeom>
          <a:ln w="38100" cap="flat">
            <a:solidFill>
              <a:srgbClr val="000000"/>
            </a:solidFill>
            <a:prstDash val="solid"/>
            <a:headEnd type="none" w="sm" len="sm"/>
            <a:tailEnd type="none" w="sm" len="sm"/>
          </a:ln>
        </p:spPr>
        <p:txBody>
          <a:bodyPr/>
          <a:lstStyle/>
          <a:p>
            <a:endParaRPr lang="fr-FR"/>
          </a:p>
        </p:txBody>
      </p:sp>
      <p:sp>
        <p:nvSpPr>
          <p:cNvPr id="24" name="TextBox 24">
            <a:extLst>
              <a:ext uri="{FF2B5EF4-FFF2-40B4-BE49-F238E27FC236}">
                <a16:creationId xmlns:a16="http://schemas.microsoft.com/office/drawing/2014/main" id="{31C6CDC5-F958-80E5-FA14-018CD5D870A0}"/>
              </a:ext>
            </a:extLst>
          </p:cNvPr>
          <p:cNvSpPr txBox="1"/>
          <p:nvPr/>
        </p:nvSpPr>
        <p:spPr>
          <a:xfrm>
            <a:off x="984168" y="1076325"/>
            <a:ext cx="7058675" cy="838819"/>
          </a:xfrm>
          <a:prstGeom prst="rect">
            <a:avLst/>
          </a:prstGeom>
        </p:spPr>
        <p:txBody>
          <a:bodyPr wrap="square" lIns="0" tIns="0" rIns="0" bIns="0" rtlCol="0" anchor="t">
            <a:spAutoFit/>
          </a:bodyPr>
          <a:lstStyle/>
          <a:p>
            <a:pPr>
              <a:lnSpc>
                <a:spcPts val="6208"/>
              </a:lnSpc>
            </a:pPr>
            <a:r>
              <a:rPr lang="en-US" sz="7200" b="1" err="1">
                <a:solidFill>
                  <a:srgbClr val="000000"/>
                </a:solidFill>
                <a:latin typeface="Century Gothic Paneuropean Bold"/>
                <a:cs typeface="Century Gothic Paneuropean Bold"/>
                <a:sym typeface="Century Gothic Paneuropean Bold"/>
              </a:rPr>
              <a:t>Référentiel</a:t>
            </a:r>
            <a:r>
              <a:rPr lang="en-US" sz="7200" b="1">
                <a:solidFill>
                  <a:srgbClr val="000000"/>
                </a:solidFill>
                <a:latin typeface="Century Gothic Paneuropean Bold"/>
                <a:cs typeface="Century Gothic Paneuropean Bold"/>
                <a:sym typeface="Century Gothic Paneuropean Bold"/>
              </a:rPr>
              <a:t> NIST</a:t>
            </a:r>
            <a:endParaRPr lang="en-US"/>
          </a:p>
        </p:txBody>
      </p:sp>
      <p:sp>
        <p:nvSpPr>
          <p:cNvPr id="29" name="TextBox 29">
            <a:extLst>
              <a:ext uri="{FF2B5EF4-FFF2-40B4-BE49-F238E27FC236}">
                <a16:creationId xmlns:a16="http://schemas.microsoft.com/office/drawing/2014/main" id="{EBE5F7C8-7C84-7357-AE4A-359DC4453174}"/>
              </a:ext>
            </a:extLst>
          </p:cNvPr>
          <p:cNvSpPr txBox="1"/>
          <p:nvPr/>
        </p:nvSpPr>
        <p:spPr>
          <a:xfrm>
            <a:off x="386413" y="438757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1</a:t>
            </a:r>
            <a:endParaRPr lang="en-US" b="1">
              <a:ea typeface="Calibri"/>
              <a:cs typeface="Calibri"/>
            </a:endParaRPr>
          </a:p>
        </p:txBody>
      </p:sp>
      <p:sp>
        <p:nvSpPr>
          <p:cNvPr id="30" name="TextBox 30">
            <a:extLst>
              <a:ext uri="{FF2B5EF4-FFF2-40B4-BE49-F238E27FC236}">
                <a16:creationId xmlns:a16="http://schemas.microsoft.com/office/drawing/2014/main" id="{3C66DE5B-A159-4B23-5721-17F07472DD89}"/>
              </a:ext>
            </a:extLst>
          </p:cNvPr>
          <p:cNvSpPr txBox="1"/>
          <p:nvPr/>
        </p:nvSpPr>
        <p:spPr>
          <a:xfrm>
            <a:off x="3198889" y="446480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2</a:t>
            </a:r>
            <a:endParaRPr lang="en-US" b="1">
              <a:ea typeface="Calibri"/>
              <a:cs typeface="Calibri"/>
            </a:endParaRPr>
          </a:p>
        </p:txBody>
      </p:sp>
      <p:sp>
        <p:nvSpPr>
          <p:cNvPr id="31" name="TextBox 31">
            <a:extLst>
              <a:ext uri="{FF2B5EF4-FFF2-40B4-BE49-F238E27FC236}">
                <a16:creationId xmlns:a16="http://schemas.microsoft.com/office/drawing/2014/main" id="{6018FE90-0CA3-E260-09CD-51A4988AACB3}"/>
              </a:ext>
            </a:extLst>
          </p:cNvPr>
          <p:cNvSpPr txBox="1"/>
          <p:nvPr/>
        </p:nvSpPr>
        <p:spPr>
          <a:xfrm>
            <a:off x="5624061" y="4405424"/>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3</a:t>
            </a:r>
            <a:endParaRPr lang="en-US" b="1">
              <a:ea typeface="Calibri"/>
              <a:cs typeface="Calibri"/>
            </a:endParaRPr>
          </a:p>
        </p:txBody>
      </p:sp>
      <p:sp>
        <p:nvSpPr>
          <p:cNvPr id="32" name="TextBox 32">
            <a:extLst>
              <a:ext uri="{FF2B5EF4-FFF2-40B4-BE49-F238E27FC236}">
                <a16:creationId xmlns:a16="http://schemas.microsoft.com/office/drawing/2014/main" id="{0F95D6EA-D331-2543-0B69-3317EAC94656}"/>
              </a:ext>
            </a:extLst>
          </p:cNvPr>
          <p:cNvSpPr txBox="1"/>
          <p:nvPr/>
        </p:nvSpPr>
        <p:spPr>
          <a:xfrm>
            <a:off x="8005563" y="4397136"/>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4</a:t>
            </a:r>
            <a:endParaRPr lang="en-US" b="1">
              <a:ea typeface="Calibri"/>
              <a:cs typeface="Calibri"/>
            </a:endParaRPr>
          </a:p>
        </p:txBody>
      </p:sp>
      <p:sp>
        <p:nvSpPr>
          <p:cNvPr id="33" name="TextBox 33">
            <a:extLst>
              <a:ext uri="{FF2B5EF4-FFF2-40B4-BE49-F238E27FC236}">
                <a16:creationId xmlns:a16="http://schemas.microsoft.com/office/drawing/2014/main" id="{ACE95DF8-7ED7-761D-279F-7B5B01A12E35}"/>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7</a:t>
            </a:r>
          </a:p>
        </p:txBody>
      </p:sp>
      <p:sp>
        <p:nvSpPr>
          <p:cNvPr id="38" name="TextBox 7">
            <a:extLst>
              <a:ext uri="{FF2B5EF4-FFF2-40B4-BE49-F238E27FC236}">
                <a16:creationId xmlns:a16="http://schemas.microsoft.com/office/drawing/2014/main" id="{0797333E-5B6C-1C02-315D-64218E7FFFB1}"/>
              </a:ext>
            </a:extLst>
          </p:cNvPr>
          <p:cNvSpPr txBox="1"/>
          <p:nvPr/>
        </p:nvSpPr>
        <p:spPr>
          <a:xfrm>
            <a:off x="221249" y="6620972"/>
            <a:ext cx="3109094" cy="1431033"/>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National Institute of Standards and Technology</a:t>
            </a:r>
            <a:endParaRPr lang="en-US"/>
          </a:p>
        </p:txBody>
      </p:sp>
      <p:sp>
        <p:nvSpPr>
          <p:cNvPr id="46" name="TextBox 11">
            <a:extLst>
              <a:ext uri="{FF2B5EF4-FFF2-40B4-BE49-F238E27FC236}">
                <a16:creationId xmlns:a16="http://schemas.microsoft.com/office/drawing/2014/main" id="{162C11D4-0D8D-5022-E1A5-ACBBE91D3563}"/>
              </a:ext>
            </a:extLst>
          </p:cNvPr>
          <p:cNvSpPr txBox="1"/>
          <p:nvPr/>
        </p:nvSpPr>
        <p:spPr>
          <a:xfrm>
            <a:off x="4229573" y="8840747"/>
            <a:ext cx="3806769" cy="456407"/>
          </a:xfrm>
          <a:prstGeom prst="rect">
            <a:avLst/>
          </a:prstGeom>
        </p:spPr>
        <p:txBody>
          <a:bodyPr wrap="square" lIns="0" tIns="0" rIns="0" bIns="0" rtlCol="0" anchor="t">
            <a:spAutoFit/>
          </a:bodyPr>
          <a:lstStyle/>
          <a:p>
            <a:pPr>
              <a:lnSpc>
                <a:spcPts val="3779"/>
              </a:lnSpc>
            </a:pPr>
            <a:r>
              <a:rPr lang="en-US" sz="2700" b="1">
                <a:latin typeface="Open Sans 2 Bold"/>
                <a:ea typeface="Open Sans 2 Bold"/>
                <a:cs typeface="Open Sans 2 Bold"/>
              </a:rPr>
              <a:t>Domaine </a:t>
            </a:r>
            <a:r>
              <a:rPr lang="en-US" sz="2700" b="1" err="1">
                <a:latin typeface="Open Sans 2 Bold"/>
                <a:ea typeface="Open Sans 2 Bold"/>
                <a:cs typeface="Open Sans 2 Bold"/>
              </a:rPr>
              <a:t>d'acitivité</a:t>
            </a:r>
            <a:endParaRPr lang="en-US" err="1"/>
          </a:p>
        </p:txBody>
      </p:sp>
      <p:sp>
        <p:nvSpPr>
          <p:cNvPr id="50" name="TextBox 13">
            <a:extLst>
              <a:ext uri="{FF2B5EF4-FFF2-40B4-BE49-F238E27FC236}">
                <a16:creationId xmlns:a16="http://schemas.microsoft.com/office/drawing/2014/main" id="{48365485-56D9-2616-E2C9-86E3BC9C1B28}"/>
              </a:ext>
            </a:extLst>
          </p:cNvPr>
          <p:cNvSpPr txBox="1"/>
          <p:nvPr/>
        </p:nvSpPr>
        <p:spPr>
          <a:xfrm>
            <a:off x="7410233" y="9317452"/>
            <a:ext cx="5335717" cy="456407"/>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Framework NIST</a:t>
            </a:r>
            <a:endParaRPr lang="en-US"/>
          </a:p>
        </p:txBody>
      </p:sp>
      <p:sp>
        <p:nvSpPr>
          <p:cNvPr id="54" name="TextBox 15">
            <a:extLst>
              <a:ext uri="{FF2B5EF4-FFF2-40B4-BE49-F238E27FC236}">
                <a16:creationId xmlns:a16="http://schemas.microsoft.com/office/drawing/2014/main" id="{AC245096-3F7B-80EB-28D2-A5A1852C6A0E}"/>
              </a:ext>
            </a:extLst>
          </p:cNvPr>
          <p:cNvSpPr txBox="1"/>
          <p:nvPr/>
        </p:nvSpPr>
        <p:spPr>
          <a:xfrm>
            <a:off x="12859442" y="9289454"/>
            <a:ext cx="3450510" cy="943720"/>
          </a:xfrm>
          <a:prstGeom prst="rect">
            <a:avLst/>
          </a:prstGeom>
        </p:spPr>
        <p:txBody>
          <a:bodyPr wrap="square" lIns="0" tIns="0" rIns="0" bIns="0" rtlCol="0" anchor="t">
            <a:spAutoFit/>
          </a:bodyPr>
          <a:lstStyle/>
          <a:p>
            <a:pPr>
              <a:lnSpc>
                <a:spcPts val="3779"/>
              </a:lnSpc>
            </a:pPr>
            <a:r>
              <a:rPr lang="en-US" sz="2700" b="1" err="1">
                <a:solidFill>
                  <a:srgbClr val="000000"/>
                </a:solidFill>
                <a:latin typeface="Open Sans 2 Bold"/>
                <a:ea typeface="Open Sans 2 Bold"/>
                <a:cs typeface="Open Sans 2 Bold"/>
                <a:sym typeface="Open Sans 2 Bold"/>
              </a:rPr>
              <a:t>Approche</a:t>
            </a:r>
            <a:r>
              <a:rPr lang="en-US" sz="2700" b="1">
                <a:solidFill>
                  <a:srgbClr val="000000"/>
                </a:solidFill>
                <a:latin typeface="Open Sans 2 Bold"/>
                <a:ea typeface="Open Sans 2 Bold"/>
                <a:cs typeface="Open Sans 2 Bold"/>
                <a:sym typeface="Open Sans 2 Bold"/>
              </a:rPr>
              <a:t> du NIST sur la </a:t>
            </a:r>
            <a:r>
              <a:rPr lang="en-US" sz="2700" b="1" err="1">
                <a:solidFill>
                  <a:srgbClr val="000000"/>
                </a:solidFill>
                <a:latin typeface="Open Sans 2 Bold"/>
                <a:ea typeface="Open Sans 2 Bold"/>
                <a:cs typeface="Open Sans 2 Bold"/>
                <a:sym typeface="Open Sans 2 Bold"/>
              </a:rPr>
              <a:t>cybersécurité</a:t>
            </a:r>
            <a:endParaRPr lang="en-US" err="1"/>
          </a:p>
        </p:txBody>
      </p:sp>
      <p:sp>
        <p:nvSpPr>
          <p:cNvPr id="42" name="TextBox 9">
            <a:extLst>
              <a:ext uri="{FF2B5EF4-FFF2-40B4-BE49-F238E27FC236}">
                <a16:creationId xmlns:a16="http://schemas.microsoft.com/office/drawing/2014/main" id="{83CE7B96-F323-694E-D2AE-CD9DD7E6749E}"/>
              </a:ext>
            </a:extLst>
          </p:cNvPr>
          <p:cNvSpPr txBox="1"/>
          <p:nvPr/>
        </p:nvSpPr>
        <p:spPr>
          <a:xfrm>
            <a:off x="2069750" y="8230445"/>
            <a:ext cx="3643483" cy="456407"/>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rPr>
              <a:t>Histoire du NIST</a:t>
            </a:r>
            <a:endParaRPr lang="en-US"/>
          </a:p>
        </p:txBody>
      </p:sp>
      <p:sp>
        <p:nvSpPr>
          <p:cNvPr id="20" name="AutoShape 19">
            <a:extLst>
              <a:ext uri="{FF2B5EF4-FFF2-40B4-BE49-F238E27FC236}">
                <a16:creationId xmlns:a16="http://schemas.microsoft.com/office/drawing/2014/main" id="{33931CCC-3419-F013-4ABE-D728AA0CFBF0}"/>
              </a:ext>
            </a:extLst>
          </p:cNvPr>
          <p:cNvSpPr/>
          <p:nvPr/>
        </p:nvSpPr>
        <p:spPr>
          <a:xfrm>
            <a:off x="14040635" y="5181836"/>
            <a:ext cx="0" cy="387834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21" name="Group 15">
            <a:extLst>
              <a:ext uri="{FF2B5EF4-FFF2-40B4-BE49-F238E27FC236}">
                <a16:creationId xmlns:a16="http://schemas.microsoft.com/office/drawing/2014/main" id="{77A40F89-BD8F-79DD-DAF1-D43E5D354DF6}"/>
              </a:ext>
            </a:extLst>
          </p:cNvPr>
          <p:cNvGrpSpPr/>
          <p:nvPr/>
        </p:nvGrpSpPr>
        <p:grpSpPr>
          <a:xfrm>
            <a:off x="13423326" y="3973998"/>
            <a:ext cx="1223009" cy="1223009"/>
            <a:chOff x="0" y="0"/>
            <a:chExt cx="812800" cy="812800"/>
          </a:xfrm>
        </p:grpSpPr>
        <p:sp>
          <p:nvSpPr>
            <p:cNvPr id="22" name="Freeform 16">
              <a:extLst>
                <a:ext uri="{FF2B5EF4-FFF2-40B4-BE49-F238E27FC236}">
                  <a16:creationId xmlns:a16="http://schemas.microsoft.com/office/drawing/2014/main" id="{22FA2BB1-1306-F158-FC5E-EBDCD9F8E30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23" name="TextBox 17">
              <a:extLst>
                <a:ext uri="{FF2B5EF4-FFF2-40B4-BE49-F238E27FC236}">
                  <a16:creationId xmlns:a16="http://schemas.microsoft.com/office/drawing/2014/main" id="{DA552191-8E54-A940-EBBE-879422DF41A4}"/>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25" name="TextBox 32">
            <a:extLst>
              <a:ext uri="{FF2B5EF4-FFF2-40B4-BE49-F238E27FC236}">
                <a16:creationId xmlns:a16="http://schemas.microsoft.com/office/drawing/2014/main" id="{4DA7E363-1E47-7C7C-5B43-72751AD774AB}"/>
              </a:ext>
            </a:extLst>
          </p:cNvPr>
          <p:cNvSpPr txBox="1"/>
          <p:nvPr/>
        </p:nvSpPr>
        <p:spPr>
          <a:xfrm>
            <a:off x="13512745" y="438229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rPr>
              <a:t>6</a:t>
            </a:r>
          </a:p>
        </p:txBody>
      </p:sp>
      <p:sp>
        <p:nvSpPr>
          <p:cNvPr id="56" name="AutoShape 19">
            <a:extLst>
              <a:ext uri="{FF2B5EF4-FFF2-40B4-BE49-F238E27FC236}">
                <a16:creationId xmlns:a16="http://schemas.microsoft.com/office/drawing/2014/main" id="{0E1A7EC6-097F-CF28-9E3E-C7DD01791F03}"/>
              </a:ext>
            </a:extLst>
          </p:cNvPr>
          <p:cNvSpPr/>
          <p:nvPr/>
        </p:nvSpPr>
        <p:spPr>
          <a:xfrm>
            <a:off x="8533453" y="5196681"/>
            <a:ext cx="0" cy="402678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TextBox 23">
            <a:extLst>
              <a:ext uri="{FF2B5EF4-FFF2-40B4-BE49-F238E27FC236}">
                <a16:creationId xmlns:a16="http://schemas.microsoft.com/office/drawing/2014/main" id="{FFA93BD1-44AD-E3CA-BEDE-8D19AAF36DC0}"/>
              </a:ext>
            </a:extLst>
          </p:cNvPr>
          <p:cNvSpPr txBox="1"/>
          <p:nvPr/>
        </p:nvSpPr>
        <p:spPr>
          <a:xfrm>
            <a:off x="125666" y="10227863"/>
            <a:ext cx="7962406"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Présentée</a:t>
            </a:r>
            <a:r>
              <a:rPr lang="en-US" sz="2850" b="1">
                <a:solidFill>
                  <a:srgbClr val="BFBFBD"/>
                </a:solidFill>
                <a:latin typeface="Open Sans 2 Bold"/>
                <a:ea typeface="Open Sans 2 Bold"/>
                <a:cs typeface="Open Sans 2 Bold"/>
              </a:rPr>
              <a:t> par: Redouane </a:t>
            </a:r>
            <a:r>
              <a:rPr lang="en-US" sz="2850" b="1" err="1">
                <a:solidFill>
                  <a:srgbClr val="BFBFBD"/>
                </a:solidFill>
                <a:latin typeface="Open Sans 2 Bold"/>
                <a:ea typeface="Open Sans 2 Bold"/>
                <a:cs typeface="Open Sans 2 Bold"/>
              </a:rPr>
              <a:t>Yabda</a:t>
            </a:r>
            <a:endParaRPr lang="en-US" err="1"/>
          </a:p>
        </p:txBody>
      </p:sp>
      <p:pic>
        <p:nvPicPr>
          <p:cNvPr id="26" name="Picture 25" descr="Fichier:NIST logo.svg — Wikipédia">
            <a:extLst>
              <a:ext uri="{FF2B5EF4-FFF2-40B4-BE49-F238E27FC236}">
                <a16:creationId xmlns:a16="http://schemas.microsoft.com/office/drawing/2014/main" id="{4E3D96A0-738A-AFFC-01F3-D38C8DBA4D9C}"/>
              </a:ext>
            </a:extLst>
          </p:cNvPr>
          <p:cNvPicPr>
            <a:picLocks noChangeAspect="1"/>
          </p:cNvPicPr>
          <p:nvPr/>
        </p:nvPicPr>
        <p:blipFill>
          <a:blip r:embed="rId4"/>
          <a:stretch>
            <a:fillRect/>
          </a:stretch>
        </p:blipFill>
        <p:spPr>
          <a:xfrm>
            <a:off x="10583883" y="669146"/>
            <a:ext cx="6665027" cy="1734447"/>
          </a:xfrm>
          <a:prstGeom prst="rect">
            <a:avLst/>
          </a:prstGeom>
        </p:spPr>
      </p:pic>
      <p:grpSp>
        <p:nvGrpSpPr>
          <p:cNvPr id="28" name="Group 15">
            <a:extLst>
              <a:ext uri="{FF2B5EF4-FFF2-40B4-BE49-F238E27FC236}">
                <a16:creationId xmlns:a16="http://schemas.microsoft.com/office/drawing/2014/main" id="{69D52921-706D-867C-5FAF-FD7A6563CEAC}"/>
              </a:ext>
            </a:extLst>
          </p:cNvPr>
          <p:cNvGrpSpPr/>
          <p:nvPr/>
        </p:nvGrpSpPr>
        <p:grpSpPr>
          <a:xfrm>
            <a:off x="10795910" y="3988842"/>
            <a:ext cx="1223009" cy="1223009"/>
            <a:chOff x="0" y="0"/>
            <a:chExt cx="812800" cy="812800"/>
          </a:xfrm>
        </p:grpSpPr>
        <p:sp>
          <p:nvSpPr>
            <p:cNvPr id="35" name="Freeform 16">
              <a:extLst>
                <a:ext uri="{FF2B5EF4-FFF2-40B4-BE49-F238E27FC236}">
                  <a16:creationId xmlns:a16="http://schemas.microsoft.com/office/drawing/2014/main" id="{663AFBCA-4E2C-9123-23F8-5FCFA226BB6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36" name="TextBox 17">
              <a:extLst>
                <a:ext uri="{FF2B5EF4-FFF2-40B4-BE49-F238E27FC236}">
                  <a16:creationId xmlns:a16="http://schemas.microsoft.com/office/drawing/2014/main" id="{5C6BE2BD-38F9-B50B-8D15-6DE36274DE88}"/>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7" name="TextBox 32">
            <a:extLst>
              <a:ext uri="{FF2B5EF4-FFF2-40B4-BE49-F238E27FC236}">
                <a16:creationId xmlns:a16="http://schemas.microsoft.com/office/drawing/2014/main" id="{6DCBBF89-406E-8FC4-A610-FCC4DC79E977}"/>
              </a:ext>
            </a:extLst>
          </p:cNvPr>
          <p:cNvSpPr txBox="1"/>
          <p:nvPr/>
        </p:nvSpPr>
        <p:spPr>
          <a:xfrm>
            <a:off x="10885329" y="4397135"/>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5</a:t>
            </a:r>
            <a:endParaRPr lang="en-US" sz="3050" b="1" i="1">
              <a:solidFill>
                <a:srgbClr val="FFFFFF"/>
              </a:solidFill>
              <a:latin typeface="Open Sans 1 Italics"/>
              <a:ea typeface="Open Sans 1 Italics"/>
              <a:cs typeface="Open Sans 1 Italics"/>
            </a:endParaRPr>
          </a:p>
        </p:txBody>
      </p:sp>
      <p:sp>
        <p:nvSpPr>
          <p:cNvPr id="39" name="TextBox 13">
            <a:extLst>
              <a:ext uri="{FF2B5EF4-FFF2-40B4-BE49-F238E27FC236}">
                <a16:creationId xmlns:a16="http://schemas.microsoft.com/office/drawing/2014/main" id="{70910872-31B2-8D4D-19FB-2A841D1BF331}"/>
              </a:ext>
            </a:extLst>
          </p:cNvPr>
          <p:cNvSpPr txBox="1"/>
          <p:nvPr/>
        </p:nvSpPr>
        <p:spPr>
          <a:xfrm>
            <a:off x="10482973" y="9213542"/>
            <a:ext cx="3316912" cy="943720"/>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Contribution Mondiale</a:t>
            </a:r>
            <a:endParaRPr lang="en-US"/>
          </a:p>
        </p:txBody>
      </p:sp>
      <p:sp>
        <p:nvSpPr>
          <p:cNvPr id="40" name="AutoShape 19">
            <a:extLst>
              <a:ext uri="{FF2B5EF4-FFF2-40B4-BE49-F238E27FC236}">
                <a16:creationId xmlns:a16="http://schemas.microsoft.com/office/drawing/2014/main" id="{A744E0BA-88EE-59CE-A2F8-922647765F3B}"/>
              </a:ext>
            </a:extLst>
          </p:cNvPr>
          <p:cNvSpPr/>
          <p:nvPr/>
        </p:nvSpPr>
        <p:spPr>
          <a:xfrm>
            <a:off x="11413219" y="5196680"/>
            <a:ext cx="0" cy="4026782"/>
          </a:xfrm>
          <a:prstGeom prst="line">
            <a:avLst/>
          </a:prstGeom>
          <a:ln w="38100" cap="flat">
            <a:solidFill>
              <a:srgbClr val="000000"/>
            </a:solidFill>
            <a:prstDash val="solid"/>
            <a:headEnd type="none" w="sm" len="sm"/>
            <a:tailEnd type="none" w="sm" len="sm"/>
          </a:ln>
        </p:spPr>
        <p:txBody>
          <a:bodyPr/>
          <a:lstStyle/>
          <a:p>
            <a:endParaRPr lang="fr-FR"/>
          </a:p>
        </p:txBody>
      </p:sp>
    </p:spTree>
    <p:extLst>
      <p:ext uri="{BB962C8B-B14F-4D97-AF65-F5344CB8AC3E}">
        <p14:creationId xmlns:p14="http://schemas.microsoft.com/office/powerpoint/2010/main" val="239346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ACD91C25-4CC2-CE8A-0741-B272538E64B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DD46652-3786-7708-8363-3B93DD793E40}"/>
              </a:ext>
            </a:extLst>
          </p:cNvPr>
          <p:cNvGrpSpPr/>
          <p:nvPr/>
        </p:nvGrpSpPr>
        <p:grpSpPr>
          <a:xfrm>
            <a:off x="-164415" y="6462565"/>
            <a:ext cx="18616829" cy="3988849"/>
            <a:chOff x="0" y="0"/>
            <a:chExt cx="4903198" cy="1050561"/>
          </a:xfrm>
        </p:grpSpPr>
        <p:sp>
          <p:nvSpPr>
            <p:cNvPr id="3" name="Freeform 3">
              <a:extLst>
                <a:ext uri="{FF2B5EF4-FFF2-40B4-BE49-F238E27FC236}">
                  <a16:creationId xmlns:a16="http://schemas.microsoft.com/office/drawing/2014/main" id="{4806A03D-5850-F491-B615-20F7B8C02FF1}"/>
                </a:ext>
              </a:extLst>
            </p:cNvPr>
            <p:cNvSpPr/>
            <p:nvPr/>
          </p:nvSpPr>
          <p:spPr>
            <a:xfrm>
              <a:off x="0" y="0"/>
              <a:ext cx="4903198" cy="1050561"/>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8AEABF44-8F66-CE02-6B99-CFD351E315F7}"/>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sp>
        <p:nvSpPr>
          <p:cNvPr id="30" name="Freeform 2">
            <a:extLst>
              <a:ext uri="{FF2B5EF4-FFF2-40B4-BE49-F238E27FC236}">
                <a16:creationId xmlns:a16="http://schemas.microsoft.com/office/drawing/2014/main" id="{F3ABFEDB-C9E9-1831-742A-E74FBD3F62E1}"/>
              </a:ext>
            </a:extLst>
          </p:cNvPr>
          <p:cNvSpPr/>
          <p:nvPr/>
        </p:nvSpPr>
        <p:spPr>
          <a:xfrm rot="8460000">
            <a:off x="-3298033" y="3094317"/>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5" name="TextBox 5">
            <a:extLst>
              <a:ext uri="{FF2B5EF4-FFF2-40B4-BE49-F238E27FC236}">
                <a16:creationId xmlns:a16="http://schemas.microsoft.com/office/drawing/2014/main" id="{7072AE7D-FC11-CAE5-16C2-4DF899F15D40}"/>
              </a:ext>
            </a:extLst>
          </p:cNvPr>
          <p:cNvSpPr txBox="1"/>
          <p:nvPr/>
        </p:nvSpPr>
        <p:spPr>
          <a:xfrm>
            <a:off x="1028700" y="911910"/>
            <a:ext cx="14633107" cy="2385268"/>
          </a:xfrm>
          <a:prstGeom prst="rect">
            <a:avLst/>
          </a:prstGeom>
        </p:spPr>
        <p:txBody>
          <a:bodyPr lIns="0" tIns="0" rIns="0" bIns="0" rtlCol="0" anchor="t">
            <a:spAutoFit/>
          </a:bodyPr>
          <a:lstStyle/>
          <a:p>
            <a:pPr algn="l">
              <a:lnSpc>
                <a:spcPts val="6208"/>
              </a:lnSpc>
            </a:pPr>
            <a:r>
              <a:rPr lang="en-US" sz="8000" b="1">
                <a:solidFill>
                  <a:srgbClr val="000000"/>
                </a:solidFill>
                <a:latin typeface="Century Gothic Paneuropean Bold"/>
                <a:cs typeface="Century Gothic Paneuropean Bold"/>
                <a:sym typeface="Century Gothic Paneuropean Bold"/>
              </a:rPr>
              <a:t>NIST:</a:t>
            </a:r>
            <a:endParaRPr lang="en-US" sz="8000">
              <a:solidFill>
                <a:srgbClr val="000000"/>
              </a:solidFill>
              <a:latin typeface="Calibri"/>
              <a:ea typeface="Calibri"/>
              <a:cs typeface="Calibri"/>
            </a:endParaRPr>
          </a:p>
          <a:p>
            <a:pPr>
              <a:lnSpc>
                <a:spcPts val="6208"/>
              </a:lnSpc>
            </a:pPr>
            <a:r>
              <a:rPr lang="en-US" sz="5550" b="1">
                <a:latin typeface="Century Gothic Paneuropean Bold"/>
                <a:cs typeface="Century Gothic Paneuropean Bold"/>
              </a:rPr>
              <a:t>National Institute of Standards and Technology</a:t>
            </a:r>
          </a:p>
        </p:txBody>
      </p:sp>
      <p:grpSp>
        <p:nvGrpSpPr>
          <p:cNvPr id="8" name="Group 8">
            <a:extLst>
              <a:ext uri="{FF2B5EF4-FFF2-40B4-BE49-F238E27FC236}">
                <a16:creationId xmlns:a16="http://schemas.microsoft.com/office/drawing/2014/main" id="{FF66562B-86E8-860A-77B8-005E937D06C7}"/>
              </a:ext>
            </a:extLst>
          </p:cNvPr>
          <p:cNvGrpSpPr/>
          <p:nvPr/>
        </p:nvGrpSpPr>
        <p:grpSpPr>
          <a:xfrm>
            <a:off x="1827447" y="3706500"/>
            <a:ext cx="670144" cy="3884657"/>
            <a:chOff x="0" y="0"/>
            <a:chExt cx="201656" cy="1168951"/>
          </a:xfrm>
        </p:grpSpPr>
        <p:sp>
          <p:nvSpPr>
            <p:cNvPr id="9" name="Freeform 9">
              <a:extLst>
                <a:ext uri="{FF2B5EF4-FFF2-40B4-BE49-F238E27FC236}">
                  <a16:creationId xmlns:a16="http://schemas.microsoft.com/office/drawing/2014/main" id="{DAE3A7D0-4980-5283-C9DF-DE9624558E23}"/>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10" name="TextBox 10">
              <a:extLst>
                <a:ext uri="{FF2B5EF4-FFF2-40B4-BE49-F238E27FC236}">
                  <a16:creationId xmlns:a16="http://schemas.microsoft.com/office/drawing/2014/main" id="{993B6ECB-B5A5-82CC-51B7-80142A4C9125}"/>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12" name="TextBox 12">
            <a:extLst>
              <a:ext uri="{FF2B5EF4-FFF2-40B4-BE49-F238E27FC236}">
                <a16:creationId xmlns:a16="http://schemas.microsoft.com/office/drawing/2014/main" id="{694DE44A-5AC1-2657-BE9B-A8EE3B385500}"/>
              </a:ext>
            </a:extLst>
          </p:cNvPr>
          <p:cNvSpPr txBox="1"/>
          <p:nvPr/>
        </p:nvSpPr>
        <p:spPr>
          <a:xfrm>
            <a:off x="2658720" y="3792330"/>
            <a:ext cx="4438361" cy="336695"/>
          </a:xfrm>
          <a:prstGeom prst="rect">
            <a:avLst/>
          </a:prstGeom>
        </p:spPr>
        <p:txBody>
          <a:bodyPr lIns="0" tIns="0" rIns="0" bIns="0" rtlCol="0" anchor="t">
            <a:spAutoFit/>
          </a:bodyPr>
          <a:lstStyle/>
          <a:p>
            <a:pPr>
              <a:lnSpc>
                <a:spcPts val="2800"/>
              </a:lnSpc>
            </a:pPr>
            <a:r>
              <a:rPr lang="en-US" sz="2000" b="1" err="1">
                <a:latin typeface="Open Sans 1 Bold"/>
                <a:ea typeface="Open Sans 1 Bold"/>
                <a:cs typeface="Open Sans 1 Bold"/>
              </a:rPr>
              <a:t>Qu'est</a:t>
            </a:r>
            <a:r>
              <a:rPr lang="en-US" sz="2000" b="1">
                <a:latin typeface="Open Sans 1 Bold"/>
                <a:ea typeface="Open Sans 1 Bold"/>
                <a:cs typeface="Open Sans 1 Bold"/>
              </a:rPr>
              <a:t> </a:t>
            </a:r>
            <a:r>
              <a:rPr lang="en-US" sz="2000" b="1" err="1">
                <a:latin typeface="Open Sans 1 Bold"/>
                <a:ea typeface="Open Sans 1 Bold"/>
                <a:cs typeface="Open Sans 1 Bold"/>
              </a:rPr>
              <a:t>ce</a:t>
            </a:r>
            <a:r>
              <a:rPr lang="en-US" sz="2000" b="1">
                <a:latin typeface="Open Sans 1 Bold"/>
                <a:ea typeface="Open Sans 1 Bold"/>
                <a:cs typeface="Open Sans 1 Bold"/>
              </a:rPr>
              <a:t> que le NIST?</a:t>
            </a:r>
          </a:p>
        </p:txBody>
      </p:sp>
      <p:grpSp>
        <p:nvGrpSpPr>
          <p:cNvPr id="15" name="Group 15">
            <a:extLst>
              <a:ext uri="{FF2B5EF4-FFF2-40B4-BE49-F238E27FC236}">
                <a16:creationId xmlns:a16="http://schemas.microsoft.com/office/drawing/2014/main" id="{1B922B06-85A6-CF5F-0A7C-2C0B2833AF32}"/>
              </a:ext>
            </a:extLst>
          </p:cNvPr>
          <p:cNvGrpSpPr/>
          <p:nvPr/>
        </p:nvGrpSpPr>
        <p:grpSpPr>
          <a:xfrm>
            <a:off x="6925601" y="3709302"/>
            <a:ext cx="670144" cy="3884657"/>
            <a:chOff x="0" y="0"/>
            <a:chExt cx="201656" cy="1168951"/>
          </a:xfrm>
        </p:grpSpPr>
        <p:sp>
          <p:nvSpPr>
            <p:cNvPr id="16" name="Freeform 16">
              <a:extLst>
                <a:ext uri="{FF2B5EF4-FFF2-40B4-BE49-F238E27FC236}">
                  <a16:creationId xmlns:a16="http://schemas.microsoft.com/office/drawing/2014/main" id="{9D9D8B04-8610-84B7-7A64-931EA6D7C727}"/>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17" name="TextBox 17">
              <a:extLst>
                <a:ext uri="{FF2B5EF4-FFF2-40B4-BE49-F238E27FC236}">
                  <a16:creationId xmlns:a16="http://schemas.microsoft.com/office/drawing/2014/main" id="{74771DF3-16F7-FA5B-D371-DD3719EFFA7D}"/>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19" name="TextBox 19">
            <a:extLst>
              <a:ext uri="{FF2B5EF4-FFF2-40B4-BE49-F238E27FC236}">
                <a16:creationId xmlns:a16="http://schemas.microsoft.com/office/drawing/2014/main" id="{B839E496-0688-96A6-B8BA-3119AAD3B75A}"/>
              </a:ext>
            </a:extLst>
          </p:cNvPr>
          <p:cNvSpPr txBox="1"/>
          <p:nvPr/>
        </p:nvSpPr>
        <p:spPr>
          <a:xfrm>
            <a:off x="7756092" y="3793785"/>
            <a:ext cx="4438361" cy="336695"/>
          </a:xfrm>
          <a:prstGeom prst="rect">
            <a:avLst/>
          </a:prstGeom>
        </p:spPr>
        <p:txBody>
          <a:bodyPr lIns="0" tIns="0" rIns="0" bIns="0" rtlCol="0" anchor="t">
            <a:spAutoFit/>
          </a:bodyPr>
          <a:lstStyle/>
          <a:p>
            <a:pPr>
              <a:lnSpc>
                <a:spcPts val="2800"/>
              </a:lnSpc>
            </a:pPr>
            <a:r>
              <a:rPr lang="en-US" sz="2000" b="1">
                <a:solidFill>
                  <a:srgbClr val="000000"/>
                </a:solidFill>
                <a:latin typeface="Open Sans 1 Bold"/>
                <a:ea typeface="Open Sans 1 Bold"/>
                <a:cs typeface="Open Sans 1 Bold"/>
                <a:sym typeface="Open Sans 1 Bold"/>
              </a:rPr>
              <a:t>Quel </a:t>
            </a:r>
            <a:r>
              <a:rPr lang="en-US" sz="2000" b="1" err="1">
                <a:solidFill>
                  <a:srgbClr val="000000"/>
                </a:solidFill>
                <a:latin typeface="Open Sans 1 Bold"/>
                <a:ea typeface="Open Sans 1 Bold"/>
                <a:cs typeface="Open Sans 1 Bold"/>
                <a:sym typeface="Open Sans 1 Bold"/>
              </a:rPr>
              <a:t>est</a:t>
            </a:r>
            <a:r>
              <a:rPr lang="en-US" sz="2000" b="1">
                <a:solidFill>
                  <a:srgbClr val="000000"/>
                </a:solidFill>
                <a:latin typeface="Open Sans 1 Bold"/>
                <a:ea typeface="Open Sans 1 Bold"/>
                <a:cs typeface="Open Sans 1 Bold"/>
                <a:sym typeface="Open Sans 1 Bold"/>
              </a:rPr>
              <a:t> </a:t>
            </a:r>
            <a:r>
              <a:rPr lang="en-US" sz="2000" b="1" err="1">
                <a:solidFill>
                  <a:srgbClr val="000000"/>
                </a:solidFill>
                <a:latin typeface="Open Sans 1 Bold"/>
                <a:ea typeface="Open Sans 1 Bold"/>
                <a:cs typeface="Open Sans 1 Bold"/>
                <a:sym typeface="Open Sans 1 Bold"/>
              </a:rPr>
              <a:t>leur</a:t>
            </a:r>
            <a:r>
              <a:rPr lang="en-US" sz="2000" b="1">
                <a:solidFill>
                  <a:srgbClr val="000000"/>
                </a:solidFill>
                <a:latin typeface="Open Sans 1 Bold"/>
                <a:ea typeface="Open Sans 1 Bold"/>
                <a:cs typeface="Open Sans 1 Bold"/>
                <a:sym typeface="Open Sans 1 Bold"/>
              </a:rPr>
              <a:t> but?</a:t>
            </a:r>
            <a:endParaRPr lang="en-US" sz="2000" b="1">
              <a:latin typeface="Open Sans 1 Bold"/>
              <a:ea typeface="Open Sans 1 Bold"/>
              <a:cs typeface="Open Sans 1 Bold"/>
            </a:endParaRPr>
          </a:p>
        </p:txBody>
      </p:sp>
      <p:grpSp>
        <p:nvGrpSpPr>
          <p:cNvPr id="22" name="Group 22">
            <a:extLst>
              <a:ext uri="{FF2B5EF4-FFF2-40B4-BE49-F238E27FC236}">
                <a16:creationId xmlns:a16="http://schemas.microsoft.com/office/drawing/2014/main" id="{BA21A723-C27F-F2CB-C328-479083B51C65}"/>
              </a:ext>
            </a:extLst>
          </p:cNvPr>
          <p:cNvGrpSpPr/>
          <p:nvPr/>
        </p:nvGrpSpPr>
        <p:grpSpPr>
          <a:xfrm>
            <a:off x="12023756" y="3710757"/>
            <a:ext cx="670144" cy="3884657"/>
            <a:chOff x="0" y="0"/>
            <a:chExt cx="201656" cy="1168951"/>
          </a:xfrm>
        </p:grpSpPr>
        <p:sp>
          <p:nvSpPr>
            <p:cNvPr id="23" name="Freeform 23">
              <a:extLst>
                <a:ext uri="{FF2B5EF4-FFF2-40B4-BE49-F238E27FC236}">
                  <a16:creationId xmlns:a16="http://schemas.microsoft.com/office/drawing/2014/main" id="{E8A66F62-B45A-C62E-12F3-874CCFF393B3}"/>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sp>
          <p:nvSpPr>
            <p:cNvPr id="24" name="TextBox 24">
              <a:extLst>
                <a:ext uri="{FF2B5EF4-FFF2-40B4-BE49-F238E27FC236}">
                  <a16:creationId xmlns:a16="http://schemas.microsoft.com/office/drawing/2014/main" id="{F6484B07-48F1-1426-499A-626DCD7BC7A4}"/>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26" name="TextBox 26">
            <a:extLst>
              <a:ext uri="{FF2B5EF4-FFF2-40B4-BE49-F238E27FC236}">
                <a16:creationId xmlns:a16="http://schemas.microsoft.com/office/drawing/2014/main" id="{D89A5E48-CF34-5C37-8E4D-1AF80991FCAC}"/>
              </a:ext>
            </a:extLst>
          </p:cNvPr>
          <p:cNvSpPr txBox="1"/>
          <p:nvPr/>
        </p:nvSpPr>
        <p:spPr>
          <a:xfrm>
            <a:off x="12853465" y="3792330"/>
            <a:ext cx="4438361" cy="336695"/>
          </a:xfrm>
          <a:prstGeom prst="rect">
            <a:avLst/>
          </a:prstGeom>
        </p:spPr>
        <p:txBody>
          <a:bodyPr lIns="0" tIns="0" rIns="0" bIns="0" rtlCol="0" anchor="t">
            <a:spAutoFit/>
          </a:bodyPr>
          <a:lstStyle/>
          <a:p>
            <a:pPr>
              <a:lnSpc>
                <a:spcPts val="2800"/>
              </a:lnSpc>
            </a:pPr>
            <a:r>
              <a:rPr lang="en-US" sz="2000" b="1" err="1">
                <a:solidFill>
                  <a:srgbClr val="000000"/>
                </a:solidFill>
                <a:latin typeface="Open Sans 1 Bold"/>
                <a:ea typeface="Open Sans 1 Bold"/>
                <a:cs typeface="Open Sans 1 Bold"/>
                <a:sym typeface="Open Sans 1 Bold"/>
              </a:rPr>
              <a:t>Pourquoi</a:t>
            </a:r>
            <a:r>
              <a:rPr lang="en-US" sz="2000" b="1">
                <a:solidFill>
                  <a:srgbClr val="000000"/>
                </a:solidFill>
                <a:latin typeface="Open Sans 1 Bold"/>
                <a:ea typeface="Open Sans 1 Bold"/>
                <a:cs typeface="Open Sans 1 Bold"/>
                <a:sym typeface="Open Sans 1 Bold"/>
              </a:rPr>
              <a:t> </a:t>
            </a:r>
            <a:r>
              <a:rPr lang="en-US" sz="2000" b="1" err="1">
                <a:solidFill>
                  <a:srgbClr val="000000"/>
                </a:solidFill>
                <a:latin typeface="Open Sans 1 Bold"/>
                <a:ea typeface="Open Sans 1 Bold"/>
                <a:cs typeface="Open Sans 1 Bold"/>
                <a:sym typeface="Open Sans 1 Bold"/>
              </a:rPr>
              <a:t>est-ce</a:t>
            </a:r>
            <a:r>
              <a:rPr lang="en-US" sz="2000" b="1">
                <a:solidFill>
                  <a:srgbClr val="000000"/>
                </a:solidFill>
                <a:latin typeface="Open Sans 1 Bold"/>
                <a:ea typeface="Open Sans 1 Bold"/>
                <a:cs typeface="Open Sans 1 Bold"/>
                <a:sym typeface="Open Sans 1 Bold"/>
              </a:rPr>
              <a:t> important?</a:t>
            </a:r>
            <a:endParaRPr lang="en-US"/>
          </a:p>
        </p:txBody>
      </p:sp>
      <p:sp>
        <p:nvSpPr>
          <p:cNvPr id="27" name="TextBox 27">
            <a:extLst>
              <a:ext uri="{FF2B5EF4-FFF2-40B4-BE49-F238E27FC236}">
                <a16:creationId xmlns:a16="http://schemas.microsoft.com/office/drawing/2014/main" id="{B4F00220-D8A2-1E13-B019-31BA223F8DF2}"/>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32" name="ZoneTexte 22">
            <a:extLst>
              <a:ext uri="{FF2B5EF4-FFF2-40B4-BE49-F238E27FC236}">
                <a16:creationId xmlns:a16="http://schemas.microsoft.com/office/drawing/2014/main" id="{E6B2F8F2-6A14-3EE3-2E38-97745951016D}"/>
              </a:ext>
            </a:extLst>
          </p:cNvPr>
          <p:cNvSpPr txBox="1"/>
          <p:nvPr/>
        </p:nvSpPr>
        <p:spPr>
          <a:xfrm>
            <a:off x="7866891" y="4572055"/>
            <a:ext cx="3988981"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a:latin typeface="Open Sans 1"/>
                <a:ea typeface="Open Sans 1"/>
                <a:cs typeface="Open Sans 1"/>
              </a:rPr>
              <a:t>De </a:t>
            </a:r>
            <a:r>
              <a:rPr lang="en-US" sz="2100" err="1">
                <a:latin typeface="Open Sans 1"/>
                <a:ea typeface="Open Sans 1"/>
                <a:cs typeface="Open Sans 1"/>
              </a:rPr>
              <a:t>promouvoir</a:t>
            </a:r>
            <a:r>
              <a:rPr lang="en-US" sz="2100">
                <a:latin typeface="Open Sans 1"/>
                <a:ea typeface="Open Sans 1"/>
                <a:cs typeface="Open Sans 1"/>
              </a:rPr>
              <a:t> </a:t>
            </a:r>
            <a:r>
              <a:rPr lang="en-US" sz="2100" err="1">
                <a:latin typeface="Open Sans 1"/>
                <a:ea typeface="Open Sans 1"/>
                <a:cs typeface="Open Sans 1"/>
              </a:rPr>
              <a:t>l’innovation</a:t>
            </a:r>
            <a:r>
              <a:rPr lang="en-US" sz="2100">
                <a:latin typeface="Open Sans 1"/>
                <a:ea typeface="Open Sans 1"/>
                <a:cs typeface="Open Sans 1"/>
              </a:rPr>
              <a:t> et la </a:t>
            </a:r>
            <a:r>
              <a:rPr lang="en-US" sz="2100" err="1">
                <a:latin typeface="Open Sans 1"/>
                <a:ea typeface="Open Sans 1"/>
                <a:cs typeface="Open Sans 1"/>
              </a:rPr>
              <a:t>compétitivité</a:t>
            </a:r>
            <a:r>
              <a:rPr lang="en-US" sz="2100">
                <a:latin typeface="Open Sans 1"/>
                <a:ea typeface="Open Sans 1"/>
                <a:cs typeface="Open Sans 1"/>
              </a:rPr>
              <a:t> </a:t>
            </a:r>
            <a:r>
              <a:rPr lang="en-US" sz="2100" err="1">
                <a:latin typeface="Open Sans 1"/>
                <a:ea typeface="Open Sans 1"/>
                <a:cs typeface="Open Sans 1"/>
              </a:rPr>
              <a:t>industrielle</a:t>
            </a:r>
            <a:r>
              <a:rPr lang="en-US" sz="2100">
                <a:latin typeface="Open Sans 1"/>
                <a:ea typeface="Open Sans 1"/>
                <a:cs typeface="Open Sans 1"/>
              </a:rPr>
              <a:t> à travers des </a:t>
            </a:r>
            <a:r>
              <a:rPr lang="en-US" sz="2100" err="1">
                <a:latin typeface="Open Sans 1"/>
                <a:ea typeface="Open Sans 1"/>
                <a:cs typeface="Open Sans 1"/>
              </a:rPr>
              <a:t>normes</a:t>
            </a:r>
            <a:r>
              <a:rPr lang="en-US" sz="2100">
                <a:latin typeface="Open Sans 1"/>
                <a:ea typeface="Open Sans 1"/>
                <a:cs typeface="Open Sans 1"/>
              </a:rPr>
              <a:t>, des </a:t>
            </a:r>
            <a:r>
              <a:rPr lang="en-US" sz="2100" err="1">
                <a:latin typeface="Open Sans 1"/>
                <a:ea typeface="Open Sans 1"/>
                <a:cs typeface="Open Sans 1"/>
              </a:rPr>
              <a:t>mesures</a:t>
            </a:r>
            <a:r>
              <a:rPr lang="en-US" sz="2100">
                <a:latin typeface="Open Sans 1"/>
                <a:ea typeface="Open Sans 1"/>
                <a:cs typeface="Open Sans 1"/>
              </a:rPr>
              <a:t> et des technologies.</a:t>
            </a:r>
          </a:p>
          <a:p>
            <a:endParaRPr lang="en-US" sz="2100">
              <a:latin typeface="Open Sans 1"/>
              <a:ea typeface="Open Sans 1"/>
              <a:cs typeface="Open Sans 1"/>
            </a:endParaRPr>
          </a:p>
          <a:p>
            <a:endParaRPr lang="fr-FR" sz="2100">
              <a:latin typeface="Open Sans 1"/>
              <a:ea typeface="Open Sans 1"/>
              <a:cs typeface="Open Sans 1"/>
            </a:endParaRPr>
          </a:p>
        </p:txBody>
      </p:sp>
      <p:sp>
        <p:nvSpPr>
          <p:cNvPr id="33" name="ZoneTexte 22">
            <a:extLst>
              <a:ext uri="{FF2B5EF4-FFF2-40B4-BE49-F238E27FC236}">
                <a16:creationId xmlns:a16="http://schemas.microsoft.com/office/drawing/2014/main" id="{903CA671-29EF-038A-4319-7E0B159CC7B6}"/>
              </a:ext>
            </a:extLst>
          </p:cNvPr>
          <p:cNvSpPr txBox="1"/>
          <p:nvPr/>
        </p:nvSpPr>
        <p:spPr>
          <a:xfrm>
            <a:off x="2805033" y="4572054"/>
            <a:ext cx="3988981" cy="17081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a:latin typeface="Open Sans 1"/>
                <a:ea typeface="Open Sans 1"/>
                <a:cs typeface="Open Sans 1"/>
              </a:rPr>
              <a:t>Le NIST </a:t>
            </a:r>
            <a:r>
              <a:rPr lang="en-US" sz="2100" err="1">
                <a:latin typeface="Open Sans 1"/>
                <a:ea typeface="Open Sans 1"/>
                <a:cs typeface="Open Sans 1"/>
              </a:rPr>
              <a:t>est</a:t>
            </a:r>
            <a:r>
              <a:rPr lang="en-US" sz="2100">
                <a:latin typeface="Open Sans 1"/>
                <a:ea typeface="Open Sans 1"/>
                <a:cs typeface="Open Sans 1"/>
              </a:rPr>
              <a:t> </a:t>
            </a:r>
            <a:r>
              <a:rPr lang="en-US" sz="2100" err="1">
                <a:latin typeface="Open Sans 1"/>
                <a:ea typeface="Open Sans 1"/>
                <a:cs typeface="Open Sans 1"/>
              </a:rPr>
              <a:t>une</a:t>
            </a:r>
            <a:r>
              <a:rPr lang="en-US" sz="2100">
                <a:latin typeface="Open Sans 1"/>
                <a:ea typeface="Open Sans 1"/>
                <a:cs typeface="Open Sans 1"/>
              </a:rPr>
              <a:t> </a:t>
            </a:r>
            <a:r>
              <a:rPr lang="en-US" sz="2100" err="1">
                <a:latin typeface="Open Sans 1"/>
                <a:ea typeface="Open Sans 1"/>
                <a:cs typeface="Open Sans 1"/>
              </a:rPr>
              <a:t>agence</a:t>
            </a:r>
            <a:r>
              <a:rPr lang="en-US" sz="2100">
                <a:latin typeface="Open Sans 1"/>
                <a:ea typeface="Open Sans 1"/>
                <a:cs typeface="Open Sans 1"/>
              </a:rPr>
              <a:t> </a:t>
            </a:r>
            <a:r>
              <a:rPr lang="en-US" sz="2100" err="1">
                <a:latin typeface="Open Sans 1"/>
                <a:ea typeface="Open Sans 1"/>
                <a:cs typeface="Open Sans 1"/>
              </a:rPr>
              <a:t>fédérale</a:t>
            </a:r>
            <a:r>
              <a:rPr lang="en-US" sz="2100">
                <a:latin typeface="Open Sans 1"/>
                <a:ea typeface="Open Sans 1"/>
                <a:cs typeface="Open Sans 1"/>
              </a:rPr>
              <a:t> américaine, sous la </a:t>
            </a:r>
            <a:r>
              <a:rPr lang="en-US" sz="2100" err="1">
                <a:latin typeface="Open Sans 1"/>
                <a:ea typeface="Open Sans 1"/>
                <a:cs typeface="Open Sans 1"/>
              </a:rPr>
              <a:t>tutelle</a:t>
            </a:r>
            <a:r>
              <a:rPr lang="en-US" sz="2100">
                <a:latin typeface="Open Sans 1"/>
                <a:ea typeface="Open Sans 1"/>
                <a:cs typeface="Open Sans 1"/>
              </a:rPr>
              <a:t> du Département du Commerce des États-Unis.</a:t>
            </a:r>
          </a:p>
          <a:p>
            <a:endParaRPr lang="fr-FR" sz="2100">
              <a:latin typeface="Open Sans 1"/>
              <a:ea typeface="Open Sans 1"/>
              <a:cs typeface="Open Sans 1"/>
            </a:endParaRPr>
          </a:p>
        </p:txBody>
      </p:sp>
      <p:sp>
        <p:nvSpPr>
          <p:cNvPr id="34" name="ZoneTexte 22">
            <a:extLst>
              <a:ext uri="{FF2B5EF4-FFF2-40B4-BE49-F238E27FC236}">
                <a16:creationId xmlns:a16="http://schemas.microsoft.com/office/drawing/2014/main" id="{EE3BB140-3475-E84C-A002-28D85A85A46E}"/>
              </a:ext>
            </a:extLst>
          </p:cNvPr>
          <p:cNvSpPr txBox="1"/>
          <p:nvPr/>
        </p:nvSpPr>
        <p:spPr>
          <a:xfrm>
            <a:off x="13017813" y="4572055"/>
            <a:ext cx="3988981" cy="17081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a:latin typeface="Open Sans 1"/>
                <a:ea typeface="Open Sans 1"/>
                <a:cs typeface="Open Sans 1"/>
              </a:rPr>
              <a:t>Le NIST influence le monde sur les standards </a:t>
            </a:r>
            <a:r>
              <a:rPr lang="en-US" sz="2100" err="1">
                <a:latin typeface="Open Sans 1"/>
                <a:ea typeface="Open Sans 1"/>
                <a:cs typeface="Open Sans 1"/>
              </a:rPr>
              <a:t>technologiques</a:t>
            </a:r>
            <a:r>
              <a:rPr lang="en-US" sz="2100">
                <a:latin typeface="Open Sans 1"/>
                <a:ea typeface="Open Sans 1"/>
                <a:cs typeface="Open Sans 1"/>
              </a:rPr>
              <a:t>, </a:t>
            </a:r>
            <a:r>
              <a:rPr lang="en-US" sz="2100" err="1">
                <a:latin typeface="Open Sans 1"/>
                <a:ea typeface="Open Sans 1"/>
                <a:cs typeface="Open Sans 1"/>
              </a:rPr>
              <a:t>scientifiques</a:t>
            </a:r>
            <a:r>
              <a:rPr lang="en-US" sz="2100">
                <a:latin typeface="Open Sans 1"/>
                <a:ea typeface="Open Sans 1"/>
                <a:cs typeface="Open Sans 1"/>
              </a:rPr>
              <a:t> et de </a:t>
            </a:r>
            <a:r>
              <a:rPr lang="en-US" sz="2100" err="1">
                <a:latin typeface="Open Sans 1"/>
                <a:ea typeface="Open Sans 1"/>
                <a:cs typeface="Open Sans 1"/>
              </a:rPr>
              <a:t>cybersécurité</a:t>
            </a:r>
            <a:r>
              <a:rPr lang="en-US" sz="2100">
                <a:latin typeface="Open Sans 1"/>
                <a:ea typeface="Open Sans 1"/>
                <a:cs typeface="Open Sans 1"/>
              </a:rPr>
              <a:t>.</a:t>
            </a:r>
          </a:p>
          <a:p>
            <a:endParaRPr lang="en-US" sz="2100">
              <a:latin typeface="Open Sans 1"/>
              <a:ea typeface="Open Sans 1"/>
              <a:cs typeface="Open Sans 1"/>
            </a:endParaRPr>
          </a:p>
        </p:txBody>
      </p:sp>
      <p:sp>
        <p:nvSpPr>
          <p:cNvPr id="35" name="TextBox 23">
            <a:extLst>
              <a:ext uri="{FF2B5EF4-FFF2-40B4-BE49-F238E27FC236}">
                <a16:creationId xmlns:a16="http://schemas.microsoft.com/office/drawing/2014/main" id="{FFA93BD1-44AD-E3CA-BEDE-8D19AAF36DC0}"/>
              </a:ext>
            </a:extLst>
          </p:cNvPr>
          <p:cNvSpPr txBox="1"/>
          <p:nvPr/>
        </p:nvSpPr>
        <p:spPr>
          <a:xfrm>
            <a:off x="7904003" y="10193363"/>
            <a:ext cx="989214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NIST – National Institute of Standards and Technology</a:t>
            </a:r>
            <a:endParaRPr lang="en-US" err="1"/>
          </a:p>
        </p:txBody>
      </p:sp>
    </p:spTree>
    <p:extLst>
      <p:ext uri="{BB962C8B-B14F-4D97-AF65-F5344CB8AC3E}">
        <p14:creationId xmlns:p14="http://schemas.microsoft.com/office/powerpoint/2010/main" val="3444626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p:cNvGrpSpPr/>
        <p:nvPr/>
      </p:nvGrpSpPr>
      <p:grpSpPr>
        <a:xfrm>
          <a:off x="0" y="0"/>
          <a:ext cx="0" cy="0"/>
          <a:chOff x="0" y="0"/>
          <a:chExt cx="0" cy="0"/>
        </a:xfrm>
      </p:grpSpPr>
      <p:sp>
        <p:nvSpPr>
          <p:cNvPr id="40" name="Freeform 2">
            <a:extLst>
              <a:ext uri="{FF2B5EF4-FFF2-40B4-BE49-F238E27FC236}">
                <a16:creationId xmlns:a16="http://schemas.microsoft.com/office/drawing/2014/main" id="{BDED1CAB-1B35-7D19-7829-1852D078E0FC}"/>
              </a:ext>
            </a:extLst>
          </p:cNvPr>
          <p:cNvSpPr/>
          <p:nvPr/>
        </p:nvSpPr>
        <p:spPr>
          <a:xfrm rot="-3360000">
            <a:off x="13172794" y="-6513564"/>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2" name="Group 2"/>
          <p:cNvGrpSpPr/>
          <p:nvPr/>
        </p:nvGrpSpPr>
        <p:grpSpPr>
          <a:xfrm>
            <a:off x="-187902" y="6462565"/>
            <a:ext cx="18663805" cy="3988849"/>
            <a:chOff x="0" y="0"/>
            <a:chExt cx="4915570" cy="1050561"/>
          </a:xfrm>
        </p:grpSpPr>
        <p:sp>
          <p:nvSpPr>
            <p:cNvPr id="3" name="Freeform 3"/>
            <p:cNvSpPr/>
            <p:nvPr/>
          </p:nvSpPr>
          <p:spPr>
            <a:xfrm>
              <a:off x="0" y="0"/>
              <a:ext cx="4915570" cy="1050561"/>
            </a:xfrm>
            <a:custGeom>
              <a:avLst/>
              <a:gdLst/>
              <a:ahLst/>
              <a:cxnLst/>
              <a:rect l="l" t="t" r="r" b="b"/>
              <a:pathLst>
                <a:path w="4915570" h="1050561">
                  <a:moveTo>
                    <a:pt x="0" y="0"/>
                  </a:moveTo>
                  <a:lnTo>
                    <a:pt x="4915570" y="0"/>
                  </a:lnTo>
                  <a:lnTo>
                    <a:pt x="4915570" y="1050561"/>
                  </a:lnTo>
                  <a:lnTo>
                    <a:pt x="0" y="1050561"/>
                  </a:lnTo>
                  <a:close/>
                </a:path>
              </a:pathLst>
            </a:custGeom>
            <a:solidFill>
              <a:srgbClr val="FFFFFF"/>
            </a:solidFill>
          </p:spPr>
          <p:txBody>
            <a:bodyPr/>
            <a:lstStyle/>
            <a:p>
              <a:endParaRPr lang="fr-FR"/>
            </a:p>
          </p:txBody>
        </p:sp>
        <p:sp>
          <p:nvSpPr>
            <p:cNvPr id="4" name="TextBox 4"/>
            <p:cNvSpPr txBox="1"/>
            <p:nvPr/>
          </p:nvSpPr>
          <p:spPr>
            <a:xfrm>
              <a:off x="0" y="-47625"/>
              <a:ext cx="4915570" cy="1098186"/>
            </a:xfrm>
            <a:prstGeom prst="rect">
              <a:avLst/>
            </a:prstGeom>
          </p:spPr>
          <p:txBody>
            <a:bodyPr lIns="50800" tIns="50800" rIns="50800" bIns="50800" rtlCol="0" anchor="ctr"/>
            <a:lstStyle/>
            <a:p>
              <a:pPr algn="ctr">
                <a:lnSpc>
                  <a:spcPts val="2240"/>
                </a:lnSpc>
              </a:pPr>
              <a:endParaRPr/>
            </a:p>
          </p:txBody>
        </p:sp>
      </p:grpSp>
      <p:sp>
        <p:nvSpPr>
          <p:cNvPr id="5" name="AutoShape 5"/>
          <p:cNvSpPr/>
          <p:nvPr/>
        </p:nvSpPr>
        <p:spPr>
          <a:xfrm flipV="1">
            <a:off x="3146902" y="5259394"/>
            <a:ext cx="12016085" cy="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6" name="Group 6"/>
          <p:cNvGrpSpPr/>
          <p:nvPr/>
        </p:nvGrpSpPr>
        <p:grpSpPr>
          <a:xfrm>
            <a:off x="2516348" y="4056508"/>
            <a:ext cx="1223009" cy="122300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2" name="Group 12"/>
          <p:cNvGrpSpPr/>
          <p:nvPr/>
        </p:nvGrpSpPr>
        <p:grpSpPr>
          <a:xfrm>
            <a:off x="10541341" y="3989117"/>
            <a:ext cx="1223009" cy="122300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5" name="Group 15"/>
          <p:cNvGrpSpPr/>
          <p:nvPr/>
        </p:nvGrpSpPr>
        <p:grpSpPr>
          <a:xfrm>
            <a:off x="14551482" y="4036385"/>
            <a:ext cx="1223009" cy="122300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9" name="AutoShape 19"/>
          <p:cNvSpPr/>
          <p:nvPr/>
        </p:nvSpPr>
        <p:spPr>
          <a:xfrm>
            <a:off x="11152846" y="5212127"/>
            <a:ext cx="0" cy="657159"/>
          </a:xfrm>
          <a:prstGeom prst="line">
            <a:avLst/>
          </a:prstGeom>
          <a:ln w="38100" cap="flat">
            <a:solidFill>
              <a:srgbClr val="000000"/>
            </a:solidFill>
            <a:prstDash val="solid"/>
            <a:headEnd type="none" w="sm" len="sm"/>
            <a:tailEnd type="none" w="sm" len="sm"/>
          </a:ln>
        </p:spPr>
        <p:txBody>
          <a:bodyPr/>
          <a:lstStyle/>
          <a:p>
            <a:endParaRPr lang="fr-FR"/>
          </a:p>
        </p:txBody>
      </p:sp>
      <p:sp>
        <p:nvSpPr>
          <p:cNvPr id="24" name="TextBox 24"/>
          <p:cNvSpPr txBox="1"/>
          <p:nvPr/>
        </p:nvSpPr>
        <p:spPr>
          <a:xfrm>
            <a:off x="1028700" y="1076325"/>
            <a:ext cx="7667285" cy="795089"/>
          </a:xfrm>
          <a:prstGeom prst="rect">
            <a:avLst/>
          </a:prstGeom>
        </p:spPr>
        <p:txBody>
          <a:bodyPr lIns="0" tIns="0" rIns="0" bIns="0" rtlCol="0" anchor="t">
            <a:spAutoFit/>
          </a:bodyPr>
          <a:lstStyle/>
          <a:p>
            <a:pPr>
              <a:lnSpc>
                <a:spcPts val="6208"/>
              </a:lnSpc>
            </a:pPr>
            <a:r>
              <a:rPr lang="en-US" sz="5550" b="1">
                <a:solidFill>
                  <a:srgbClr val="000000"/>
                </a:solidFill>
                <a:latin typeface="Century Gothic Paneuropean Bold"/>
                <a:cs typeface="Century Gothic Paneuropean Bold"/>
                <a:sym typeface="Century Gothic Paneuropean Bold"/>
              </a:rPr>
              <a:t>Histoire du NIST</a:t>
            </a:r>
            <a:endParaRPr lang="en-US"/>
          </a:p>
        </p:txBody>
      </p:sp>
      <p:sp>
        <p:nvSpPr>
          <p:cNvPr id="25" name="TextBox 25"/>
          <p:cNvSpPr txBox="1"/>
          <p:nvPr/>
        </p:nvSpPr>
        <p:spPr>
          <a:xfrm>
            <a:off x="1645946" y="6930391"/>
            <a:ext cx="3283058" cy="336695"/>
          </a:xfrm>
          <a:prstGeom prst="rect">
            <a:avLst/>
          </a:prstGeom>
        </p:spPr>
        <p:txBody>
          <a:bodyPr lIns="0" tIns="0" rIns="0" bIns="0" rtlCol="0" anchor="t">
            <a:spAutoFit/>
          </a:bodyPr>
          <a:lstStyle/>
          <a:p>
            <a:pPr>
              <a:lnSpc>
                <a:spcPts val="2800"/>
              </a:lnSpc>
            </a:pPr>
            <a:r>
              <a:rPr lang="en-US" sz="2000" b="1" err="1">
                <a:solidFill>
                  <a:srgbClr val="000000"/>
                </a:solidFill>
                <a:latin typeface="Open Sans 1 Bold"/>
                <a:ea typeface="Open Sans 1 Bold"/>
                <a:cs typeface="Open Sans 1 Bold"/>
                <a:sym typeface="Open Sans 1 Bold"/>
              </a:rPr>
              <a:t>Création</a:t>
            </a:r>
            <a:r>
              <a:rPr lang="en-US" sz="2000" b="1">
                <a:solidFill>
                  <a:srgbClr val="000000"/>
                </a:solidFill>
                <a:latin typeface="Open Sans 1 Bold"/>
                <a:ea typeface="Open Sans 1 Bold"/>
                <a:cs typeface="Open Sans 1 Bold"/>
                <a:sym typeface="Open Sans 1 Bold"/>
              </a:rPr>
              <a:t> du NBS</a:t>
            </a:r>
            <a:endParaRPr lang="en-US"/>
          </a:p>
        </p:txBody>
      </p:sp>
      <p:sp>
        <p:nvSpPr>
          <p:cNvPr id="28" name="TextBox 28"/>
          <p:cNvSpPr txBox="1"/>
          <p:nvPr/>
        </p:nvSpPr>
        <p:spPr>
          <a:xfrm>
            <a:off x="9054443" y="6930391"/>
            <a:ext cx="3317949" cy="695768"/>
          </a:xfrm>
          <a:prstGeom prst="rect">
            <a:avLst/>
          </a:prstGeom>
        </p:spPr>
        <p:txBody>
          <a:bodyPr lIns="0" tIns="0" rIns="0" bIns="0" rtlCol="0" anchor="t">
            <a:spAutoFit/>
          </a:bodyPr>
          <a:lstStyle/>
          <a:p>
            <a:pPr>
              <a:lnSpc>
                <a:spcPts val="2800"/>
              </a:lnSpc>
            </a:pPr>
            <a:r>
              <a:rPr lang="en-US" sz="2000" b="1" err="1">
                <a:solidFill>
                  <a:srgbClr val="000000"/>
                </a:solidFill>
                <a:latin typeface="Open Sans 1 Bold"/>
                <a:ea typeface="Open Sans 1 Bold"/>
                <a:cs typeface="Open Sans 1 Bold"/>
                <a:sym typeface="Open Sans 1 Bold"/>
              </a:rPr>
              <a:t>Changement</a:t>
            </a:r>
            <a:r>
              <a:rPr lang="en-US" sz="2000" b="1">
                <a:solidFill>
                  <a:srgbClr val="000000"/>
                </a:solidFill>
                <a:latin typeface="Open Sans 1 Bold"/>
                <a:ea typeface="Open Sans 1 Bold"/>
                <a:cs typeface="Open Sans 1 Bold"/>
                <a:sym typeface="Open Sans 1 Bold"/>
              </a:rPr>
              <a:t> du nom pour NIST</a:t>
            </a:r>
            <a:endParaRPr lang="en-US"/>
          </a:p>
        </p:txBody>
      </p:sp>
      <p:sp>
        <p:nvSpPr>
          <p:cNvPr id="29" name="TextBox 29"/>
          <p:cNvSpPr txBox="1"/>
          <p:nvPr/>
        </p:nvSpPr>
        <p:spPr>
          <a:xfrm>
            <a:off x="2613036" y="4464801"/>
            <a:ext cx="1029632" cy="434998"/>
          </a:xfrm>
          <a:prstGeom prst="rect">
            <a:avLst/>
          </a:prstGeom>
        </p:spPr>
        <p:txBody>
          <a:bodyPr lIns="0" tIns="0" rIns="0" bIns="0" rtlCol="0" anchor="t">
            <a:spAutoFit/>
          </a:bodyPr>
          <a:lstStyle/>
          <a:p>
            <a:pPr algn="ctr">
              <a:lnSpc>
                <a:spcPts val="3393"/>
              </a:lnSpc>
            </a:pPr>
            <a:r>
              <a:rPr lang="en-US" sz="3050" i="1">
                <a:solidFill>
                  <a:srgbClr val="FFFFFF"/>
                </a:solidFill>
                <a:latin typeface="Open Sans 1 Italics"/>
                <a:ea typeface="Open Sans 1 Italics"/>
                <a:cs typeface="Open Sans 1 Italics"/>
                <a:sym typeface="Open Sans 1 Italics"/>
              </a:rPr>
              <a:t>1901</a:t>
            </a:r>
            <a:endParaRPr lang="en-US"/>
          </a:p>
        </p:txBody>
      </p:sp>
      <p:sp>
        <p:nvSpPr>
          <p:cNvPr id="31" name="TextBox 31"/>
          <p:cNvSpPr txBox="1"/>
          <p:nvPr/>
        </p:nvSpPr>
        <p:spPr>
          <a:xfrm>
            <a:off x="10626541" y="4464801"/>
            <a:ext cx="1029632" cy="434998"/>
          </a:xfrm>
          <a:prstGeom prst="rect">
            <a:avLst/>
          </a:prstGeom>
        </p:spPr>
        <p:txBody>
          <a:bodyPr lIns="0" tIns="0" rIns="0" bIns="0" rtlCol="0" anchor="t">
            <a:spAutoFit/>
          </a:bodyPr>
          <a:lstStyle/>
          <a:p>
            <a:pPr algn="ctr">
              <a:lnSpc>
                <a:spcPts val="3393"/>
              </a:lnSpc>
            </a:pPr>
            <a:r>
              <a:rPr lang="en-US" sz="3050" i="1">
                <a:solidFill>
                  <a:srgbClr val="FFFFFF"/>
                </a:solidFill>
                <a:latin typeface="Open Sans 1 Italics"/>
                <a:ea typeface="Open Sans 1 Italics"/>
                <a:cs typeface="Open Sans 1 Italics"/>
                <a:sym typeface="Open Sans 1 Italics"/>
              </a:rPr>
              <a:t>1988</a:t>
            </a:r>
            <a:endParaRPr lang="en-US"/>
          </a:p>
        </p:txBody>
      </p:sp>
      <p:sp>
        <p:nvSpPr>
          <p:cNvPr id="32" name="TextBox 32"/>
          <p:cNvSpPr txBox="1"/>
          <p:nvPr/>
        </p:nvSpPr>
        <p:spPr>
          <a:xfrm>
            <a:off x="14640901" y="4444677"/>
            <a:ext cx="1029632" cy="434998"/>
          </a:xfrm>
          <a:prstGeom prst="rect">
            <a:avLst/>
          </a:prstGeom>
        </p:spPr>
        <p:txBody>
          <a:bodyPr lIns="0" tIns="0" rIns="0" bIns="0" rtlCol="0" anchor="t">
            <a:spAutoFit/>
          </a:bodyPr>
          <a:lstStyle/>
          <a:p>
            <a:pPr algn="ctr">
              <a:lnSpc>
                <a:spcPts val="3393"/>
              </a:lnSpc>
            </a:pPr>
            <a:r>
              <a:rPr lang="en-US" sz="3050" i="1">
                <a:solidFill>
                  <a:srgbClr val="FFFFFF"/>
                </a:solidFill>
                <a:latin typeface="Open Sans 1 Italics"/>
                <a:ea typeface="Open Sans 1 Italics"/>
                <a:cs typeface="Open Sans 1 Italics"/>
              </a:rPr>
              <a:t>2025</a:t>
            </a:r>
          </a:p>
        </p:txBody>
      </p:sp>
      <p:sp>
        <p:nvSpPr>
          <p:cNvPr id="33" name="TextBox 33"/>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7</a:t>
            </a:r>
          </a:p>
        </p:txBody>
      </p:sp>
      <p:sp>
        <p:nvSpPr>
          <p:cNvPr id="36" name="ZoneTexte 22">
            <a:extLst>
              <a:ext uri="{FF2B5EF4-FFF2-40B4-BE49-F238E27FC236}">
                <a16:creationId xmlns:a16="http://schemas.microsoft.com/office/drawing/2014/main" id="{9E2A9D62-819D-54C4-F518-EFE7BD44F164}"/>
              </a:ext>
            </a:extLst>
          </p:cNvPr>
          <p:cNvSpPr txBox="1"/>
          <p:nvPr/>
        </p:nvSpPr>
        <p:spPr>
          <a:xfrm>
            <a:off x="1647189" y="7333067"/>
            <a:ext cx="3988981"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a:latin typeface="Open Sans 1"/>
                <a:ea typeface="Open Sans 1"/>
                <a:cs typeface="Open Sans 1"/>
              </a:rPr>
              <a:t>Mission </a:t>
            </a:r>
            <a:r>
              <a:rPr lang="en-US" sz="2100" err="1">
                <a:latin typeface="Open Sans 1"/>
                <a:ea typeface="Open Sans 1"/>
                <a:cs typeface="Open Sans 1"/>
              </a:rPr>
              <a:t>principale</a:t>
            </a:r>
            <a:r>
              <a:rPr lang="en-US" sz="2100">
                <a:latin typeface="Open Sans 1"/>
                <a:ea typeface="Open Sans 1"/>
                <a:cs typeface="Open Sans 1"/>
              </a:rPr>
              <a:t> : </a:t>
            </a:r>
            <a:r>
              <a:rPr lang="en-US" sz="2100" err="1">
                <a:latin typeface="Open Sans 1"/>
                <a:ea typeface="Open Sans 1"/>
                <a:cs typeface="Open Sans 1"/>
              </a:rPr>
              <a:t>Développer</a:t>
            </a:r>
            <a:r>
              <a:rPr lang="en-US" sz="2100">
                <a:latin typeface="Open Sans 1"/>
                <a:ea typeface="Open Sans 1"/>
                <a:cs typeface="Open Sans 1"/>
              </a:rPr>
              <a:t> des standards physique (</a:t>
            </a:r>
            <a:r>
              <a:rPr lang="en-US" sz="2100" err="1">
                <a:latin typeface="Open Sans 1"/>
                <a:ea typeface="Open Sans 1"/>
                <a:cs typeface="Open Sans 1"/>
              </a:rPr>
              <a:t>poids</a:t>
            </a:r>
            <a:r>
              <a:rPr lang="en-US" sz="2100">
                <a:latin typeface="Open Sans 1"/>
                <a:ea typeface="Open Sans 1"/>
                <a:cs typeface="Open Sans 1"/>
              </a:rPr>
              <a:t>, </a:t>
            </a:r>
            <a:r>
              <a:rPr lang="en-US" sz="2100" err="1">
                <a:latin typeface="Open Sans 1"/>
                <a:ea typeface="Open Sans 1"/>
                <a:cs typeface="Open Sans 1"/>
              </a:rPr>
              <a:t>mesures</a:t>
            </a:r>
            <a:r>
              <a:rPr lang="en-US" sz="2100">
                <a:latin typeface="Open Sans 1"/>
                <a:ea typeface="Open Sans 1"/>
                <a:cs typeface="Open Sans 1"/>
              </a:rPr>
              <a:t>)</a:t>
            </a:r>
          </a:p>
          <a:p>
            <a:r>
              <a:rPr lang="en-US" sz="2100">
                <a:latin typeface="Open Sans 1"/>
                <a:ea typeface="Open Sans 1"/>
                <a:cs typeface="Open Sans 1"/>
              </a:rPr>
              <a:t>Ex : </a:t>
            </a:r>
          </a:p>
          <a:p>
            <a:pPr marL="285750" indent="-285750">
              <a:buFont typeface="Arial"/>
              <a:buChar char="•"/>
            </a:pPr>
            <a:r>
              <a:rPr lang="en-US" sz="2100">
                <a:latin typeface="Open Sans 1"/>
                <a:ea typeface="Open Sans 1"/>
                <a:cs typeface="Open Sans 1"/>
              </a:rPr>
              <a:t>le </a:t>
            </a:r>
            <a:r>
              <a:rPr lang="en-US" sz="2100" err="1">
                <a:latin typeface="Open Sans 1"/>
                <a:ea typeface="Open Sans 1"/>
                <a:cs typeface="Open Sans 1"/>
              </a:rPr>
              <a:t>mètre</a:t>
            </a:r>
            <a:endParaRPr lang="en-US" sz="2100">
              <a:latin typeface="Open Sans 1"/>
              <a:ea typeface="Open Sans 1"/>
              <a:cs typeface="Open Sans 1"/>
            </a:endParaRPr>
          </a:p>
          <a:p>
            <a:pPr marL="285750" indent="-285750">
              <a:buFont typeface="Arial"/>
              <a:buChar char="•"/>
            </a:pPr>
            <a:r>
              <a:rPr lang="en-US" sz="2100">
                <a:latin typeface="Open Sans 1"/>
                <a:ea typeface="Open Sans 1"/>
                <a:cs typeface="Open Sans 1"/>
              </a:rPr>
              <a:t>la </a:t>
            </a:r>
            <a:r>
              <a:rPr lang="en-US" sz="2100" err="1">
                <a:latin typeface="Open Sans 1"/>
                <a:ea typeface="Open Sans 1"/>
                <a:cs typeface="Open Sans 1"/>
              </a:rPr>
              <a:t>température</a:t>
            </a:r>
            <a:endParaRPr lang="en-US" sz="2100">
              <a:latin typeface="Open Sans 1"/>
              <a:ea typeface="Open Sans 1"/>
              <a:cs typeface="Open Sans 1"/>
            </a:endParaRPr>
          </a:p>
          <a:p>
            <a:endParaRPr lang="en-US" sz="2100">
              <a:latin typeface="Open Sans 1"/>
              <a:ea typeface="Open Sans 1"/>
              <a:cs typeface="Open Sans 1"/>
            </a:endParaRPr>
          </a:p>
          <a:p>
            <a:endParaRPr lang="en-US" sz="2100">
              <a:latin typeface="Open Sans 1"/>
              <a:ea typeface="Open Sans 1"/>
              <a:cs typeface="Open Sans 1"/>
            </a:endParaRPr>
          </a:p>
        </p:txBody>
      </p:sp>
      <p:pic>
        <p:nvPicPr>
          <p:cNvPr id="37" name="Picture 36">
            <a:extLst>
              <a:ext uri="{FF2B5EF4-FFF2-40B4-BE49-F238E27FC236}">
                <a16:creationId xmlns:a16="http://schemas.microsoft.com/office/drawing/2014/main" id="{0A5801FD-7210-5884-7555-24CDB969483B}"/>
              </a:ext>
            </a:extLst>
          </p:cNvPr>
          <p:cNvPicPr>
            <a:picLocks noChangeAspect="1"/>
          </p:cNvPicPr>
          <p:nvPr/>
        </p:nvPicPr>
        <p:blipFill>
          <a:blip r:embed="rId4"/>
          <a:stretch>
            <a:fillRect/>
          </a:stretch>
        </p:blipFill>
        <p:spPr>
          <a:xfrm>
            <a:off x="5240172" y="6676840"/>
            <a:ext cx="3057525" cy="3019425"/>
          </a:xfrm>
          <a:prstGeom prst="rect">
            <a:avLst/>
          </a:prstGeom>
        </p:spPr>
      </p:pic>
      <p:sp>
        <p:nvSpPr>
          <p:cNvPr id="38" name="TextBox 37">
            <a:extLst>
              <a:ext uri="{FF2B5EF4-FFF2-40B4-BE49-F238E27FC236}">
                <a16:creationId xmlns:a16="http://schemas.microsoft.com/office/drawing/2014/main" id="{E159A89E-ADEA-904D-E2EA-6B91129FDF9A}"/>
              </a:ext>
            </a:extLst>
          </p:cNvPr>
          <p:cNvSpPr txBox="1"/>
          <p:nvPr/>
        </p:nvSpPr>
        <p:spPr>
          <a:xfrm>
            <a:off x="9138062" y="7794666"/>
            <a:ext cx="4687784"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a:latin typeface="Open Sans 1"/>
                <a:ea typeface="Open Sans 1"/>
                <a:cs typeface="Open Sans 1"/>
              </a:rPr>
              <a:t>Sous </a:t>
            </a:r>
            <a:r>
              <a:rPr lang="en-US" sz="2100" err="1">
                <a:latin typeface="Open Sans 1"/>
                <a:ea typeface="Open Sans 1"/>
                <a:cs typeface="Open Sans 1"/>
              </a:rPr>
              <a:t>l'administration</a:t>
            </a:r>
            <a:r>
              <a:rPr lang="en-US" sz="2100">
                <a:latin typeface="Open Sans 1"/>
                <a:ea typeface="Open Sans 1"/>
                <a:cs typeface="Open Sans 1"/>
              </a:rPr>
              <a:t> Reagen, </a:t>
            </a:r>
            <a:r>
              <a:rPr lang="en-US" sz="2100" err="1">
                <a:latin typeface="Open Sans 1"/>
                <a:ea typeface="Open Sans 1"/>
                <a:cs typeface="Open Sans 1"/>
              </a:rPr>
              <a:t>une</a:t>
            </a:r>
            <a:r>
              <a:rPr lang="en-US" sz="2100">
                <a:latin typeface="Open Sans 1"/>
                <a:ea typeface="Open Sans 1"/>
                <a:cs typeface="Open Sans 1"/>
              </a:rPr>
              <a:t> </a:t>
            </a:r>
            <a:r>
              <a:rPr lang="en-US" sz="2100" err="1">
                <a:latin typeface="Open Sans 1"/>
                <a:ea typeface="Open Sans 1"/>
                <a:cs typeface="Open Sans 1"/>
              </a:rPr>
              <a:t>loi</a:t>
            </a:r>
            <a:r>
              <a:rPr lang="en-US" sz="2100">
                <a:latin typeface="Open Sans 1"/>
                <a:ea typeface="Open Sans 1"/>
                <a:cs typeface="Open Sans 1"/>
              </a:rPr>
              <a:t> </a:t>
            </a:r>
            <a:r>
              <a:rPr lang="en-US" sz="2100" err="1">
                <a:latin typeface="Open Sans 1"/>
                <a:ea typeface="Open Sans 1"/>
                <a:cs typeface="Open Sans 1"/>
              </a:rPr>
              <a:t>visant</a:t>
            </a:r>
            <a:r>
              <a:rPr lang="en-US" sz="2100">
                <a:latin typeface="Open Sans 1"/>
                <a:ea typeface="Open Sans 1"/>
                <a:cs typeface="Open Sans 1"/>
              </a:rPr>
              <a:t> à </a:t>
            </a:r>
            <a:r>
              <a:rPr lang="en-US" sz="2100" err="1">
                <a:latin typeface="Open Sans 1"/>
                <a:ea typeface="Open Sans 1"/>
                <a:cs typeface="Open Sans 1"/>
              </a:rPr>
              <a:t>renforcer</a:t>
            </a:r>
            <a:r>
              <a:rPr lang="en-US" sz="2100">
                <a:latin typeface="Open Sans 1"/>
                <a:ea typeface="Open Sans 1"/>
                <a:cs typeface="Open Sans 1"/>
              </a:rPr>
              <a:t> </a:t>
            </a:r>
            <a:r>
              <a:rPr lang="en-US" sz="2100" err="1">
                <a:latin typeface="Open Sans 1"/>
                <a:ea typeface="Open Sans 1"/>
                <a:cs typeface="Open Sans 1"/>
              </a:rPr>
              <a:t>l'innovation</a:t>
            </a:r>
            <a:r>
              <a:rPr lang="en-US" sz="2100">
                <a:latin typeface="Open Sans 1"/>
                <a:ea typeface="Open Sans 1"/>
                <a:cs typeface="Open Sans 1"/>
              </a:rPr>
              <a:t> et la </a:t>
            </a:r>
            <a:r>
              <a:rPr lang="en-US" sz="2100" err="1">
                <a:latin typeface="Open Sans 1"/>
                <a:ea typeface="Open Sans 1"/>
                <a:cs typeface="Open Sans 1"/>
              </a:rPr>
              <a:t>compétitivité</a:t>
            </a:r>
            <a:r>
              <a:rPr lang="en-US" sz="2100">
                <a:latin typeface="Open Sans 1"/>
                <a:ea typeface="Open Sans 1"/>
                <a:cs typeface="Open Sans 1"/>
              </a:rPr>
              <a:t> des </a:t>
            </a:r>
            <a:r>
              <a:rPr lang="en-US" sz="2100" err="1">
                <a:latin typeface="Open Sans 1"/>
                <a:ea typeface="Open Sans 1"/>
                <a:cs typeface="Open Sans 1"/>
              </a:rPr>
              <a:t>Etats</a:t>
            </a:r>
            <a:r>
              <a:rPr lang="en-US" sz="2100">
                <a:latin typeface="Open Sans 1"/>
                <a:ea typeface="Open Sans 1"/>
                <a:cs typeface="Open Sans 1"/>
              </a:rPr>
              <a:t>-Unis pour </a:t>
            </a:r>
            <a:r>
              <a:rPr lang="en-US" sz="2100" err="1">
                <a:latin typeface="Open Sans 1"/>
                <a:ea typeface="Open Sans 1"/>
                <a:cs typeface="Open Sans 1"/>
              </a:rPr>
              <a:t>concurencer</a:t>
            </a:r>
            <a:r>
              <a:rPr lang="en-US" sz="2100">
                <a:latin typeface="Open Sans 1"/>
                <a:ea typeface="Open Sans 1"/>
                <a:cs typeface="Open Sans 1"/>
              </a:rPr>
              <a:t> la montée du </a:t>
            </a:r>
            <a:r>
              <a:rPr lang="en-US" sz="2100" err="1">
                <a:latin typeface="Open Sans 1"/>
                <a:ea typeface="Open Sans 1"/>
                <a:cs typeface="Open Sans 1"/>
              </a:rPr>
              <a:t>Japon</a:t>
            </a:r>
            <a:r>
              <a:rPr lang="en-US" sz="2100">
                <a:latin typeface="Open Sans 1"/>
                <a:ea typeface="Open Sans 1"/>
                <a:cs typeface="Open Sans 1"/>
              </a:rPr>
              <a:t> et </a:t>
            </a:r>
            <a:r>
              <a:rPr lang="en-US" sz="2100" err="1">
                <a:latin typeface="Open Sans 1"/>
                <a:ea typeface="Open Sans 1"/>
                <a:cs typeface="Open Sans 1"/>
              </a:rPr>
              <a:t>d'autres</a:t>
            </a:r>
            <a:r>
              <a:rPr lang="en-US" sz="2100">
                <a:latin typeface="Open Sans 1"/>
                <a:ea typeface="Open Sans 1"/>
                <a:cs typeface="Open Sans 1"/>
              </a:rPr>
              <a:t> </a:t>
            </a:r>
            <a:r>
              <a:rPr lang="en-US" sz="2100" err="1">
                <a:latin typeface="Open Sans 1"/>
                <a:ea typeface="Open Sans 1"/>
                <a:cs typeface="Open Sans 1"/>
              </a:rPr>
              <a:t>économies</a:t>
            </a:r>
            <a:r>
              <a:rPr lang="en-US" sz="2100">
                <a:latin typeface="Open Sans 1"/>
                <a:ea typeface="Open Sans 1"/>
                <a:cs typeface="Open Sans 1"/>
              </a:rPr>
              <a:t>​</a:t>
            </a:r>
          </a:p>
        </p:txBody>
      </p:sp>
      <p:pic>
        <p:nvPicPr>
          <p:cNvPr id="42" name="Picture 41" descr="Fichier:NIST logo.svg — Wikipédia">
            <a:extLst>
              <a:ext uri="{FF2B5EF4-FFF2-40B4-BE49-F238E27FC236}">
                <a16:creationId xmlns:a16="http://schemas.microsoft.com/office/drawing/2014/main" id="{5ABE3F13-9B5D-180B-2B9A-0982B139ADB4}"/>
              </a:ext>
            </a:extLst>
          </p:cNvPr>
          <p:cNvPicPr>
            <a:picLocks noChangeAspect="1"/>
          </p:cNvPicPr>
          <p:nvPr/>
        </p:nvPicPr>
        <p:blipFill>
          <a:blip r:embed="rId5"/>
          <a:stretch>
            <a:fillRect/>
          </a:stretch>
        </p:blipFill>
        <p:spPr>
          <a:xfrm>
            <a:off x="14280077" y="7809185"/>
            <a:ext cx="3013365" cy="858643"/>
          </a:xfrm>
          <a:prstGeom prst="rect">
            <a:avLst/>
          </a:prstGeom>
        </p:spPr>
      </p:pic>
      <p:sp>
        <p:nvSpPr>
          <p:cNvPr id="44" name="TextBox 23">
            <a:extLst>
              <a:ext uri="{FF2B5EF4-FFF2-40B4-BE49-F238E27FC236}">
                <a16:creationId xmlns:a16="http://schemas.microsoft.com/office/drawing/2014/main" id="{C01D6F0B-069F-06F8-2802-6943737A1CF8}"/>
              </a:ext>
            </a:extLst>
          </p:cNvPr>
          <p:cNvSpPr txBox="1"/>
          <p:nvPr/>
        </p:nvSpPr>
        <p:spPr>
          <a:xfrm>
            <a:off x="13782289" y="10193363"/>
            <a:ext cx="989214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NIST – Histoire</a:t>
            </a:r>
            <a:endParaRPr lang="en-US" err="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0358-6BB0-5AA1-1304-EB6A08A8509A}"/>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00BA7616-EDF6-8AC8-0631-0AAFB95805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flipV="1">
            <a:off x="3414712" y="557212"/>
            <a:ext cx="9004935" cy="9035415"/>
          </a:xfrm>
          <a:prstGeom prst="rect">
            <a:avLst/>
          </a:prstGeom>
        </p:spPr>
      </p:pic>
      <p:grpSp>
        <p:nvGrpSpPr>
          <p:cNvPr id="2" name="Group 2">
            <a:extLst>
              <a:ext uri="{FF2B5EF4-FFF2-40B4-BE49-F238E27FC236}">
                <a16:creationId xmlns:a16="http://schemas.microsoft.com/office/drawing/2014/main" id="{D7A65DE4-4C8C-8606-27A9-5F1CBD58746C}"/>
              </a:ext>
            </a:extLst>
          </p:cNvPr>
          <p:cNvGrpSpPr/>
          <p:nvPr/>
        </p:nvGrpSpPr>
        <p:grpSpPr>
          <a:xfrm>
            <a:off x="-453975" y="-416502"/>
            <a:ext cx="18616829" cy="4154581"/>
            <a:chOff x="0" y="0"/>
            <a:chExt cx="4903198" cy="1094211"/>
          </a:xfrm>
        </p:grpSpPr>
        <p:sp>
          <p:nvSpPr>
            <p:cNvPr id="3" name="Freeform 3">
              <a:extLst>
                <a:ext uri="{FF2B5EF4-FFF2-40B4-BE49-F238E27FC236}">
                  <a16:creationId xmlns:a16="http://schemas.microsoft.com/office/drawing/2014/main" id="{38BD4BFA-BC19-1ECC-8B2C-E1AF4903FF90}"/>
                </a:ext>
              </a:extLst>
            </p:cNvPr>
            <p:cNvSpPr/>
            <p:nvPr/>
          </p:nvSpPr>
          <p:spPr>
            <a:xfrm>
              <a:off x="0" y="0"/>
              <a:ext cx="4903198" cy="1094211"/>
            </a:xfrm>
            <a:custGeom>
              <a:avLst/>
              <a:gdLst/>
              <a:ahLst/>
              <a:cxnLst/>
              <a:rect l="l" t="t" r="r" b="b"/>
              <a:pathLst>
                <a:path w="4903198" h="1094211">
                  <a:moveTo>
                    <a:pt x="0" y="0"/>
                  </a:moveTo>
                  <a:lnTo>
                    <a:pt x="4903198" y="0"/>
                  </a:lnTo>
                  <a:lnTo>
                    <a:pt x="4903198" y="1094211"/>
                  </a:lnTo>
                  <a:lnTo>
                    <a:pt x="0" y="1094211"/>
                  </a:lnTo>
                  <a:close/>
                </a:path>
              </a:pathLst>
            </a:custGeom>
            <a:solidFill>
              <a:srgbClr val="EAEAEC"/>
            </a:solidFill>
          </p:spPr>
          <p:txBody>
            <a:bodyPr/>
            <a:lstStyle/>
            <a:p>
              <a:endParaRPr lang="fr-FR"/>
            </a:p>
          </p:txBody>
        </p:sp>
        <p:sp>
          <p:nvSpPr>
            <p:cNvPr id="4" name="TextBox 4">
              <a:extLst>
                <a:ext uri="{FF2B5EF4-FFF2-40B4-BE49-F238E27FC236}">
                  <a16:creationId xmlns:a16="http://schemas.microsoft.com/office/drawing/2014/main" id="{869AA6BD-3759-3F0B-4DFA-4D9186B34F9A}"/>
                </a:ext>
              </a:extLst>
            </p:cNvPr>
            <p:cNvSpPr txBox="1"/>
            <p:nvPr/>
          </p:nvSpPr>
          <p:spPr>
            <a:xfrm>
              <a:off x="0" y="-47625"/>
              <a:ext cx="4903198" cy="1141836"/>
            </a:xfrm>
            <a:prstGeom prst="rect">
              <a:avLst/>
            </a:prstGeom>
          </p:spPr>
          <p:txBody>
            <a:bodyPr lIns="50800" tIns="50800" rIns="50800" bIns="50800" rtlCol="0" anchor="ctr"/>
            <a:lstStyle/>
            <a:p>
              <a:pPr algn="ctr">
                <a:lnSpc>
                  <a:spcPts val="2240"/>
                </a:lnSpc>
              </a:pPr>
              <a:endParaRPr/>
            </a:p>
          </p:txBody>
        </p:sp>
      </p:grpSp>
      <p:sp>
        <p:nvSpPr>
          <p:cNvPr id="5" name="TextBox 5">
            <a:extLst>
              <a:ext uri="{FF2B5EF4-FFF2-40B4-BE49-F238E27FC236}">
                <a16:creationId xmlns:a16="http://schemas.microsoft.com/office/drawing/2014/main" id="{1B0D1FFD-DE8E-3119-A97B-1706D72DE180}"/>
              </a:ext>
            </a:extLst>
          </p:cNvPr>
          <p:cNvSpPr txBox="1"/>
          <p:nvPr/>
        </p:nvSpPr>
        <p:spPr>
          <a:xfrm>
            <a:off x="1032263" y="1085850"/>
            <a:ext cx="11099286" cy="894604"/>
          </a:xfrm>
          <a:prstGeom prst="rect">
            <a:avLst/>
          </a:prstGeom>
        </p:spPr>
        <p:txBody>
          <a:bodyPr wrap="square" lIns="0" tIns="0" rIns="0" bIns="0" rtlCol="0" anchor="t">
            <a:spAutoFit/>
          </a:bodyPr>
          <a:lstStyle/>
          <a:p>
            <a:pPr>
              <a:lnSpc>
                <a:spcPts val="6541"/>
              </a:lnSpc>
            </a:pPr>
            <a:r>
              <a:rPr lang="en-US" sz="8000" b="1">
                <a:solidFill>
                  <a:srgbClr val="000000"/>
                </a:solidFill>
                <a:latin typeface="Century Gothic Paneuropean Bold"/>
                <a:cs typeface="Century Gothic Paneuropean Bold"/>
                <a:sym typeface="Century Gothic Paneuropean Bold"/>
              </a:rPr>
              <a:t>Domaines </a:t>
            </a:r>
            <a:r>
              <a:rPr lang="en-US" sz="8000" b="1" err="1">
                <a:solidFill>
                  <a:srgbClr val="000000"/>
                </a:solidFill>
                <a:latin typeface="Century Gothic Paneuropean Bold"/>
                <a:cs typeface="Century Gothic Paneuropean Bold"/>
                <a:sym typeface="Century Gothic Paneuropean Bold"/>
              </a:rPr>
              <a:t>d'activité</a:t>
            </a:r>
            <a:endParaRPr lang="en-US" sz="8000" err="1">
              <a:ea typeface="Calibri"/>
              <a:cs typeface="Calibri"/>
            </a:endParaRPr>
          </a:p>
        </p:txBody>
      </p:sp>
      <p:sp>
        <p:nvSpPr>
          <p:cNvPr id="14" name="Freeform 14">
            <a:extLst>
              <a:ext uri="{FF2B5EF4-FFF2-40B4-BE49-F238E27FC236}">
                <a16:creationId xmlns:a16="http://schemas.microsoft.com/office/drawing/2014/main" id="{102F92CD-76DD-976B-FB8A-CB4ADF4E1D85}"/>
              </a:ext>
            </a:extLst>
          </p:cNvPr>
          <p:cNvSpPr/>
          <p:nvPr/>
        </p:nvSpPr>
        <p:spPr>
          <a:xfrm>
            <a:off x="8706846" y="7122386"/>
            <a:ext cx="1800705" cy="1769831"/>
          </a:xfrm>
          <a:custGeom>
            <a:avLst/>
            <a:gdLst/>
            <a:ahLst/>
            <a:cxnLst/>
            <a:rect l="l" t="t" r="r" b="b"/>
            <a:pathLst>
              <a:path w="665030" h="665030">
                <a:moveTo>
                  <a:pt x="0" y="0"/>
                </a:moveTo>
                <a:lnTo>
                  <a:pt x="665030" y="0"/>
                </a:lnTo>
                <a:lnTo>
                  <a:pt x="665030" y="665030"/>
                </a:lnTo>
                <a:lnTo>
                  <a:pt x="0" y="66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pic>
        <p:nvPicPr>
          <p:cNvPr id="17" name="Picture 17">
            <a:extLst>
              <a:ext uri="{FF2B5EF4-FFF2-40B4-BE49-F238E27FC236}">
                <a16:creationId xmlns:a16="http://schemas.microsoft.com/office/drawing/2014/main" id="{5052E8EC-B2B7-B4FC-FD46-3AE60C84C9FA}"/>
              </a:ext>
            </a:extLst>
          </p:cNvPr>
          <p:cNvPicPr>
            <a:picLocks noChangeAspect="1"/>
          </p:cNvPicPr>
          <p:nvPr/>
        </p:nvPicPr>
        <p:blipFill>
          <a:blip r:embed="rId6"/>
          <a:srcRect/>
          <a:stretch>
            <a:fillRect/>
          </a:stretch>
        </p:blipFill>
        <p:spPr>
          <a:xfrm>
            <a:off x="6994422" y="4138368"/>
            <a:ext cx="1855145" cy="1855145"/>
          </a:xfrm>
          <a:prstGeom prst="rect">
            <a:avLst/>
          </a:prstGeom>
        </p:spPr>
      </p:pic>
      <p:sp>
        <p:nvSpPr>
          <p:cNvPr id="18" name="TextBox 18">
            <a:extLst>
              <a:ext uri="{FF2B5EF4-FFF2-40B4-BE49-F238E27FC236}">
                <a16:creationId xmlns:a16="http://schemas.microsoft.com/office/drawing/2014/main" id="{9C6463C1-C8FB-C94B-EBEF-55B73BBB4069}"/>
              </a:ext>
            </a:extLst>
          </p:cNvPr>
          <p:cNvSpPr txBox="1"/>
          <p:nvPr/>
        </p:nvSpPr>
        <p:spPr>
          <a:xfrm>
            <a:off x="-968124" y="4901798"/>
            <a:ext cx="3706736" cy="344390"/>
          </a:xfrm>
          <a:prstGeom prst="rect">
            <a:avLst/>
          </a:prstGeom>
        </p:spPr>
        <p:txBody>
          <a:bodyPr wrap="square" lIns="0" tIns="0" rIns="0" bIns="0" rtlCol="0" anchor="t">
            <a:spAutoFit/>
          </a:bodyPr>
          <a:lstStyle/>
          <a:p>
            <a:pPr algn="r">
              <a:lnSpc>
                <a:spcPts val="2591"/>
              </a:lnSpc>
            </a:pPr>
            <a:r>
              <a:rPr lang="en-US" sz="2800" b="1" err="1">
                <a:solidFill>
                  <a:srgbClr val="000000"/>
                </a:solidFill>
                <a:latin typeface="Open Sans 1 Bold"/>
                <a:ea typeface="Open Sans 1 Bold"/>
                <a:cs typeface="Open Sans 1 Bold"/>
                <a:sym typeface="Open Sans 1 Bold"/>
              </a:rPr>
              <a:t>Métrologie</a:t>
            </a:r>
            <a:endParaRPr lang="en-US" sz="2800">
              <a:ea typeface="Calibri"/>
              <a:cs typeface="Calibri"/>
            </a:endParaRPr>
          </a:p>
        </p:txBody>
      </p:sp>
      <p:sp>
        <p:nvSpPr>
          <p:cNvPr id="19" name="TextBox 19">
            <a:extLst>
              <a:ext uri="{FF2B5EF4-FFF2-40B4-BE49-F238E27FC236}">
                <a16:creationId xmlns:a16="http://schemas.microsoft.com/office/drawing/2014/main" id="{7D1CAC5E-E1FE-9224-1969-08230F1FFF76}"/>
              </a:ext>
            </a:extLst>
          </p:cNvPr>
          <p:cNvSpPr txBox="1"/>
          <p:nvPr/>
        </p:nvSpPr>
        <p:spPr>
          <a:xfrm>
            <a:off x="359078" y="7452293"/>
            <a:ext cx="3691892" cy="344390"/>
          </a:xfrm>
          <a:prstGeom prst="rect">
            <a:avLst/>
          </a:prstGeom>
        </p:spPr>
        <p:txBody>
          <a:bodyPr wrap="square" lIns="0" tIns="0" rIns="0" bIns="0" rtlCol="0" anchor="t">
            <a:spAutoFit/>
          </a:bodyPr>
          <a:lstStyle/>
          <a:p>
            <a:pPr algn="r">
              <a:lnSpc>
                <a:spcPts val="2591"/>
              </a:lnSpc>
            </a:pPr>
            <a:r>
              <a:rPr lang="en-US" sz="2400" b="1" err="1">
                <a:solidFill>
                  <a:srgbClr val="000000"/>
                </a:solidFill>
                <a:latin typeface="Open Sans 1 Bold"/>
                <a:ea typeface="Open Sans 1 Bold"/>
                <a:cs typeface="Open Sans 1 Bold"/>
                <a:sym typeface="Open Sans 1 Bold"/>
              </a:rPr>
              <a:t>Cybersécurité</a:t>
            </a:r>
            <a:r>
              <a:rPr lang="en-US" sz="2400" b="1">
                <a:solidFill>
                  <a:srgbClr val="000000"/>
                </a:solidFill>
                <a:latin typeface="Open Sans 1 Bold"/>
                <a:ea typeface="Open Sans 1 Bold"/>
                <a:cs typeface="Open Sans 1 Bold"/>
                <a:sym typeface="Open Sans 1 Bold"/>
              </a:rPr>
              <a:t> </a:t>
            </a:r>
            <a:endParaRPr lang="en-US" sz="2400">
              <a:ea typeface="Calibri"/>
              <a:cs typeface="Calibri"/>
            </a:endParaRPr>
          </a:p>
        </p:txBody>
      </p:sp>
      <p:sp>
        <p:nvSpPr>
          <p:cNvPr id="21" name="TextBox 21">
            <a:extLst>
              <a:ext uri="{FF2B5EF4-FFF2-40B4-BE49-F238E27FC236}">
                <a16:creationId xmlns:a16="http://schemas.microsoft.com/office/drawing/2014/main" id="{D4F80C73-8EDB-B05E-2017-B854DFE6D614}"/>
              </a:ext>
            </a:extLst>
          </p:cNvPr>
          <p:cNvSpPr txBox="1"/>
          <p:nvPr/>
        </p:nvSpPr>
        <p:spPr>
          <a:xfrm>
            <a:off x="10998207" y="7457107"/>
            <a:ext cx="4478632" cy="333425"/>
          </a:xfrm>
          <a:prstGeom prst="rect">
            <a:avLst/>
          </a:prstGeom>
        </p:spPr>
        <p:txBody>
          <a:bodyPr wrap="square" lIns="0" tIns="0" rIns="0" bIns="0" rtlCol="0" anchor="t">
            <a:spAutoFit/>
          </a:bodyPr>
          <a:lstStyle/>
          <a:p>
            <a:pPr algn="just">
              <a:lnSpc>
                <a:spcPts val="2591"/>
              </a:lnSpc>
            </a:pPr>
            <a:r>
              <a:rPr lang="en-US" sz="2400" b="1" err="1">
                <a:solidFill>
                  <a:srgbClr val="000000"/>
                </a:solidFill>
                <a:latin typeface="Open Sans 1 Bold"/>
                <a:ea typeface="Open Sans 1 Bold"/>
                <a:cs typeface="Open Sans 1 Bold"/>
                <a:sym typeface="Open Sans 1 Bold"/>
              </a:rPr>
              <a:t>Téchnologies</a:t>
            </a:r>
            <a:r>
              <a:rPr lang="en-US" sz="2400" b="1">
                <a:solidFill>
                  <a:srgbClr val="000000"/>
                </a:solidFill>
                <a:latin typeface="Open Sans 1 Bold"/>
                <a:ea typeface="Open Sans 1 Bold"/>
                <a:cs typeface="Open Sans 1 Bold"/>
                <a:sym typeface="Open Sans 1 Bold"/>
              </a:rPr>
              <a:t> </a:t>
            </a:r>
            <a:r>
              <a:rPr lang="en-US" sz="2400" b="1" err="1">
                <a:solidFill>
                  <a:srgbClr val="000000"/>
                </a:solidFill>
                <a:latin typeface="Open Sans 1 Bold"/>
                <a:ea typeface="Open Sans 1 Bold"/>
                <a:cs typeface="Open Sans 1 Bold"/>
                <a:sym typeface="Open Sans 1 Bold"/>
              </a:rPr>
              <a:t>Emergentes</a:t>
            </a:r>
            <a:endParaRPr lang="en-US" sz="2400">
              <a:ea typeface="Calibri"/>
              <a:cs typeface="Calibri"/>
            </a:endParaRPr>
          </a:p>
        </p:txBody>
      </p:sp>
      <p:sp>
        <p:nvSpPr>
          <p:cNvPr id="23" name="TextBox 23">
            <a:extLst>
              <a:ext uri="{FF2B5EF4-FFF2-40B4-BE49-F238E27FC236}">
                <a16:creationId xmlns:a16="http://schemas.microsoft.com/office/drawing/2014/main" id="{85F7997D-608C-EEDF-E69D-2677B9DABE49}"/>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17</a:t>
            </a:r>
          </a:p>
        </p:txBody>
      </p:sp>
      <p:sp>
        <p:nvSpPr>
          <p:cNvPr id="26" name="Freeform 2">
            <a:extLst>
              <a:ext uri="{FF2B5EF4-FFF2-40B4-BE49-F238E27FC236}">
                <a16:creationId xmlns:a16="http://schemas.microsoft.com/office/drawing/2014/main" id="{041E9085-AF18-41E0-F966-415892E6D133}"/>
              </a:ext>
            </a:extLst>
          </p:cNvPr>
          <p:cNvSpPr/>
          <p:nvPr/>
        </p:nvSpPr>
        <p:spPr>
          <a:xfrm rot="-3360000">
            <a:off x="13172794" y="-6513564"/>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pic>
        <p:nvPicPr>
          <p:cNvPr id="27" name="Picture 26" descr="L'horloge - Icônes heure et date gratuites">
            <a:extLst>
              <a:ext uri="{FF2B5EF4-FFF2-40B4-BE49-F238E27FC236}">
                <a16:creationId xmlns:a16="http://schemas.microsoft.com/office/drawing/2014/main" id="{B8A5C4A5-631E-69A1-15A9-1D3700D9B5DF}"/>
              </a:ext>
            </a:extLst>
          </p:cNvPr>
          <p:cNvPicPr>
            <a:picLocks noChangeAspect="1"/>
          </p:cNvPicPr>
          <p:nvPr/>
        </p:nvPicPr>
        <p:blipFill>
          <a:blip r:embed="rId9"/>
          <a:stretch>
            <a:fillRect/>
          </a:stretch>
        </p:blipFill>
        <p:spPr>
          <a:xfrm>
            <a:off x="3385828" y="3940010"/>
            <a:ext cx="2305916" cy="2237015"/>
          </a:xfrm>
          <a:prstGeom prst="rect">
            <a:avLst/>
          </a:prstGeom>
        </p:spPr>
      </p:pic>
      <p:pic>
        <p:nvPicPr>
          <p:cNvPr id="34" name="Graphic 33">
            <a:extLst>
              <a:ext uri="{FF2B5EF4-FFF2-40B4-BE49-F238E27FC236}">
                <a16:creationId xmlns:a16="http://schemas.microsoft.com/office/drawing/2014/main" id="{5B4CC177-1AAB-E671-C28A-3E7820CFAC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5399" y="7115100"/>
            <a:ext cx="1905990" cy="1891145"/>
          </a:xfrm>
          <a:prstGeom prst="rect">
            <a:avLst/>
          </a:prstGeom>
        </p:spPr>
      </p:pic>
      <p:sp>
        <p:nvSpPr>
          <p:cNvPr id="36" name="ZoneTexte 22">
            <a:extLst>
              <a:ext uri="{FF2B5EF4-FFF2-40B4-BE49-F238E27FC236}">
                <a16:creationId xmlns:a16="http://schemas.microsoft.com/office/drawing/2014/main" id="{3D04FEB6-D3F9-44F5-6E25-E7BC05FD7A2A}"/>
              </a:ext>
            </a:extLst>
          </p:cNvPr>
          <p:cNvSpPr txBox="1"/>
          <p:nvPr/>
        </p:nvSpPr>
        <p:spPr>
          <a:xfrm>
            <a:off x="201170" y="5493381"/>
            <a:ext cx="3988981" cy="4154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err="1">
                <a:latin typeface="Open Sans 1"/>
                <a:ea typeface="Open Sans 1"/>
                <a:cs typeface="Open Sans 1"/>
              </a:rPr>
              <a:t>Mesures</a:t>
            </a:r>
            <a:r>
              <a:rPr lang="en-US" sz="2100">
                <a:latin typeface="Open Sans 1"/>
                <a:ea typeface="Open Sans 1"/>
                <a:cs typeface="Open Sans 1"/>
              </a:rPr>
              <a:t> Précises</a:t>
            </a:r>
            <a:endParaRPr lang="en-US"/>
          </a:p>
        </p:txBody>
      </p:sp>
      <p:sp>
        <p:nvSpPr>
          <p:cNvPr id="37" name="ZoneTexte 22">
            <a:extLst>
              <a:ext uri="{FF2B5EF4-FFF2-40B4-BE49-F238E27FC236}">
                <a16:creationId xmlns:a16="http://schemas.microsoft.com/office/drawing/2014/main" id="{B6921C87-CBDF-C90E-EF9E-B75FE499F20B}"/>
              </a:ext>
            </a:extLst>
          </p:cNvPr>
          <p:cNvSpPr txBox="1"/>
          <p:nvPr/>
        </p:nvSpPr>
        <p:spPr>
          <a:xfrm>
            <a:off x="884001" y="7972354"/>
            <a:ext cx="3988981"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a:latin typeface="Open Sans 1"/>
                <a:ea typeface="Open Sans 1"/>
                <a:cs typeface="Open Sans 1"/>
              </a:rPr>
              <a:t>Framework NIST</a:t>
            </a:r>
          </a:p>
          <a:p>
            <a:r>
              <a:rPr lang="en-US" sz="2100" err="1">
                <a:latin typeface="Open Sans 1"/>
                <a:ea typeface="Open Sans 1"/>
                <a:cs typeface="Open Sans 1"/>
              </a:rPr>
              <a:t>Normes</a:t>
            </a:r>
            <a:r>
              <a:rPr lang="en-US" sz="2100">
                <a:latin typeface="Open Sans 1"/>
                <a:ea typeface="Open Sans 1"/>
                <a:cs typeface="Open Sans 1"/>
              </a:rPr>
              <a:t> </a:t>
            </a:r>
            <a:r>
              <a:rPr lang="en-US" sz="2100" err="1">
                <a:latin typeface="Open Sans 1"/>
                <a:ea typeface="Open Sans 1"/>
                <a:cs typeface="Open Sans 1"/>
              </a:rPr>
              <a:t>cryptographiques</a:t>
            </a:r>
          </a:p>
        </p:txBody>
      </p:sp>
      <p:sp>
        <p:nvSpPr>
          <p:cNvPr id="38" name="ZoneTexte 22">
            <a:extLst>
              <a:ext uri="{FF2B5EF4-FFF2-40B4-BE49-F238E27FC236}">
                <a16:creationId xmlns:a16="http://schemas.microsoft.com/office/drawing/2014/main" id="{05C67F0E-7891-9CD2-3DC3-3395412D9705}"/>
              </a:ext>
            </a:extLst>
          </p:cNvPr>
          <p:cNvSpPr txBox="1"/>
          <p:nvPr/>
        </p:nvSpPr>
        <p:spPr>
          <a:xfrm>
            <a:off x="11239877" y="7972353"/>
            <a:ext cx="3988981"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a:latin typeface="Open Sans 1"/>
                <a:ea typeface="Open Sans 1"/>
                <a:cs typeface="Open Sans 1"/>
              </a:rPr>
              <a:t>IA </a:t>
            </a:r>
            <a:endParaRPr lang="en-US">
              <a:latin typeface="Calibri"/>
              <a:ea typeface="Calibri"/>
              <a:cs typeface="Calibri"/>
            </a:endParaRPr>
          </a:p>
          <a:p>
            <a:r>
              <a:rPr lang="en-US" sz="2100">
                <a:latin typeface="Open Sans 1"/>
                <a:ea typeface="Open Sans 1"/>
                <a:cs typeface="Open Sans 1"/>
              </a:rPr>
              <a:t>Informatique </a:t>
            </a:r>
            <a:r>
              <a:rPr lang="en-US" sz="2100" err="1">
                <a:latin typeface="Open Sans 1"/>
                <a:ea typeface="Open Sans 1"/>
                <a:cs typeface="Open Sans 1"/>
              </a:rPr>
              <a:t>Quantique</a:t>
            </a:r>
            <a:endParaRPr lang="en-US" sz="2100">
              <a:latin typeface="Open Sans 1"/>
              <a:ea typeface="Open Sans 1"/>
              <a:cs typeface="Open Sans 1"/>
            </a:endParaRPr>
          </a:p>
        </p:txBody>
      </p:sp>
      <p:pic>
        <p:nvPicPr>
          <p:cNvPr id="39" name="Graphic 38">
            <a:extLst>
              <a:ext uri="{FF2B5EF4-FFF2-40B4-BE49-F238E27FC236}">
                <a16:creationId xmlns:a16="http://schemas.microsoft.com/office/drawing/2014/main" id="{797FFB34-5CB1-F32E-BAE4-66F7E04215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19210" y="4326576"/>
            <a:ext cx="1513513" cy="1602181"/>
          </a:xfrm>
          <a:prstGeom prst="rect">
            <a:avLst/>
          </a:prstGeom>
        </p:spPr>
      </p:pic>
      <p:sp>
        <p:nvSpPr>
          <p:cNvPr id="40" name="TextBox 21">
            <a:extLst>
              <a:ext uri="{FF2B5EF4-FFF2-40B4-BE49-F238E27FC236}">
                <a16:creationId xmlns:a16="http://schemas.microsoft.com/office/drawing/2014/main" id="{79824BF6-1575-07D9-D07D-7908EE09FC01}"/>
              </a:ext>
            </a:extLst>
          </p:cNvPr>
          <p:cNvSpPr txBox="1"/>
          <p:nvPr/>
        </p:nvSpPr>
        <p:spPr>
          <a:xfrm>
            <a:off x="12625522" y="4874224"/>
            <a:ext cx="4478632" cy="333425"/>
          </a:xfrm>
          <a:prstGeom prst="rect">
            <a:avLst/>
          </a:prstGeom>
        </p:spPr>
        <p:txBody>
          <a:bodyPr wrap="square" lIns="0" tIns="0" rIns="0" bIns="0" rtlCol="0" anchor="t">
            <a:spAutoFit/>
          </a:bodyPr>
          <a:lstStyle/>
          <a:p>
            <a:pPr algn="just">
              <a:lnSpc>
                <a:spcPts val="2591"/>
              </a:lnSpc>
            </a:pPr>
            <a:r>
              <a:rPr lang="en-US" sz="2400" b="1">
                <a:solidFill>
                  <a:srgbClr val="000000"/>
                </a:solidFill>
                <a:latin typeface="Open Sans 1 Bold"/>
                <a:ea typeface="Open Sans 1 Bold"/>
                <a:cs typeface="Open Sans 1 Bold"/>
                <a:sym typeface="Open Sans 1 Bold"/>
              </a:rPr>
              <a:t>Recherche Scientifique</a:t>
            </a:r>
            <a:endParaRPr lang="en-US"/>
          </a:p>
        </p:txBody>
      </p:sp>
      <p:sp>
        <p:nvSpPr>
          <p:cNvPr id="41" name="ZoneTexte 22">
            <a:extLst>
              <a:ext uri="{FF2B5EF4-FFF2-40B4-BE49-F238E27FC236}">
                <a16:creationId xmlns:a16="http://schemas.microsoft.com/office/drawing/2014/main" id="{00B60172-076D-59A0-C5A9-6C5F5CE843E1}"/>
              </a:ext>
            </a:extLst>
          </p:cNvPr>
          <p:cNvSpPr txBox="1"/>
          <p:nvPr/>
        </p:nvSpPr>
        <p:spPr>
          <a:xfrm>
            <a:off x="12852348" y="5241028"/>
            <a:ext cx="3988981" cy="10618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err="1">
                <a:latin typeface="Open Sans 1"/>
                <a:ea typeface="Open Sans 1"/>
                <a:cs typeface="Open Sans 1"/>
              </a:rPr>
              <a:t>Matériau</a:t>
            </a:r>
            <a:r>
              <a:rPr lang="en-US" sz="2100">
                <a:latin typeface="Open Sans 1"/>
                <a:ea typeface="Open Sans 1"/>
                <a:cs typeface="Open Sans 1"/>
              </a:rPr>
              <a:t> </a:t>
            </a:r>
            <a:r>
              <a:rPr lang="en-US" sz="2100" err="1">
                <a:latin typeface="Open Sans 1"/>
                <a:ea typeface="Open Sans 1"/>
                <a:cs typeface="Open Sans 1"/>
              </a:rPr>
              <a:t>avancés</a:t>
            </a:r>
            <a:r>
              <a:rPr lang="en-US" sz="2100">
                <a:latin typeface="Open Sans 1"/>
                <a:ea typeface="Open Sans 1"/>
                <a:cs typeface="Open Sans 1"/>
              </a:rPr>
              <a:t>,</a:t>
            </a:r>
          </a:p>
          <a:p>
            <a:r>
              <a:rPr lang="en-US" sz="2100" err="1">
                <a:latin typeface="Open Sans 1"/>
                <a:ea typeface="Open Sans 1"/>
                <a:cs typeface="Open Sans 1"/>
              </a:rPr>
              <a:t>Énergies</a:t>
            </a:r>
            <a:r>
              <a:rPr lang="en-US" sz="2100">
                <a:latin typeface="Open Sans 1"/>
                <a:ea typeface="Open Sans 1"/>
                <a:cs typeface="Open Sans 1"/>
              </a:rPr>
              <a:t> </a:t>
            </a:r>
            <a:r>
              <a:rPr lang="en-US" sz="2100" err="1">
                <a:latin typeface="Open Sans 1"/>
                <a:ea typeface="Open Sans 1"/>
                <a:cs typeface="Open Sans 1"/>
              </a:rPr>
              <a:t>renouvelable</a:t>
            </a:r>
            <a:endParaRPr lang="en-US" sz="2100">
              <a:latin typeface="Open Sans 1"/>
              <a:ea typeface="Calibri"/>
              <a:cs typeface="Calibri"/>
            </a:endParaRPr>
          </a:p>
          <a:p>
            <a:endParaRPr lang="en-US" sz="2100">
              <a:latin typeface="Open Sans 1"/>
              <a:ea typeface="Open Sans 1"/>
              <a:cs typeface="Open Sans 1"/>
            </a:endParaRPr>
          </a:p>
        </p:txBody>
      </p:sp>
      <p:sp>
        <p:nvSpPr>
          <p:cNvPr id="12" name="TextBox 23">
            <a:extLst>
              <a:ext uri="{FF2B5EF4-FFF2-40B4-BE49-F238E27FC236}">
                <a16:creationId xmlns:a16="http://schemas.microsoft.com/office/drawing/2014/main" id="{B4655103-AA51-2327-F93E-03C8293A9983}"/>
              </a:ext>
            </a:extLst>
          </p:cNvPr>
          <p:cNvSpPr txBox="1"/>
          <p:nvPr/>
        </p:nvSpPr>
        <p:spPr>
          <a:xfrm>
            <a:off x="355849" y="9980003"/>
            <a:ext cx="989214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NIST – Domaines </a:t>
            </a:r>
            <a:r>
              <a:rPr lang="en-US" sz="2850" b="1" err="1">
                <a:solidFill>
                  <a:srgbClr val="BFBFBD"/>
                </a:solidFill>
                <a:latin typeface="Open Sans 2 Bold"/>
                <a:ea typeface="Open Sans 2 Bold"/>
                <a:cs typeface="Open Sans 2 Bold"/>
              </a:rPr>
              <a:t>D'activités</a:t>
            </a:r>
            <a:endParaRPr lang="en-US" err="1"/>
          </a:p>
        </p:txBody>
      </p:sp>
    </p:spTree>
    <p:extLst>
      <p:ext uri="{BB962C8B-B14F-4D97-AF65-F5344CB8AC3E}">
        <p14:creationId xmlns:p14="http://schemas.microsoft.com/office/powerpoint/2010/main" val="2862500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9AEBDD5C-B13C-BA99-39B6-376C3E6D844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3F351E5-BFD0-C621-6566-9DEEBEF621E5}"/>
              </a:ext>
            </a:extLst>
          </p:cNvPr>
          <p:cNvGrpSpPr/>
          <p:nvPr/>
        </p:nvGrpSpPr>
        <p:grpSpPr>
          <a:xfrm>
            <a:off x="-172104" y="-164415"/>
            <a:ext cx="10325615" cy="10639317"/>
            <a:chOff x="0" y="0"/>
            <a:chExt cx="2719504" cy="2802125"/>
          </a:xfrm>
        </p:grpSpPr>
        <p:sp>
          <p:nvSpPr>
            <p:cNvPr id="3" name="Freeform 3">
              <a:extLst>
                <a:ext uri="{FF2B5EF4-FFF2-40B4-BE49-F238E27FC236}">
                  <a16:creationId xmlns:a16="http://schemas.microsoft.com/office/drawing/2014/main" id="{123675DB-27E3-117B-0CB6-66C6E20D0D56}"/>
                </a:ext>
              </a:extLst>
            </p:cNvPr>
            <p:cNvSpPr/>
            <p:nvPr/>
          </p:nvSpPr>
          <p:spPr>
            <a:xfrm>
              <a:off x="0" y="0"/>
              <a:ext cx="2719504" cy="2802125"/>
            </a:xfrm>
            <a:custGeom>
              <a:avLst/>
              <a:gdLst/>
              <a:ahLst/>
              <a:cxnLst/>
              <a:rect l="l" t="t" r="r" b="b"/>
              <a:pathLst>
                <a:path w="2719504" h="2802125">
                  <a:moveTo>
                    <a:pt x="0" y="0"/>
                  </a:moveTo>
                  <a:lnTo>
                    <a:pt x="2719504" y="0"/>
                  </a:lnTo>
                  <a:lnTo>
                    <a:pt x="2719504" y="2802125"/>
                  </a:lnTo>
                  <a:lnTo>
                    <a:pt x="0" y="2802125"/>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CE28C46F-5DA2-0743-437E-337B96A771DD}"/>
                </a:ext>
              </a:extLst>
            </p:cNvPr>
            <p:cNvSpPr txBox="1"/>
            <p:nvPr/>
          </p:nvSpPr>
          <p:spPr>
            <a:xfrm>
              <a:off x="0" y="-47625"/>
              <a:ext cx="2719504" cy="2849750"/>
            </a:xfrm>
            <a:prstGeom prst="rect">
              <a:avLst/>
            </a:prstGeom>
          </p:spPr>
          <p:txBody>
            <a:bodyPr lIns="50800" tIns="50800" rIns="50800" bIns="50800" rtlCol="0" anchor="ctr"/>
            <a:lstStyle/>
            <a:p>
              <a:pPr algn="ctr">
                <a:lnSpc>
                  <a:spcPts val="2240"/>
                </a:lnSpc>
              </a:pPr>
              <a:endParaRPr/>
            </a:p>
          </p:txBody>
        </p:sp>
      </p:grpSp>
      <p:sp>
        <p:nvSpPr>
          <p:cNvPr id="20" name="Freeform 2">
            <a:extLst>
              <a:ext uri="{FF2B5EF4-FFF2-40B4-BE49-F238E27FC236}">
                <a16:creationId xmlns:a16="http://schemas.microsoft.com/office/drawing/2014/main" id="{5F3F4C9B-7214-510B-B468-7CDC91518F92}"/>
              </a:ext>
            </a:extLst>
          </p:cNvPr>
          <p:cNvSpPr/>
          <p:nvPr/>
        </p:nvSpPr>
        <p:spPr>
          <a:xfrm rot="-1380000">
            <a:off x="14443393" y="-7055653"/>
            <a:ext cx="6063465" cy="11757500"/>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TextBox 7">
            <a:extLst>
              <a:ext uri="{FF2B5EF4-FFF2-40B4-BE49-F238E27FC236}">
                <a16:creationId xmlns:a16="http://schemas.microsoft.com/office/drawing/2014/main" id="{F6973FC1-0596-B1D7-DE15-07C0F6020CC0}"/>
              </a:ext>
            </a:extLst>
          </p:cNvPr>
          <p:cNvSpPr txBox="1"/>
          <p:nvPr/>
        </p:nvSpPr>
        <p:spPr>
          <a:xfrm>
            <a:off x="1028700" y="537164"/>
            <a:ext cx="7778924" cy="833562"/>
          </a:xfrm>
          <a:prstGeom prst="rect">
            <a:avLst/>
          </a:prstGeom>
        </p:spPr>
        <p:txBody>
          <a:bodyPr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Framework NIST</a:t>
            </a:r>
            <a:endParaRPr lang="en-US"/>
          </a:p>
        </p:txBody>
      </p:sp>
      <p:sp>
        <p:nvSpPr>
          <p:cNvPr id="9" name="TextBox 9">
            <a:extLst>
              <a:ext uri="{FF2B5EF4-FFF2-40B4-BE49-F238E27FC236}">
                <a16:creationId xmlns:a16="http://schemas.microsoft.com/office/drawing/2014/main" id="{C82A8B88-303D-2440-9AF8-459CB53B9AA3}"/>
              </a:ext>
            </a:extLst>
          </p:cNvPr>
          <p:cNvSpPr txBox="1"/>
          <p:nvPr/>
        </p:nvSpPr>
        <p:spPr>
          <a:xfrm>
            <a:off x="10572741" y="2569350"/>
            <a:ext cx="6436038" cy="6920292"/>
          </a:xfrm>
          <a:prstGeom prst="rect">
            <a:avLst/>
          </a:prstGeom>
        </p:spPr>
        <p:txBody>
          <a:bodyPr lIns="0" tIns="0" rIns="0" bIns="0" rtlCol="0" anchor="t">
            <a:spAutoFit/>
          </a:bodyPr>
          <a:lstStyle/>
          <a:p>
            <a:pPr marL="342900" indent="-342900">
              <a:buFont typeface="Arial"/>
              <a:buChar char="•"/>
            </a:pPr>
            <a:r>
              <a:rPr lang="en-US" sz="2800" b="1">
                <a:solidFill>
                  <a:srgbClr val="C00000"/>
                </a:solidFill>
                <a:latin typeface="Open Sans 1 Semi-Bold"/>
                <a:ea typeface="Open Sans 1 Bold"/>
                <a:cs typeface="Open Sans 1 Bold"/>
                <a:sym typeface="Open Sans 1 Bold"/>
              </a:rPr>
              <a:t> Identify : </a:t>
            </a:r>
            <a:endParaRPr lang="en-US" sz="2800" b="1">
              <a:solidFill>
                <a:srgbClr val="C00000"/>
              </a:solidFill>
              <a:latin typeface="Open Sans 1 Semi-Bold"/>
              <a:ea typeface="Open Sans 1 Bold"/>
              <a:cs typeface="Open Sans 1 Bold"/>
            </a:endParaRPr>
          </a:p>
          <a:p>
            <a:r>
              <a:rPr lang="en-US" sz="2000" b="1">
                <a:latin typeface="Open Sans 1 Semi-Bold"/>
                <a:ea typeface="Open Sans 1 Bold"/>
                <a:cs typeface="Open Sans 1 Bold"/>
                <a:sym typeface="Open Sans 1 Bold"/>
              </a:rPr>
              <a:t>Identifier les </a:t>
            </a:r>
            <a:r>
              <a:rPr lang="en-US" sz="2000" b="1" err="1">
                <a:latin typeface="Open Sans 1 Semi-Bold"/>
                <a:ea typeface="Open Sans 1 Bold"/>
                <a:cs typeface="Open Sans 1 Bold"/>
                <a:sym typeface="Open Sans 1 Bold"/>
              </a:rPr>
              <a:t>actifs</a:t>
            </a:r>
            <a:r>
              <a:rPr lang="en-US" sz="2000" b="1">
                <a:latin typeface="Open Sans 1 Semi-Bold"/>
                <a:ea typeface="Open Sans 1 Bold"/>
                <a:cs typeface="Open Sans 1 Bold"/>
                <a:sym typeface="Open Sans 1 Bold"/>
              </a:rPr>
              <a:t>, les données, les </a:t>
            </a:r>
            <a:r>
              <a:rPr lang="en-US" sz="2000" b="1" err="1">
                <a:latin typeface="Open Sans 1 Semi-Bold"/>
                <a:ea typeface="Open Sans 1 Bold"/>
                <a:cs typeface="Open Sans 1 Bold"/>
                <a:sym typeface="Open Sans 1 Bold"/>
              </a:rPr>
              <a:t>risques</a:t>
            </a:r>
            <a:r>
              <a:rPr lang="en-US" sz="2000" b="1">
                <a:latin typeface="Open Sans 1 Semi-Bold"/>
                <a:ea typeface="Open Sans 1 Bold"/>
                <a:cs typeface="Open Sans 1 Bold"/>
                <a:sym typeface="Open Sans 1 Bold"/>
              </a:rPr>
              <a:t> et le </a:t>
            </a:r>
            <a:r>
              <a:rPr lang="en-US" sz="2000" b="1" err="1">
                <a:latin typeface="Open Sans 1 Semi-Bold"/>
                <a:ea typeface="Open Sans 1 Bold"/>
                <a:cs typeface="Open Sans 1 Bold"/>
                <a:sym typeface="Open Sans 1 Bold"/>
              </a:rPr>
              <a:t>contexte</a:t>
            </a:r>
            <a:endParaRPr lang="en-US" sz="2000" b="1">
              <a:latin typeface="Open Sans 1 Semi-Bold"/>
              <a:ea typeface="Open Sans 1 Bold"/>
              <a:cs typeface="Open Sans 1 Bold"/>
            </a:endParaRPr>
          </a:p>
          <a:p>
            <a:pPr marL="342900" indent="-342900">
              <a:buFont typeface="Arial"/>
              <a:buChar char="•"/>
            </a:pPr>
            <a:endParaRPr lang="en-US" sz="2000" b="1">
              <a:latin typeface="Open Sans 1 Semi-Bold"/>
              <a:ea typeface="Open Sans 1 Bold"/>
              <a:cs typeface="Open Sans 1 Bold"/>
            </a:endParaRPr>
          </a:p>
          <a:p>
            <a:pPr marL="342900" indent="-342900">
              <a:buFont typeface="Arial"/>
              <a:buChar char="•"/>
            </a:pPr>
            <a:r>
              <a:rPr lang="en-US" sz="2800" b="1">
                <a:solidFill>
                  <a:srgbClr val="C00000"/>
                </a:solidFill>
                <a:latin typeface="Open Sans 1 Semi-Bold"/>
                <a:ea typeface="Open Sans 1 Bold"/>
                <a:cs typeface="Open Sans 1 Bold"/>
                <a:sym typeface="Open Sans 1 Bold"/>
              </a:rPr>
              <a:t> Protect :</a:t>
            </a:r>
            <a:endParaRPr lang="en-US" sz="2800" b="1">
              <a:solidFill>
                <a:srgbClr val="C00000"/>
              </a:solidFill>
              <a:latin typeface="Open Sans 1 Semi-Bold"/>
              <a:ea typeface="Open Sans 1 Semi-Bold"/>
              <a:cs typeface="Open Sans 1 Semi-Bold"/>
            </a:endParaRPr>
          </a:p>
          <a:p>
            <a:r>
              <a:rPr lang="en-US" sz="2000" b="1">
                <a:latin typeface="Open Sans 1 Semi-Bold"/>
                <a:ea typeface="Open Sans 1 Bold"/>
                <a:cs typeface="Open Sans 1 Bold"/>
                <a:sym typeface="Open Sans 1 Bold"/>
              </a:rPr>
              <a:t> </a:t>
            </a:r>
            <a:r>
              <a:rPr lang="en-US" sz="2000" b="1" err="1">
                <a:latin typeface="Open Sans 1 Semi-Bold"/>
                <a:ea typeface="Open Sans 1 Bold"/>
                <a:cs typeface="Open Sans 1 Bold"/>
                <a:sym typeface="Open Sans 1 Bold"/>
              </a:rPr>
              <a:t>Mettre</a:t>
            </a:r>
            <a:r>
              <a:rPr lang="en-US" sz="2000" b="1">
                <a:latin typeface="Open Sans 1 Semi-Bold"/>
                <a:ea typeface="Open Sans 1 Bold"/>
                <a:cs typeface="Open Sans 1 Bold"/>
                <a:sym typeface="Open Sans 1 Bold"/>
              </a:rPr>
              <a:t> </a:t>
            </a:r>
            <a:r>
              <a:rPr lang="en-US" sz="2000" b="1" err="1">
                <a:latin typeface="Open Sans 1 Semi-Bold"/>
                <a:ea typeface="Open Sans 1 Bold"/>
                <a:cs typeface="Open Sans 1 Bold"/>
                <a:sym typeface="Open Sans 1 Bold"/>
              </a:rPr>
              <a:t>en</a:t>
            </a:r>
            <a:r>
              <a:rPr lang="en-US" sz="2000" b="1">
                <a:latin typeface="Open Sans 1 Semi-Bold"/>
                <a:ea typeface="Open Sans 1 Bold"/>
                <a:cs typeface="Open Sans 1 Bold"/>
                <a:sym typeface="Open Sans 1 Bold"/>
              </a:rPr>
              <a:t> place des </a:t>
            </a:r>
            <a:r>
              <a:rPr lang="en-US" sz="2000" b="1" err="1">
                <a:latin typeface="Open Sans 1 Semi-Bold"/>
                <a:ea typeface="Open Sans 1 Bold"/>
                <a:cs typeface="Open Sans 1 Bold"/>
                <a:sym typeface="Open Sans 1 Bold"/>
              </a:rPr>
              <a:t>mesures</a:t>
            </a:r>
            <a:r>
              <a:rPr lang="en-US" sz="2000" b="1">
                <a:latin typeface="Open Sans 1 Semi-Bold"/>
                <a:ea typeface="Open Sans 1 Bold"/>
                <a:cs typeface="Open Sans 1 Bold"/>
                <a:sym typeface="Open Sans 1 Bold"/>
              </a:rPr>
              <a:t> pour se </a:t>
            </a:r>
            <a:r>
              <a:rPr lang="en-US" sz="2000" b="1" err="1">
                <a:latin typeface="Open Sans 1 Semi-Bold"/>
                <a:ea typeface="Open Sans 1 Bold"/>
                <a:cs typeface="Open Sans 1 Bold"/>
                <a:sym typeface="Open Sans 1 Bold"/>
              </a:rPr>
              <a:t>defendre</a:t>
            </a:r>
            <a:endParaRPr lang="en-US" sz="2000" b="1">
              <a:latin typeface="Open Sans 1 Semi-Bold"/>
              <a:ea typeface="Open Sans 1 Semi-Bold"/>
              <a:cs typeface="Open Sans 1 Semi-Bold"/>
            </a:endParaRPr>
          </a:p>
          <a:p>
            <a:pPr marL="342900" indent="-342900" algn="l">
              <a:buFont typeface="Arial"/>
              <a:buChar char="•"/>
            </a:pPr>
            <a:endParaRPr lang="en-US" sz="2000" b="1">
              <a:latin typeface="Open Sans 1 Semi-Bold"/>
              <a:ea typeface="Open Sans 1 Bold"/>
              <a:cs typeface="Open Sans 1 Bold"/>
            </a:endParaRPr>
          </a:p>
          <a:p>
            <a:pPr marL="342900" indent="-342900">
              <a:buFont typeface="Arial"/>
              <a:buChar char="•"/>
            </a:pPr>
            <a:r>
              <a:rPr lang="en-US" sz="2800" b="1">
                <a:solidFill>
                  <a:srgbClr val="C00000"/>
                </a:solidFill>
                <a:latin typeface="Open Sans 1 Semi-Bold"/>
                <a:ea typeface="Open Sans 1 Bold"/>
                <a:cs typeface="Open Sans 1 Bold"/>
                <a:sym typeface="Open Sans 1 Bold"/>
              </a:rPr>
              <a:t> Detect :</a:t>
            </a:r>
            <a:endParaRPr lang="en-US" sz="2800" b="1">
              <a:solidFill>
                <a:srgbClr val="C00000"/>
              </a:solidFill>
              <a:latin typeface="Open Sans 1 Semi-Bold"/>
              <a:ea typeface="Open Sans 1 Semi-Bold"/>
              <a:cs typeface="Open Sans 1 Semi-Bold"/>
            </a:endParaRPr>
          </a:p>
          <a:p>
            <a:r>
              <a:rPr lang="en-US" sz="2000" b="1" err="1">
                <a:latin typeface="Open Sans 1 Semi-Bold"/>
                <a:ea typeface="Open Sans 1 Bold"/>
                <a:cs typeface="Open Sans 1 Bold"/>
                <a:sym typeface="Open Sans 1 Bold"/>
              </a:rPr>
              <a:t>Reconnaitre</a:t>
            </a:r>
            <a:r>
              <a:rPr lang="en-US" sz="2000" b="1">
                <a:latin typeface="Open Sans 1 Semi-Bold"/>
                <a:ea typeface="Open Sans 1 Bold"/>
                <a:cs typeface="Open Sans 1 Bold"/>
                <a:sym typeface="Open Sans 1 Bold"/>
              </a:rPr>
              <a:t> </a:t>
            </a:r>
            <a:r>
              <a:rPr lang="en-US" sz="2000" b="1" err="1">
                <a:latin typeface="Open Sans 1 Semi-Bold"/>
                <a:ea typeface="Open Sans 1 Bold"/>
                <a:cs typeface="Open Sans 1 Bold"/>
                <a:sym typeface="Open Sans 1 Bold"/>
              </a:rPr>
              <a:t>une</a:t>
            </a:r>
            <a:r>
              <a:rPr lang="en-US" sz="2000" b="1">
                <a:latin typeface="Open Sans 1 Semi-Bold"/>
                <a:ea typeface="Open Sans 1 Bold"/>
                <a:cs typeface="Open Sans 1 Bold"/>
                <a:sym typeface="Open Sans 1 Bold"/>
              </a:rPr>
              <a:t> </a:t>
            </a:r>
            <a:r>
              <a:rPr lang="en-US" sz="2000" b="1" err="1">
                <a:latin typeface="Open Sans 1 Semi-Bold"/>
                <a:ea typeface="Open Sans 1 Bold"/>
                <a:cs typeface="Open Sans 1 Bold"/>
                <a:sym typeface="Open Sans 1 Bold"/>
              </a:rPr>
              <a:t>attaque</a:t>
            </a:r>
            <a:r>
              <a:rPr lang="en-US" sz="2000" b="1">
                <a:latin typeface="Open Sans 1 Semi-Bold"/>
                <a:ea typeface="Open Sans 1 Bold"/>
                <a:cs typeface="Open Sans 1 Bold"/>
                <a:sym typeface="Open Sans 1 Bold"/>
              </a:rPr>
              <a:t> </a:t>
            </a:r>
            <a:r>
              <a:rPr lang="en-US" sz="2000" b="1" err="1">
                <a:latin typeface="Open Sans 1 Semi-Bold"/>
                <a:ea typeface="Open Sans 1 Bold"/>
                <a:cs typeface="Open Sans 1 Bold"/>
                <a:sym typeface="Open Sans 1 Bold"/>
              </a:rPr>
              <a:t>ou</a:t>
            </a:r>
            <a:r>
              <a:rPr lang="en-US" sz="2000" b="1">
                <a:latin typeface="Open Sans 1 Semi-Bold"/>
                <a:ea typeface="Open Sans 1 Bold"/>
                <a:cs typeface="Open Sans 1 Bold"/>
                <a:sym typeface="Open Sans 1 Bold"/>
              </a:rPr>
              <a:t> incident</a:t>
            </a:r>
            <a:endParaRPr lang="en-US" sz="2000" b="1">
              <a:latin typeface="Open Sans 1 Semi-Bold"/>
              <a:ea typeface="Open Sans 1 Semi-Bold"/>
              <a:cs typeface="Open Sans 1 Semi-Bold"/>
            </a:endParaRPr>
          </a:p>
          <a:p>
            <a:pPr marL="342900" indent="-342900" algn="l">
              <a:buFont typeface="Arial"/>
              <a:buChar char="•"/>
            </a:pPr>
            <a:endParaRPr lang="en-US" sz="2000" b="1">
              <a:latin typeface="Open Sans 1 Semi-Bold"/>
              <a:ea typeface="Open Sans 1 Bold"/>
              <a:cs typeface="Open Sans 1 Bold"/>
            </a:endParaRPr>
          </a:p>
          <a:p>
            <a:pPr marL="342900" indent="-342900">
              <a:buFont typeface="Arial"/>
              <a:buChar char="•"/>
            </a:pPr>
            <a:r>
              <a:rPr lang="en-US" sz="2000" b="1">
                <a:solidFill>
                  <a:srgbClr val="C00000"/>
                </a:solidFill>
                <a:latin typeface="Open Sans 1 Semi-Bold"/>
                <a:ea typeface="Open Sans 1 Bold"/>
                <a:cs typeface="Open Sans 1 Bold"/>
                <a:sym typeface="Open Sans 1 Bold"/>
              </a:rPr>
              <a:t> </a:t>
            </a:r>
            <a:r>
              <a:rPr lang="en-US" sz="2800" b="1">
                <a:solidFill>
                  <a:srgbClr val="C00000"/>
                </a:solidFill>
                <a:latin typeface="Open Sans 1 Semi-Bold"/>
                <a:ea typeface="Open Sans 1 Bold"/>
                <a:cs typeface="Open Sans 1 Bold"/>
                <a:sym typeface="Open Sans 1 Bold"/>
              </a:rPr>
              <a:t>Respond : </a:t>
            </a:r>
            <a:endParaRPr lang="en-US" sz="2800" b="1">
              <a:solidFill>
                <a:srgbClr val="C00000"/>
              </a:solidFill>
              <a:latin typeface="Open Sans 1 Semi-Bold"/>
              <a:ea typeface="Open Sans 1 Semi-Bold"/>
              <a:cs typeface="Open Sans 1 Semi-Bold"/>
            </a:endParaRPr>
          </a:p>
          <a:p>
            <a:r>
              <a:rPr lang="en-US" sz="2000" b="1" err="1">
                <a:latin typeface="Open Sans 1 Semi-Bold"/>
                <a:ea typeface="Open Sans 1 Bold"/>
                <a:cs typeface="Open Sans 1 Bold"/>
                <a:sym typeface="Open Sans 1 Bold"/>
              </a:rPr>
              <a:t>Réagir</a:t>
            </a:r>
            <a:r>
              <a:rPr lang="en-US" sz="2000" b="1">
                <a:latin typeface="Open Sans 1 Semi-Bold"/>
                <a:ea typeface="Open Sans 1 Bold"/>
                <a:cs typeface="Open Sans 1 Bold"/>
                <a:sym typeface="Open Sans 1 Bold"/>
              </a:rPr>
              <a:t> à un incident de </a:t>
            </a:r>
            <a:r>
              <a:rPr lang="en-US" sz="2000" b="1" err="1">
                <a:latin typeface="Open Sans 1 Semi-Bold"/>
                <a:ea typeface="Open Sans 1 Bold"/>
                <a:cs typeface="Open Sans 1 Bold"/>
                <a:sym typeface="Open Sans 1 Bold"/>
              </a:rPr>
              <a:t>sécurité</a:t>
            </a:r>
            <a:endParaRPr lang="en-US" sz="2000" b="1">
              <a:latin typeface="Open Sans 1 Semi-Bold"/>
              <a:ea typeface="Open Sans 1 Semi-Bold"/>
              <a:cs typeface="Open Sans 1 Semi-Bold"/>
            </a:endParaRPr>
          </a:p>
          <a:p>
            <a:pPr marL="342900" indent="-342900" algn="l">
              <a:buFont typeface="Arial"/>
              <a:buChar char="•"/>
            </a:pPr>
            <a:endParaRPr lang="en-US" sz="2000" b="1">
              <a:latin typeface="Open Sans 1 Semi-Bold"/>
              <a:ea typeface="Open Sans 1 Bold"/>
              <a:cs typeface="Open Sans 1 Bold"/>
            </a:endParaRPr>
          </a:p>
          <a:p>
            <a:pPr marL="342900" indent="-342900">
              <a:buFont typeface="Arial"/>
              <a:buChar char="•"/>
            </a:pPr>
            <a:r>
              <a:rPr lang="en-US" sz="2000" b="1">
                <a:solidFill>
                  <a:srgbClr val="C00000"/>
                </a:solidFill>
                <a:latin typeface="Open Sans 1 Semi-Bold"/>
                <a:ea typeface="Open Sans 1 Bold"/>
                <a:cs typeface="Open Sans 1 Bold"/>
                <a:sym typeface="Open Sans 1 Bold"/>
              </a:rPr>
              <a:t> </a:t>
            </a:r>
            <a:r>
              <a:rPr lang="en-US" sz="2800" b="1">
                <a:solidFill>
                  <a:srgbClr val="C00000"/>
                </a:solidFill>
                <a:latin typeface="Open Sans 1 Semi-Bold"/>
                <a:ea typeface="Open Sans 1 Bold"/>
                <a:cs typeface="Open Sans 1 Bold"/>
                <a:sym typeface="Open Sans 1 Bold"/>
              </a:rPr>
              <a:t>Recover :</a:t>
            </a:r>
            <a:endParaRPr lang="en-US" sz="2800" b="1">
              <a:solidFill>
                <a:srgbClr val="C00000"/>
              </a:solidFill>
              <a:latin typeface="Open Sans 1 Semi-Bold"/>
              <a:ea typeface="Open Sans 1 Semi-Bold"/>
              <a:cs typeface="Open Sans 1 Semi-Bold"/>
            </a:endParaRPr>
          </a:p>
          <a:p>
            <a:r>
              <a:rPr lang="en-US" sz="2000" b="1" err="1">
                <a:latin typeface="Open Sans 1 Semi-Bold"/>
                <a:ea typeface="Open Sans 1 Bold"/>
                <a:cs typeface="Open Sans 1 Bold"/>
                <a:sym typeface="Open Sans 1 Bold"/>
              </a:rPr>
              <a:t>Restaurer</a:t>
            </a:r>
            <a:r>
              <a:rPr lang="en-US" sz="2000" b="1">
                <a:latin typeface="Open Sans 1 Semi-Bold"/>
                <a:ea typeface="Open Sans 1 Bold"/>
                <a:cs typeface="Open Sans 1 Bold"/>
                <a:sym typeface="Open Sans 1 Bold"/>
              </a:rPr>
              <a:t> les </a:t>
            </a:r>
            <a:r>
              <a:rPr lang="en-US" sz="2000" b="1" err="1">
                <a:latin typeface="Open Sans 1 Semi-Bold"/>
                <a:ea typeface="Open Sans 1 Bold"/>
                <a:cs typeface="Open Sans 1 Bold"/>
                <a:sym typeface="Open Sans 1 Bold"/>
              </a:rPr>
              <a:t>systèmes</a:t>
            </a:r>
            <a:r>
              <a:rPr lang="en-US" sz="2000" b="1">
                <a:latin typeface="Open Sans 1 Semi-Bold"/>
                <a:ea typeface="Open Sans 1 Bold"/>
                <a:cs typeface="Open Sans 1 Bold"/>
                <a:sym typeface="Open Sans 1 Bold"/>
              </a:rPr>
              <a:t> </a:t>
            </a:r>
            <a:r>
              <a:rPr lang="en-US" sz="2000" b="1" err="1">
                <a:latin typeface="Open Sans 1 Semi-Bold"/>
                <a:ea typeface="Open Sans 1 Bold"/>
                <a:cs typeface="Open Sans 1 Bold"/>
                <a:sym typeface="Open Sans 1 Bold"/>
              </a:rPr>
              <a:t>affectés</a:t>
            </a:r>
            <a:endParaRPr lang="en-US" sz="2000" b="1">
              <a:latin typeface="Open Sans 1 Semi-Bold"/>
              <a:ea typeface="Open Sans 1 Semi-Bold"/>
              <a:cs typeface="Open Sans 1 Semi-Bold"/>
            </a:endParaRPr>
          </a:p>
          <a:p>
            <a:pPr marL="342900" indent="-342900" algn="l">
              <a:buFont typeface="Arial"/>
              <a:buChar char="•"/>
            </a:pPr>
            <a:endParaRPr lang="en-US" sz="2000" b="1">
              <a:latin typeface="Open Sans 1 Semi-Bold"/>
              <a:ea typeface="Open Sans 1 Bold"/>
              <a:cs typeface="Open Sans 1 Bold"/>
            </a:endParaRPr>
          </a:p>
          <a:p>
            <a:pPr marL="342900" indent="-342900">
              <a:buFont typeface="Arial"/>
              <a:buChar char="•"/>
            </a:pPr>
            <a:r>
              <a:rPr lang="en-US" sz="2800" b="1">
                <a:solidFill>
                  <a:srgbClr val="C00000"/>
                </a:solidFill>
                <a:latin typeface="Open Sans 1 Semi-Bold"/>
                <a:ea typeface="Open Sans 1 Bold"/>
                <a:cs typeface="Open Sans 1 Bold"/>
                <a:sym typeface="Open Sans 1 Bold"/>
              </a:rPr>
              <a:t> *nouveau* (2024) Govern :</a:t>
            </a:r>
            <a:endParaRPr lang="en-US" sz="2800" b="1">
              <a:solidFill>
                <a:srgbClr val="C00000"/>
              </a:solidFill>
              <a:latin typeface="Open Sans 1 Semi-Bold"/>
              <a:ea typeface="Open Sans 1 Bold"/>
              <a:cs typeface="Open Sans 1 Bold"/>
            </a:endParaRPr>
          </a:p>
          <a:p>
            <a:r>
              <a:rPr lang="en-US" sz="2000" b="1">
                <a:latin typeface="Open Sans 1 Semi-Bold"/>
                <a:ea typeface="Open Sans 1 Bold"/>
                <a:cs typeface="Open Sans 1 Bold"/>
                <a:sym typeface="Open Sans 1 Bold"/>
              </a:rPr>
              <a:t> </a:t>
            </a:r>
            <a:r>
              <a:rPr lang="en-US" sz="2000" b="1" err="1">
                <a:latin typeface="Open Sans 1 Semi-Bold"/>
                <a:ea typeface="Open Sans 1 Bold"/>
                <a:cs typeface="Open Sans 1 Bold"/>
                <a:sym typeface="Open Sans 1 Bold"/>
              </a:rPr>
              <a:t>Couvrir</a:t>
            </a:r>
            <a:r>
              <a:rPr lang="en-US" sz="2000" b="1">
                <a:latin typeface="Open Sans 1 Semi-Bold"/>
                <a:ea typeface="Open Sans 1 Bold"/>
                <a:cs typeface="Open Sans 1 Bold"/>
                <a:sym typeface="Open Sans 1 Bold"/>
              </a:rPr>
              <a:t> la </a:t>
            </a:r>
            <a:r>
              <a:rPr lang="en-US" sz="2000" b="1" err="1">
                <a:latin typeface="Open Sans 1 Semi-Bold"/>
                <a:ea typeface="Open Sans 1 Bold"/>
                <a:cs typeface="Open Sans 1 Bold"/>
                <a:sym typeface="Open Sans 1 Bold"/>
              </a:rPr>
              <a:t>gouvernance</a:t>
            </a:r>
            <a:r>
              <a:rPr lang="en-US" sz="2000" b="1">
                <a:latin typeface="Open Sans 1 Semi-Bold"/>
                <a:ea typeface="Open Sans 1 Bold"/>
                <a:cs typeface="Open Sans 1 Bold"/>
                <a:sym typeface="Open Sans 1 Bold"/>
              </a:rPr>
              <a:t>, la </a:t>
            </a:r>
            <a:r>
              <a:rPr lang="en-US" sz="2000" b="1" err="1">
                <a:latin typeface="Open Sans 1 Semi-Bold"/>
                <a:ea typeface="Open Sans 1 Bold"/>
                <a:cs typeface="Open Sans 1 Bold"/>
                <a:sym typeface="Open Sans 1 Bold"/>
              </a:rPr>
              <a:t>conformité</a:t>
            </a:r>
            <a:r>
              <a:rPr lang="en-US" sz="2000" b="1">
                <a:latin typeface="Open Sans 1 Semi-Bold"/>
                <a:ea typeface="Open Sans 1 Bold"/>
                <a:cs typeface="Open Sans 1 Bold"/>
                <a:sym typeface="Open Sans 1 Bold"/>
              </a:rPr>
              <a:t>, la </a:t>
            </a:r>
            <a:r>
              <a:rPr lang="en-US" sz="2000" b="1" err="1">
                <a:latin typeface="Open Sans 1 Semi-Bold"/>
                <a:ea typeface="Open Sans 1 Bold"/>
                <a:cs typeface="Open Sans 1 Bold"/>
                <a:sym typeface="Open Sans 1 Bold"/>
              </a:rPr>
              <a:t>responsabilité</a:t>
            </a:r>
            <a:endParaRPr lang="en-US" sz="2000" b="1">
              <a:latin typeface="Open Sans 1 Semi-Bold"/>
              <a:ea typeface="Open Sans 1 Bold"/>
              <a:cs typeface="Open Sans 1 Bold"/>
            </a:endParaRPr>
          </a:p>
          <a:p>
            <a:pPr marL="558800" lvl="1" indent="-342900">
              <a:lnSpc>
                <a:spcPts val="2799"/>
              </a:lnSpc>
              <a:buFont typeface="Arial"/>
              <a:buChar char="•"/>
            </a:pPr>
            <a:endParaRPr lang="en-US" sz="1950" b="1">
              <a:latin typeface="Open Sans 1 Semi-Bold"/>
              <a:ea typeface="Open Sans 1 Bold"/>
              <a:cs typeface="Open Sans 1 Bold"/>
            </a:endParaRPr>
          </a:p>
        </p:txBody>
      </p:sp>
      <p:grpSp>
        <p:nvGrpSpPr>
          <p:cNvPr id="10" name="Group 10">
            <a:extLst>
              <a:ext uri="{FF2B5EF4-FFF2-40B4-BE49-F238E27FC236}">
                <a16:creationId xmlns:a16="http://schemas.microsoft.com/office/drawing/2014/main" id="{56CFE91F-E14B-0868-51A2-7FFD8B162B71}"/>
              </a:ext>
            </a:extLst>
          </p:cNvPr>
          <p:cNvGrpSpPr/>
          <p:nvPr/>
        </p:nvGrpSpPr>
        <p:grpSpPr>
          <a:xfrm>
            <a:off x="10153512" y="1028700"/>
            <a:ext cx="129901" cy="8229600"/>
            <a:chOff x="0" y="0"/>
            <a:chExt cx="34213" cy="2167467"/>
          </a:xfrm>
        </p:grpSpPr>
        <p:sp>
          <p:nvSpPr>
            <p:cNvPr id="11" name="Freeform 11">
              <a:extLst>
                <a:ext uri="{FF2B5EF4-FFF2-40B4-BE49-F238E27FC236}">
                  <a16:creationId xmlns:a16="http://schemas.microsoft.com/office/drawing/2014/main" id="{B20B46D0-DE46-B4FF-5D21-A068797E40FF}"/>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2" name="TextBox 12">
              <a:extLst>
                <a:ext uri="{FF2B5EF4-FFF2-40B4-BE49-F238E27FC236}">
                  <a16:creationId xmlns:a16="http://schemas.microsoft.com/office/drawing/2014/main" id="{7DEA1E74-95D7-70B7-FE90-BC9ACC2EC6A3}"/>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3" name="TextBox 13">
            <a:extLst>
              <a:ext uri="{FF2B5EF4-FFF2-40B4-BE49-F238E27FC236}">
                <a16:creationId xmlns:a16="http://schemas.microsoft.com/office/drawing/2014/main" id="{528F06AB-5366-4E0A-60D4-0FFB932C1D04}"/>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10</a:t>
            </a:r>
          </a:p>
        </p:txBody>
      </p:sp>
      <p:pic>
        <p:nvPicPr>
          <p:cNvPr id="17" name="Picture 16" descr="NIST Proposes Revisions to Privacy Framework for Seamless Use with  Cybersecurity Guidelines and To Address AI Risks, Seeks Public Comment |  The CommLaw Group">
            <a:extLst>
              <a:ext uri="{FF2B5EF4-FFF2-40B4-BE49-F238E27FC236}">
                <a16:creationId xmlns:a16="http://schemas.microsoft.com/office/drawing/2014/main" id="{025E7C80-EFF9-2804-70A7-51B42C425CC4}"/>
              </a:ext>
            </a:extLst>
          </p:cNvPr>
          <p:cNvPicPr>
            <a:picLocks noChangeAspect="1"/>
          </p:cNvPicPr>
          <p:nvPr/>
        </p:nvPicPr>
        <p:blipFill>
          <a:blip r:embed="rId4"/>
          <a:stretch>
            <a:fillRect/>
          </a:stretch>
        </p:blipFill>
        <p:spPr>
          <a:xfrm>
            <a:off x="716280" y="1089660"/>
            <a:ext cx="8092440" cy="8092440"/>
          </a:xfrm>
          <a:prstGeom prst="rect">
            <a:avLst/>
          </a:prstGeom>
        </p:spPr>
      </p:pic>
      <p:sp>
        <p:nvSpPr>
          <p:cNvPr id="23" name="TextBox 23">
            <a:extLst>
              <a:ext uri="{FF2B5EF4-FFF2-40B4-BE49-F238E27FC236}">
                <a16:creationId xmlns:a16="http://schemas.microsoft.com/office/drawing/2014/main" id="{025A29EE-4A95-81E1-D06D-B8FDE955ECD9}"/>
              </a:ext>
            </a:extLst>
          </p:cNvPr>
          <p:cNvSpPr txBox="1"/>
          <p:nvPr/>
        </p:nvSpPr>
        <p:spPr>
          <a:xfrm>
            <a:off x="355849" y="9980003"/>
            <a:ext cx="989214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NIST – NIST Privacy Framework</a:t>
            </a:r>
          </a:p>
        </p:txBody>
      </p:sp>
    </p:spTree>
    <p:extLst>
      <p:ext uri="{BB962C8B-B14F-4D97-AF65-F5344CB8AC3E}">
        <p14:creationId xmlns:p14="http://schemas.microsoft.com/office/powerpoint/2010/main" val="1906769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62DCFE87-B048-E823-6278-5746235DCF6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66C74BB-8E9A-2AA9-1604-2533D56A35D8}"/>
              </a:ext>
            </a:extLst>
          </p:cNvPr>
          <p:cNvSpPr/>
          <p:nvPr/>
        </p:nvSpPr>
        <p:spPr>
          <a:xfrm flipH="1">
            <a:off x="1046551" y="3134446"/>
            <a:ext cx="0" cy="5961929"/>
          </a:xfrm>
          <a:prstGeom prst="line">
            <a:avLst/>
          </a:prstGeom>
          <a:ln w="28575" cap="rnd">
            <a:solidFill>
              <a:srgbClr val="000000"/>
            </a:solidFill>
            <a:prstDash val="solid"/>
            <a:headEnd type="none" w="sm" len="sm"/>
            <a:tailEnd type="none" w="sm" len="sm"/>
          </a:ln>
        </p:spPr>
        <p:txBody>
          <a:bodyPr/>
          <a:lstStyle/>
          <a:p>
            <a:endParaRPr lang="fr-FR"/>
          </a:p>
        </p:txBody>
      </p:sp>
      <p:grpSp>
        <p:nvGrpSpPr>
          <p:cNvPr id="3" name="Group 3">
            <a:extLst>
              <a:ext uri="{FF2B5EF4-FFF2-40B4-BE49-F238E27FC236}">
                <a16:creationId xmlns:a16="http://schemas.microsoft.com/office/drawing/2014/main" id="{D881CD36-142B-22FA-7558-74D8607AD68B}"/>
              </a:ext>
            </a:extLst>
          </p:cNvPr>
          <p:cNvGrpSpPr/>
          <p:nvPr/>
        </p:nvGrpSpPr>
        <p:grpSpPr>
          <a:xfrm>
            <a:off x="13319821" y="0"/>
            <a:ext cx="4968179" cy="10287000"/>
            <a:chOff x="0" y="0"/>
            <a:chExt cx="6013289" cy="12450980"/>
          </a:xfrm>
        </p:grpSpPr>
        <p:sp>
          <p:nvSpPr>
            <p:cNvPr id="4" name="Freeform 4">
              <a:extLst>
                <a:ext uri="{FF2B5EF4-FFF2-40B4-BE49-F238E27FC236}">
                  <a16:creationId xmlns:a16="http://schemas.microsoft.com/office/drawing/2014/main" id="{826F9F4A-2CDB-C621-DB96-62F1FFCECFF1}"/>
                </a:ext>
              </a:extLst>
            </p:cNvPr>
            <p:cNvSpPr/>
            <p:nvPr/>
          </p:nvSpPr>
          <p:spPr>
            <a:xfrm>
              <a:off x="0" y="0"/>
              <a:ext cx="6013288" cy="12450980"/>
            </a:xfrm>
            <a:custGeom>
              <a:avLst/>
              <a:gdLst/>
              <a:ahLst/>
              <a:cxnLst/>
              <a:rect l="l" t="t" r="r" b="b"/>
              <a:pathLst>
                <a:path w="6013288" h="12450980">
                  <a:moveTo>
                    <a:pt x="6013288" y="0"/>
                  </a:moveTo>
                  <a:lnTo>
                    <a:pt x="3849455" y="12450980"/>
                  </a:lnTo>
                  <a:lnTo>
                    <a:pt x="0" y="12450980"/>
                  </a:lnTo>
                  <a:lnTo>
                    <a:pt x="2138646" y="0"/>
                  </a:lnTo>
                  <a:lnTo>
                    <a:pt x="6013288" y="0"/>
                  </a:lnTo>
                  <a:close/>
                </a:path>
              </a:pathLst>
            </a:custGeom>
            <a:blipFill>
              <a:blip r:embed="rId2"/>
              <a:stretch>
                <a:fillRect l="-85674" r="-90402"/>
              </a:stretch>
            </a:blipFill>
          </p:spPr>
          <p:txBody>
            <a:bodyPr/>
            <a:lstStyle/>
            <a:p>
              <a:endParaRPr lang="fr-FR"/>
            </a:p>
          </p:txBody>
        </p:sp>
      </p:grpSp>
      <p:sp>
        <p:nvSpPr>
          <p:cNvPr id="5" name="AutoShape 5">
            <a:extLst>
              <a:ext uri="{FF2B5EF4-FFF2-40B4-BE49-F238E27FC236}">
                <a16:creationId xmlns:a16="http://schemas.microsoft.com/office/drawing/2014/main" id="{3BE2C160-B6A6-989D-32A6-0F8F105D65E2}"/>
              </a:ext>
            </a:extLst>
          </p:cNvPr>
          <p:cNvSpPr/>
          <p:nvPr/>
        </p:nvSpPr>
        <p:spPr>
          <a:xfrm>
            <a:off x="9809225" y="3641289"/>
            <a:ext cx="3861445" cy="0"/>
          </a:xfrm>
          <a:prstGeom prst="line">
            <a:avLst/>
          </a:prstGeom>
          <a:ln w="19050" cap="flat">
            <a:solidFill>
              <a:srgbClr val="000000"/>
            </a:solidFill>
            <a:prstDash val="sysDot"/>
            <a:headEnd type="none" w="sm" len="sm"/>
            <a:tailEnd type="none" w="sm" len="sm"/>
          </a:ln>
        </p:spPr>
        <p:txBody>
          <a:bodyPr/>
          <a:lstStyle/>
          <a:p>
            <a:endParaRPr lang="fr-FR"/>
          </a:p>
        </p:txBody>
      </p:sp>
      <p:grpSp>
        <p:nvGrpSpPr>
          <p:cNvPr id="13" name="Group 13">
            <a:extLst>
              <a:ext uri="{FF2B5EF4-FFF2-40B4-BE49-F238E27FC236}">
                <a16:creationId xmlns:a16="http://schemas.microsoft.com/office/drawing/2014/main" id="{19A76066-BFD7-B4F5-9728-F59F294BECE3}"/>
              </a:ext>
            </a:extLst>
          </p:cNvPr>
          <p:cNvGrpSpPr/>
          <p:nvPr/>
        </p:nvGrpSpPr>
        <p:grpSpPr>
          <a:xfrm rot="586152">
            <a:off x="17318454" y="-212119"/>
            <a:ext cx="137421" cy="11405458"/>
            <a:chOff x="0" y="0"/>
            <a:chExt cx="36193" cy="3003907"/>
          </a:xfrm>
        </p:grpSpPr>
        <p:sp>
          <p:nvSpPr>
            <p:cNvPr id="14" name="Freeform 14">
              <a:extLst>
                <a:ext uri="{FF2B5EF4-FFF2-40B4-BE49-F238E27FC236}">
                  <a16:creationId xmlns:a16="http://schemas.microsoft.com/office/drawing/2014/main" id="{BC66801D-8D9D-3EDC-07CA-CBE593602300}"/>
                </a:ext>
              </a:extLst>
            </p:cNvPr>
            <p:cNvSpPr/>
            <p:nvPr/>
          </p:nvSpPr>
          <p:spPr>
            <a:xfrm>
              <a:off x="0" y="0"/>
              <a:ext cx="36193" cy="3003907"/>
            </a:xfrm>
            <a:custGeom>
              <a:avLst/>
              <a:gdLst/>
              <a:ahLst/>
              <a:cxnLst/>
              <a:rect l="l" t="t" r="r" b="b"/>
              <a:pathLst>
                <a:path w="36193" h="3003907">
                  <a:moveTo>
                    <a:pt x="0" y="0"/>
                  </a:moveTo>
                  <a:lnTo>
                    <a:pt x="36193" y="0"/>
                  </a:lnTo>
                  <a:lnTo>
                    <a:pt x="36193" y="3003907"/>
                  </a:lnTo>
                  <a:lnTo>
                    <a:pt x="0" y="3003907"/>
                  </a:lnTo>
                  <a:close/>
                </a:path>
              </a:pathLst>
            </a:custGeom>
            <a:solidFill>
              <a:srgbClr val="ED3E20"/>
            </a:solidFill>
          </p:spPr>
          <p:txBody>
            <a:bodyPr/>
            <a:lstStyle/>
            <a:p>
              <a:endParaRPr lang="fr-FR"/>
            </a:p>
          </p:txBody>
        </p:sp>
        <p:sp>
          <p:nvSpPr>
            <p:cNvPr id="15" name="TextBox 15">
              <a:extLst>
                <a:ext uri="{FF2B5EF4-FFF2-40B4-BE49-F238E27FC236}">
                  <a16:creationId xmlns:a16="http://schemas.microsoft.com/office/drawing/2014/main" id="{2C712505-5CE0-941E-F017-11B5628D6205}"/>
                </a:ext>
              </a:extLst>
            </p:cNvPr>
            <p:cNvSpPr txBox="1"/>
            <p:nvPr/>
          </p:nvSpPr>
          <p:spPr>
            <a:xfrm>
              <a:off x="0" y="-47625"/>
              <a:ext cx="36193" cy="3051532"/>
            </a:xfrm>
            <a:prstGeom prst="rect">
              <a:avLst/>
            </a:prstGeom>
          </p:spPr>
          <p:txBody>
            <a:bodyPr lIns="50800" tIns="50800" rIns="50800" bIns="50800" rtlCol="0" anchor="ctr"/>
            <a:lstStyle/>
            <a:p>
              <a:pPr algn="ctr">
                <a:lnSpc>
                  <a:spcPts val="2240"/>
                </a:lnSpc>
              </a:pPr>
              <a:endParaRPr/>
            </a:p>
          </p:txBody>
        </p:sp>
      </p:grpSp>
      <p:sp>
        <p:nvSpPr>
          <p:cNvPr id="16" name="TextBox 16">
            <a:extLst>
              <a:ext uri="{FF2B5EF4-FFF2-40B4-BE49-F238E27FC236}">
                <a16:creationId xmlns:a16="http://schemas.microsoft.com/office/drawing/2014/main" id="{ACD0ADC7-66EC-F24A-1D4C-1DFA9FBE08AC}"/>
              </a:ext>
            </a:extLst>
          </p:cNvPr>
          <p:cNvSpPr txBox="1"/>
          <p:nvPr/>
        </p:nvSpPr>
        <p:spPr>
          <a:xfrm>
            <a:off x="1032263" y="738297"/>
            <a:ext cx="8194859" cy="2024396"/>
          </a:xfrm>
          <a:prstGeom prst="rect">
            <a:avLst/>
          </a:prstGeom>
        </p:spPr>
        <p:txBody>
          <a:bodyPr lIns="0" tIns="0" rIns="0" bIns="0" rtlCol="0" anchor="t">
            <a:spAutoFit/>
          </a:bodyPr>
          <a:lstStyle/>
          <a:p>
            <a:pPr algn="l">
              <a:lnSpc>
                <a:spcPts val="16519"/>
              </a:lnSpc>
            </a:pPr>
            <a:r>
              <a:rPr lang="en-US" sz="11799" b="1" spc="-755">
                <a:solidFill>
                  <a:srgbClr val="000000"/>
                </a:solidFill>
                <a:latin typeface="Open Sans 1 Bold"/>
                <a:ea typeface="Open Sans 1 Bold"/>
                <a:cs typeface="Open Sans 1 Bold"/>
                <a:sym typeface="Open Sans 1 Bold"/>
              </a:rPr>
              <a:t>SOMMAIRE</a:t>
            </a:r>
          </a:p>
        </p:txBody>
      </p:sp>
      <p:sp>
        <p:nvSpPr>
          <p:cNvPr id="17" name="TextBox 17">
            <a:extLst>
              <a:ext uri="{FF2B5EF4-FFF2-40B4-BE49-F238E27FC236}">
                <a16:creationId xmlns:a16="http://schemas.microsoft.com/office/drawing/2014/main" id="{6CDB97AF-B516-E88A-B34B-BEC15EA7EA20}"/>
              </a:ext>
            </a:extLst>
          </p:cNvPr>
          <p:cNvSpPr txBox="1"/>
          <p:nvPr/>
        </p:nvSpPr>
        <p:spPr>
          <a:xfrm>
            <a:off x="2019722" y="3323675"/>
            <a:ext cx="8435530" cy="423193"/>
          </a:xfrm>
          <a:prstGeom prst="rect">
            <a:avLst/>
          </a:prstGeom>
        </p:spPr>
        <p:txBody>
          <a:bodyPr wrap="square" lIns="0" tIns="0" rIns="0" bIns="0" rtlCol="0" anchor="t">
            <a:spAutoFit/>
          </a:bodyPr>
          <a:lstStyle/>
          <a:p>
            <a:pPr>
              <a:lnSpc>
                <a:spcPts val="3290"/>
              </a:lnSpc>
            </a:pPr>
            <a:r>
              <a:rPr lang="en-US" sz="3200" b="1">
                <a:solidFill>
                  <a:srgbClr val="000000"/>
                </a:solidFill>
                <a:latin typeface="Open Sans 1 Bold"/>
                <a:ea typeface="Open Sans 1 Bold"/>
                <a:cs typeface="Open Sans 1 Bold"/>
                <a:sym typeface="Open Sans 1 Bold"/>
              </a:rPr>
              <a:t>Les </a:t>
            </a:r>
            <a:r>
              <a:rPr lang="en-US" sz="3200" b="1" err="1">
                <a:solidFill>
                  <a:srgbClr val="000000"/>
                </a:solidFill>
                <a:latin typeface="Open Sans 1 Bold"/>
                <a:ea typeface="Open Sans 1 Bold"/>
                <a:cs typeface="Open Sans 1 Bold"/>
                <a:sym typeface="Open Sans 1 Bold"/>
              </a:rPr>
              <a:t>Organismes</a:t>
            </a:r>
            <a:r>
              <a:rPr lang="en-US" sz="3200" b="1">
                <a:solidFill>
                  <a:srgbClr val="000000"/>
                </a:solidFill>
                <a:latin typeface="Open Sans 1 Bold"/>
                <a:ea typeface="Open Sans 1 Bold"/>
                <a:cs typeface="Open Sans 1 Bold"/>
                <a:sym typeface="Open Sans 1 Bold"/>
              </a:rPr>
              <a:t> de </a:t>
            </a:r>
            <a:r>
              <a:rPr lang="en-US" sz="3200" b="1" err="1">
                <a:solidFill>
                  <a:srgbClr val="000000"/>
                </a:solidFill>
                <a:latin typeface="Open Sans 1 Bold"/>
                <a:ea typeface="Open Sans 1 Bold"/>
                <a:cs typeface="Open Sans 1 Bold"/>
                <a:sym typeface="Open Sans 1 Bold"/>
              </a:rPr>
              <a:t>normalisation</a:t>
            </a:r>
            <a:r>
              <a:rPr lang="en-US" sz="3200" b="1">
                <a:solidFill>
                  <a:srgbClr val="000000"/>
                </a:solidFill>
                <a:latin typeface="Open Sans 1 Bold"/>
                <a:ea typeface="Open Sans 1 Bold"/>
                <a:cs typeface="Open Sans 1 Bold"/>
                <a:sym typeface="Open Sans 1 Bold"/>
              </a:rPr>
              <a:t> OT</a:t>
            </a:r>
            <a:endParaRPr lang="en-US" sz="3200">
              <a:ea typeface="Calibri"/>
              <a:cs typeface="Calibri"/>
            </a:endParaRPr>
          </a:p>
        </p:txBody>
      </p:sp>
      <p:sp>
        <p:nvSpPr>
          <p:cNvPr id="19" name="TextBox 19">
            <a:extLst>
              <a:ext uri="{FF2B5EF4-FFF2-40B4-BE49-F238E27FC236}">
                <a16:creationId xmlns:a16="http://schemas.microsoft.com/office/drawing/2014/main" id="{A7619D72-49FE-833B-A81D-82B3F977A056}"/>
              </a:ext>
            </a:extLst>
          </p:cNvPr>
          <p:cNvSpPr txBox="1"/>
          <p:nvPr/>
        </p:nvSpPr>
        <p:spPr>
          <a:xfrm>
            <a:off x="1500177" y="4066774"/>
            <a:ext cx="4234634" cy="396583"/>
          </a:xfrm>
          <a:prstGeom prst="rect">
            <a:avLst/>
          </a:prstGeom>
        </p:spPr>
        <p:txBody>
          <a:bodyPr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La </a:t>
            </a:r>
            <a:r>
              <a:rPr lang="en-US" sz="2350" b="1" err="1">
                <a:solidFill>
                  <a:srgbClr val="7F7F7F"/>
                </a:solidFill>
                <a:latin typeface="Open Sans 1 Bold"/>
                <a:ea typeface="Open Sans 1 Bold"/>
                <a:cs typeface="Open Sans 1 Bold"/>
                <a:sym typeface="Open Sans 1 Bold"/>
              </a:rPr>
              <a:t>Norme</a:t>
            </a:r>
            <a:r>
              <a:rPr lang="en-US" sz="2350" b="1">
                <a:solidFill>
                  <a:srgbClr val="7F7F7F"/>
                </a:solidFill>
                <a:latin typeface="Open Sans 1 Bold"/>
                <a:ea typeface="Open Sans 1 Bold"/>
                <a:cs typeface="Open Sans 1 Bold"/>
                <a:sym typeface="Open Sans 1 Bold"/>
              </a:rPr>
              <a:t> IEC 62443</a:t>
            </a:r>
            <a:endParaRPr lang="en-US">
              <a:solidFill>
                <a:srgbClr val="7F7F7F"/>
              </a:solidFill>
            </a:endParaRPr>
          </a:p>
        </p:txBody>
      </p:sp>
      <p:sp>
        <p:nvSpPr>
          <p:cNvPr id="21" name="TextBox 21">
            <a:extLst>
              <a:ext uri="{FF2B5EF4-FFF2-40B4-BE49-F238E27FC236}">
                <a16:creationId xmlns:a16="http://schemas.microsoft.com/office/drawing/2014/main" id="{C6C1E81D-88B7-DF6D-9C7D-2770819210A1}"/>
              </a:ext>
            </a:extLst>
          </p:cNvPr>
          <p:cNvSpPr txBox="1"/>
          <p:nvPr/>
        </p:nvSpPr>
        <p:spPr>
          <a:xfrm>
            <a:off x="1500177" y="4809874"/>
            <a:ext cx="4234634"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Référentiel</a:t>
            </a:r>
            <a:r>
              <a:rPr lang="en-US" sz="2350" b="1">
                <a:solidFill>
                  <a:srgbClr val="7F7F7F"/>
                </a:solidFill>
                <a:latin typeface="Open Sans 1 Bold"/>
                <a:ea typeface="Open Sans 1 Bold"/>
                <a:cs typeface="Open Sans 1 Bold"/>
                <a:sym typeface="Open Sans 1 Bold"/>
              </a:rPr>
              <a:t> NIST</a:t>
            </a:r>
            <a:endParaRPr lang="en-US">
              <a:solidFill>
                <a:srgbClr val="7F7F7F"/>
              </a:solidFill>
            </a:endParaRPr>
          </a:p>
        </p:txBody>
      </p:sp>
      <p:sp>
        <p:nvSpPr>
          <p:cNvPr id="23" name="TextBox 23">
            <a:extLst>
              <a:ext uri="{FF2B5EF4-FFF2-40B4-BE49-F238E27FC236}">
                <a16:creationId xmlns:a16="http://schemas.microsoft.com/office/drawing/2014/main" id="{381E6AFC-5B51-ADF5-5A8B-F71CC75B9E27}"/>
              </a:ext>
            </a:extLst>
          </p:cNvPr>
          <p:cNvSpPr txBox="1"/>
          <p:nvPr/>
        </p:nvSpPr>
        <p:spPr>
          <a:xfrm>
            <a:off x="1500177" y="5552974"/>
            <a:ext cx="4741141"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Référentiel</a:t>
            </a:r>
            <a:r>
              <a:rPr lang="en-US" sz="2350" b="1">
                <a:solidFill>
                  <a:srgbClr val="7F7F7F"/>
                </a:solidFill>
                <a:latin typeface="Open Sans 1 Bold"/>
                <a:ea typeface="Open Sans 1 Bold"/>
                <a:cs typeface="Open Sans 1 Bold"/>
                <a:sym typeface="Open Sans 1 Bold"/>
              </a:rPr>
              <a:t> ANSSI</a:t>
            </a:r>
            <a:endParaRPr lang="en-US">
              <a:solidFill>
                <a:srgbClr val="7F7F7F"/>
              </a:solidFill>
            </a:endParaRPr>
          </a:p>
        </p:txBody>
      </p:sp>
      <p:sp>
        <p:nvSpPr>
          <p:cNvPr id="25" name="TextBox 25">
            <a:extLst>
              <a:ext uri="{FF2B5EF4-FFF2-40B4-BE49-F238E27FC236}">
                <a16:creationId xmlns:a16="http://schemas.microsoft.com/office/drawing/2014/main" id="{AB845171-D8FC-2E20-FEB9-CBBF3B70EE0F}"/>
              </a:ext>
            </a:extLst>
          </p:cNvPr>
          <p:cNvSpPr txBox="1"/>
          <p:nvPr/>
        </p:nvSpPr>
        <p:spPr>
          <a:xfrm>
            <a:off x="1500177" y="6296074"/>
            <a:ext cx="4980617"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Comparaison</a:t>
            </a:r>
            <a:r>
              <a:rPr lang="en-US" sz="2350" b="1">
                <a:solidFill>
                  <a:srgbClr val="7F7F7F"/>
                </a:solidFill>
                <a:latin typeface="Open Sans 1 Bold"/>
                <a:ea typeface="Open Sans 1 Bold"/>
                <a:cs typeface="Open Sans 1 Bold"/>
                <a:sym typeface="Open Sans 1 Bold"/>
              </a:rPr>
              <a:t> ANSSI/NIST</a:t>
            </a:r>
            <a:endParaRPr lang="en-US">
              <a:solidFill>
                <a:srgbClr val="7F7F7F"/>
              </a:solidFill>
            </a:endParaRPr>
          </a:p>
        </p:txBody>
      </p:sp>
      <p:sp>
        <p:nvSpPr>
          <p:cNvPr id="27" name="TextBox 27">
            <a:extLst>
              <a:ext uri="{FF2B5EF4-FFF2-40B4-BE49-F238E27FC236}">
                <a16:creationId xmlns:a16="http://schemas.microsoft.com/office/drawing/2014/main" id="{1E3948A1-B664-0B35-5EFE-0DE7269B0939}"/>
              </a:ext>
            </a:extLst>
          </p:cNvPr>
          <p:cNvSpPr txBox="1"/>
          <p:nvPr/>
        </p:nvSpPr>
        <p:spPr>
          <a:xfrm>
            <a:off x="1500177" y="7039174"/>
            <a:ext cx="4980617" cy="396583"/>
          </a:xfrm>
          <a:prstGeom prst="rect">
            <a:avLst/>
          </a:prstGeom>
        </p:spPr>
        <p:txBody>
          <a:bodyPr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MITRE et Pain Pyramid</a:t>
            </a:r>
            <a:endParaRPr lang="en-US">
              <a:solidFill>
                <a:srgbClr val="7F7F7F"/>
              </a:solidFill>
            </a:endParaRPr>
          </a:p>
        </p:txBody>
      </p:sp>
      <p:sp>
        <p:nvSpPr>
          <p:cNvPr id="33" name="TextBox 33">
            <a:extLst>
              <a:ext uri="{FF2B5EF4-FFF2-40B4-BE49-F238E27FC236}">
                <a16:creationId xmlns:a16="http://schemas.microsoft.com/office/drawing/2014/main" id="{AE09AD80-13CD-BD58-CA7D-7D813D60340A}"/>
              </a:ext>
            </a:extLst>
          </p:cNvPr>
          <p:cNvSpPr txBox="1"/>
          <p:nvPr/>
        </p:nvSpPr>
        <p:spPr>
          <a:xfrm>
            <a:off x="1677818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3</a:t>
            </a:r>
          </a:p>
        </p:txBody>
      </p:sp>
      <p:sp>
        <p:nvSpPr>
          <p:cNvPr id="12" name="AutoShape 6">
            <a:extLst>
              <a:ext uri="{FF2B5EF4-FFF2-40B4-BE49-F238E27FC236}">
                <a16:creationId xmlns:a16="http://schemas.microsoft.com/office/drawing/2014/main" id="{B89BA1F5-54FF-4900-9401-C4B59E807D59}"/>
              </a:ext>
            </a:extLst>
          </p:cNvPr>
          <p:cNvSpPr/>
          <p:nvPr/>
        </p:nvSpPr>
        <p:spPr>
          <a:xfrm>
            <a:off x="7538069" y="4366782"/>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20" name="AutoShape 7">
            <a:extLst>
              <a:ext uri="{FF2B5EF4-FFF2-40B4-BE49-F238E27FC236}">
                <a16:creationId xmlns:a16="http://schemas.microsoft.com/office/drawing/2014/main" id="{42FB517F-A4A4-7E06-29B3-983D91DCEDC2}"/>
              </a:ext>
            </a:extLst>
          </p:cNvPr>
          <p:cNvSpPr/>
          <p:nvPr/>
        </p:nvSpPr>
        <p:spPr>
          <a:xfrm>
            <a:off x="7538069" y="5130684"/>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24" name="AutoShape 8">
            <a:extLst>
              <a:ext uri="{FF2B5EF4-FFF2-40B4-BE49-F238E27FC236}">
                <a16:creationId xmlns:a16="http://schemas.microsoft.com/office/drawing/2014/main" id="{32A6F19C-E586-7A45-AB74-067563F5E88C}"/>
              </a:ext>
            </a:extLst>
          </p:cNvPr>
          <p:cNvSpPr/>
          <p:nvPr/>
        </p:nvSpPr>
        <p:spPr>
          <a:xfrm>
            <a:off x="7538069" y="5863741"/>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28" name="AutoShape 9">
            <a:extLst>
              <a:ext uri="{FF2B5EF4-FFF2-40B4-BE49-F238E27FC236}">
                <a16:creationId xmlns:a16="http://schemas.microsoft.com/office/drawing/2014/main" id="{56362DFC-8EC9-6C6B-8CDC-2448C769F0D0}"/>
              </a:ext>
            </a:extLst>
          </p:cNvPr>
          <p:cNvSpPr/>
          <p:nvPr/>
        </p:nvSpPr>
        <p:spPr>
          <a:xfrm>
            <a:off x="7538069" y="6614936"/>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30" name="AutoShape 10">
            <a:extLst>
              <a:ext uri="{FF2B5EF4-FFF2-40B4-BE49-F238E27FC236}">
                <a16:creationId xmlns:a16="http://schemas.microsoft.com/office/drawing/2014/main" id="{7A2D0581-685E-1C46-EBA9-AF531207D58D}"/>
              </a:ext>
            </a:extLst>
          </p:cNvPr>
          <p:cNvSpPr/>
          <p:nvPr/>
        </p:nvSpPr>
        <p:spPr>
          <a:xfrm>
            <a:off x="7538069" y="7354156"/>
            <a:ext cx="3861445" cy="0"/>
          </a:xfrm>
          <a:prstGeom prst="line">
            <a:avLst/>
          </a:prstGeom>
          <a:ln w="19050" cap="flat">
            <a:solidFill>
              <a:srgbClr val="000000"/>
            </a:solidFill>
            <a:prstDash val="sysDot"/>
            <a:headEnd type="none" w="sm" len="sm"/>
            <a:tailEnd type="none" w="sm" len="sm"/>
          </a:ln>
        </p:spPr>
        <p:txBody>
          <a:bodyPr/>
          <a:lstStyle/>
          <a:p>
            <a:endParaRPr lang="fr-FR"/>
          </a:p>
        </p:txBody>
      </p:sp>
    </p:spTree>
    <p:extLst>
      <p:ext uri="{BB962C8B-B14F-4D97-AF65-F5344CB8AC3E}">
        <p14:creationId xmlns:p14="http://schemas.microsoft.com/office/powerpoint/2010/main" val="3989624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377E649B-D198-74BF-2CDB-7DAB1412002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127774B-56BE-2A83-2078-7EA9EBD3721F}"/>
              </a:ext>
            </a:extLst>
          </p:cNvPr>
          <p:cNvGrpSpPr/>
          <p:nvPr/>
        </p:nvGrpSpPr>
        <p:grpSpPr>
          <a:xfrm>
            <a:off x="-172104" y="-164415"/>
            <a:ext cx="8321451" cy="10639317"/>
            <a:chOff x="0" y="0"/>
            <a:chExt cx="2719504" cy="2802125"/>
          </a:xfrm>
        </p:grpSpPr>
        <p:sp>
          <p:nvSpPr>
            <p:cNvPr id="3" name="Freeform 3">
              <a:extLst>
                <a:ext uri="{FF2B5EF4-FFF2-40B4-BE49-F238E27FC236}">
                  <a16:creationId xmlns:a16="http://schemas.microsoft.com/office/drawing/2014/main" id="{1BAC0616-B081-267C-913A-915676689D82}"/>
                </a:ext>
              </a:extLst>
            </p:cNvPr>
            <p:cNvSpPr/>
            <p:nvPr/>
          </p:nvSpPr>
          <p:spPr>
            <a:xfrm>
              <a:off x="0" y="0"/>
              <a:ext cx="2719504" cy="2802125"/>
            </a:xfrm>
            <a:custGeom>
              <a:avLst/>
              <a:gdLst/>
              <a:ahLst/>
              <a:cxnLst/>
              <a:rect l="l" t="t" r="r" b="b"/>
              <a:pathLst>
                <a:path w="2719504" h="2802125">
                  <a:moveTo>
                    <a:pt x="0" y="0"/>
                  </a:moveTo>
                  <a:lnTo>
                    <a:pt x="2719504" y="0"/>
                  </a:lnTo>
                  <a:lnTo>
                    <a:pt x="2719504" y="2802125"/>
                  </a:lnTo>
                  <a:lnTo>
                    <a:pt x="0" y="2802125"/>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1BCD33F4-37C0-E239-61CE-B321176A4D03}"/>
                </a:ext>
              </a:extLst>
            </p:cNvPr>
            <p:cNvSpPr txBox="1"/>
            <p:nvPr/>
          </p:nvSpPr>
          <p:spPr>
            <a:xfrm>
              <a:off x="0" y="-47625"/>
              <a:ext cx="2719504" cy="2849750"/>
            </a:xfrm>
            <a:prstGeom prst="rect">
              <a:avLst/>
            </a:prstGeom>
          </p:spPr>
          <p:txBody>
            <a:bodyPr lIns="50800" tIns="50800" rIns="50800" bIns="50800" rtlCol="0" anchor="ctr"/>
            <a:lstStyle/>
            <a:p>
              <a:pPr algn="ctr">
                <a:lnSpc>
                  <a:spcPts val="2240"/>
                </a:lnSpc>
              </a:pPr>
              <a:endParaRPr/>
            </a:p>
          </p:txBody>
        </p:sp>
      </p:grpSp>
      <p:sp>
        <p:nvSpPr>
          <p:cNvPr id="20" name="Freeform 2">
            <a:extLst>
              <a:ext uri="{FF2B5EF4-FFF2-40B4-BE49-F238E27FC236}">
                <a16:creationId xmlns:a16="http://schemas.microsoft.com/office/drawing/2014/main" id="{F3137F5A-5DFC-F81E-8FB8-694BCC938720}"/>
              </a:ext>
            </a:extLst>
          </p:cNvPr>
          <p:cNvSpPr/>
          <p:nvPr/>
        </p:nvSpPr>
        <p:spPr>
          <a:xfrm rot="20220000">
            <a:off x="14960092" y="-7525379"/>
            <a:ext cx="6063465" cy="11757500"/>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TextBox 7">
            <a:extLst>
              <a:ext uri="{FF2B5EF4-FFF2-40B4-BE49-F238E27FC236}">
                <a16:creationId xmlns:a16="http://schemas.microsoft.com/office/drawing/2014/main" id="{49340FAD-26F4-6C9F-B6ED-2A049F0B1B10}"/>
              </a:ext>
            </a:extLst>
          </p:cNvPr>
          <p:cNvSpPr txBox="1"/>
          <p:nvPr/>
        </p:nvSpPr>
        <p:spPr>
          <a:xfrm>
            <a:off x="1028700" y="537164"/>
            <a:ext cx="7778924" cy="1667123"/>
          </a:xfrm>
          <a:prstGeom prst="rect">
            <a:avLst/>
          </a:prstGeom>
        </p:spPr>
        <p:txBody>
          <a:bodyPr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Contribution Mondiale</a:t>
            </a:r>
            <a:endParaRPr lang="en-US"/>
          </a:p>
        </p:txBody>
      </p:sp>
      <p:sp>
        <p:nvSpPr>
          <p:cNvPr id="9" name="TextBox 9">
            <a:extLst>
              <a:ext uri="{FF2B5EF4-FFF2-40B4-BE49-F238E27FC236}">
                <a16:creationId xmlns:a16="http://schemas.microsoft.com/office/drawing/2014/main" id="{4CB693E3-64DD-B163-FAB9-68A46A982451}"/>
              </a:ext>
            </a:extLst>
          </p:cNvPr>
          <p:cNvSpPr txBox="1"/>
          <p:nvPr/>
        </p:nvSpPr>
        <p:spPr>
          <a:xfrm>
            <a:off x="8803440" y="1034912"/>
            <a:ext cx="7532065" cy="6278642"/>
          </a:xfrm>
          <a:prstGeom prst="rect">
            <a:avLst/>
          </a:prstGeom>
        </p:spPr>
        <p:txBody>
          <a:bodyPr wrap="square" lIns="0" tIns="0" rIns="0" bIns="0" rtlCol="0" anchor="t">
            <a:spAutoFit/>
          </a:bodyPr>
          <a:lstStyle/>
          <a:p>
            <a:r>
              <a:rPr lang="en-US" sz="2400">
                <a:latin typeface="Open Sans 1 Semi-Bold"/>
                <a:ea typeface="Open Sans 1 Bold"/>
                <a:cs typeface="Open Sans 1 Bold"/>
                <a:sym typeface="Open Sans 1 Bold"/>
              </a:rPr>
              <a:t>Une </a:t>
            </a:r>
            <a:r>
              <a:rPr lang="en-US" sz="2400" err="1">
                <a:latin typeface="Open Sans 1 Semi-Bold"/>
                <a:ea typeface="Open Sans 1 Bold"/>
                <a:cs typeface="Open Sans 1 Bold"/>
                <a:sym typeface="Open Sans 1 Bold"/>
              </a:rPr>
              <a:t>horloge</a:t>
            </a:r>
            <a:r>
              <a:rPr lang="en-US" sz="2400">
                <a:latin typeface="Open Sans 1 Semi-Bold"/>
                <a:ea typeface="Open Sans 1 Bold"/>
                <a:cs typeface="Open Sans 1 Bold"/>
                <a:sym typeface="Open Sans 1 Bold"/>
              </a:rPr>
              <a:t> </a:t>
            </a:r>
            <a:r>
              <a:rPr lang="en-US" sz="2400" err="1">
                <a:latin typeface="Open Sans 1 Semi-Bold"/>
                <a:ea typeface="Open Sans 1 Bold"/>
                <a:cs typeface="Open Sans 1 Bold"/>
                <a:sym typeface="Open Sans 1 Bold"/>
              </a:rPr>
              <a:t>atomique</a:t>
            </a:r>
            <a:r>
              <a:rPr lang="en-US" sz="2400">
                <a:latin typeface="Open Sans 1 Semi-Bold"/>
                <a:ea typeface="Open Sans 1 Bold"/>
                <a:cs typeface="Open Sans 1 Bold"/>
                <a:sym typeface="Open Sans 1 Bold"/>
              </a:rPr>
              <a:t> </a:t>
            </a:r>
            <a:r>
              <a:rPr lang="en-US" sz="2400" err="1">
                <a:latin typeface="Open Sans 1 Semi-Bold"/>
                <a:ea typeface="Open Sans 1 Bold"/>
                <a:cs typeface="Open Sans 1 Bold"/>
                <a:sym typeface="Open Sans 1 Bold"/>
              </a:rPr>
              <a:t>est</a:t>
            </a:r>
            <a:r>
              <a:rPr lang="en-US" sz="2400">
                <a:latin typeface="Open Sans 1 Semi-Bold"/>
                <a:ea typeface="Open Sans 1 Bold"/>
                <a:cs typeface="Open Sans 1 Bold"/>
                <a:sym typeface="Open Sans 1 Bold"/>
              </a:rPr>
              <a:t> un </a:t>
            </a:r>
            <a:r>
              <a:rPr lang="en-US" sz="2400" err="1">
                <a:latin typeface="Open Sans 1 Semi-Bold"/>
                <a:ea typeface="Open Sans 1 Bold"/>
                <a:cs typeface="Open Sans 1 Bold"/>
                <a:sym typeface="Open Sans 1 Bold"/>
              </a:rPr>
              <a:t>dispositif</a:t>
            </a:r>
            <a:r>
              <a:rPr lang="en-US" sz="2400">
                <a:latin typeface="Open Sans 1 Semi-Bold"/>
                <a:ea typeface="Open Sans 1 Bold"/>
                <a:cs typeface="Open Sans 1 Bold"/>
                <a:sym typeface="Open Sans 1 Bold"/>
              </a:rPr>
              <a:t> qui </a:t>
            </a:r>
            <a:r>
              <a:rPr lang="en-US" sz="2400" err="1">
                <a:latin typeface="Open Sans 1 Semi-Bold"/>
                <a:ea typeface="Open Sans 1 Bold"/>
                <a:cs typeface="Open Sans 1 Bold"/>
                <a:sym typeface="Open Sans 1 Bold"/>
              </a:rPr>
              <a:t>mesure</a:t>
            </a:r>
            <a:r>
              <a:rPr lang="en-US" sz="2400">
                <a:latin typeface="Open Sans 1 Semi-Bold"/>
                <a:ea typeface="Open Sans 1 Bold"/>
                <a:cs typeface="Open Sans 1 Bold"/>
                <a:sym typeface="Open Sans 1 Bold"/>
              </a:rPr>
              <a:t> le temps </a:t>
            </a:r>
            <a:r>
              <a:rPr lang="en-US" sz="2400" err="1">
                <a:latin typeface="Open Sans 1 Semi-Bold"/>
                <a:ea typeface="Open Sans 1 Bold"/>
                <a:cs typeface="Open Sans 1 Bold"/>
                <a:sym typeface="Open Sans 1 Bold"/>
              </a:rPr>
              <a:t>en</a:t>
            </a:r>
            <a:r>
              <a:rPr lang="en-US" sz="2400">
                <a:latin typeface="Open Sans 1 Semi-Bold"/>
                <a:ea typeface="Open Sans 1 Bold"/>
                <a:cs typeface="Open Sans 1 Bold"/>
                <a:sym typeface="Open Sans 1 Bold"/>
              </a:rPr>
              <a:t> </a:t>
            </a:r>
            <a:r>
              <a:rPr lang="en-US" sz="2400" err="1">
                <a:latin typeface="Open Sans 1 Semi-Bold"/>
                <a:ea typeface="Open Sans 1 Bold"/>
                <a:cs typeface="Open Sans 1 Bold"/>
                <a:sym typeface="Open Sans 1 Bold"/>
              </a:rPr>
              <a:t>utilisant</a:t>
            </a:r>
            <a:r>
              <a:rPr lang="en-US" sz="2400">
                <a:latin typeface="Open Sans 1 Semi-Bold"/>
                <a:ea typeface="Open Sans 1 Bold"/>
                <a:cs typeface="Open Sans 1 Bold"/>
                <a:sym typeface="Open Sans 1 Bold"/>
              </a:rPr>
              <a:t> les vibrations </a:t>
            </a:r>
            <a:r>
              <a:rPr lang="en-US" sz="2400" err="1">
                <a:latin typeface="Open Sans 1 Semi-Bold"/>
                <a:ea typeface="Open Sans 1 Bold"/>
                <a:cs typeface="Open Sans 1 Bold"/>
                <a:sym typeface="Open Sans 1 Bold"/>
              </a:rPr>
              <a:t>naturelles</a:t>
            </a:r>
            <a:r>
              <a:rPr lang="en-US" sz="2400">
                <a:latin typeface="Open Sans 1 Semi-Bold"/>
                <a:ea typeface="Open Sans 1 Bold"/>
                <a:cs typeface="Open Sans 1 Bold"/>
                <a:sym typeface="Open Sans 1 Bold"/>
              </a:rPr>
              <a:t> des </a:t>
            </a:r>
            <a:r>
              <a:rPr lang="en-US" sz="2400" err="1">
                <a:latin typeface="Open Sans 1 Semi-Bold"/>
                <a:ea typeface="Open Sans 1 Bold"/>
                <a:cs typeface="Open Sans 1 Bold"/>
                <a:sym typeface="Open Sans 1 Bold"/>
              </a:rPr>
              <a:t>atomes</a:t>
            </a:r>
            <a:endParaRPr lang="en-US" sz="2400">
              <a:latin typeface="Open Sans 1 Semi-Bold"/>
              <a:ea typeface="Open Sans 1 Semi-Bold"/>
              <a:cs typeface="Open Sans 1 Semi-Bold"/>
            </a:endParaRPr>
          </a:p>
          <a:p>
            <a:pPr marL="285750" indent="-285750">
              <a:buFont typeface="Calibri,Sans-Serif"/>
              <a:buChar char="-"/>
            </a:pPr>
            <a:endParaRPr lang="en-US" sz="2400">
              <a:latin typeface="Open Sans 1 Semi-Bold"/>
              <a:ea typeface="Open Sans 1 Bold"/>
              <a:cs typeface="Open Sans 1 Bold"/>
            </a:endParaRPr>
          </a:p>
          <a:p>
            <a:r>
              <a:rPr lang="en-US" sz="2400">
                <a:latin typeface="Open Sans 1 Semi-Bold"/>
                <a:ea typeface="Open Sans 1 Bold"/>
                <a:cs typeface="Open Sans 1 Bold"/>
                <a:sym typeface="Open Sans 1 Bold"/>
              </a:rPr>
              <a:t>Contribution du NIST :</a:t>
            </a:r>
            <a:endParaRPr lang="en-US" sz="2400">
              <a:latin typeface="Open Sans 1 Semi-Bold"/>
              <a:ea typeface="Open Sans 1 Semi-Bold"/>
              <a:cs typeface="Open Sans 1 Semi-Bold"/>
            </a:endParaRPr>
          </a:p>
          <a:p>
            <a:pPr marL="800100" lvl="1" indent="-342900">
              <a:buFont typeface="Arial"/>
              <a:buChar char="•"/>
            </a:pPr>
            <a:r>
              <a:rPr lang="en-US" sz="2400" b="1">
                <a:latin typeface="Open Sans 1 Semi-Bold"/>
                <a:ea typeface="Open Sans 1 Bold"/>
                <a:cs typeface="Open Sans 1 Bold"/>
                <a:sym typeface="Open Sans 1 Bold"/>
              </a:rPr>
              <a:t>NIST-7</a:t>
            </a:r>
            <a:r>
              <a:rPr lang="en-US" sz="2400">
                <a:latin typeface="Open Sans 1 Semi-Bold"/>
                <a:ea typeface="Open Sans 1 Bold"/>
                <a:cs typeface="Open Sans 1 Bold"/>
                <a:sym typeface="Open Sans 1 Bold"/>
              </a:rPr>
              <a:t> (</a:t>
            </a:r>
            <a:r>
              <a:rPr lang="en-US" sz="2400" err="1">
                <a:latin typeface="Open Sans 1 Semi-Bold"/>
                <a:ea typeface="Open Sans 1 Bold"/>
                <a:cs typeface="Open Sans 1 Bold"/>
                <a:sym typeface="Open Sans 1 Bold"/>
              </a:rPr>
              <a:t>Utilisée</a:t>
            </a:r>
            <a:r>
              <a:rPr lang="en-US" sz="2400">
                <a:latin typeface="Open Sans 1 Semi-Bold"/>
                <a:ea typeface="Open Sans 1 Bold"/>
                <a:cs typeface="Open Sans 1 Bold"/>
                <a:sym typeface="Open Sans 1 Bold"/>
              </a:rPr>
              <a:t> </a:t>
            </a:r>
            <a:r>
              <a:rPr lang="en-US" sz="2400" err="1">
                <a:latin typeface="Open Sans 1 Semi-Bold"/>
                <a:ea typeface="Open Sans 1 Bold"/>
                <a:cs typeface="Open Sans 1 Bold"/>
                <a:sym typeface="Open Sans 1 Bold"/>
              </a:rPr>
              <a:t>comme</a:t>
            </a:r>
            <a:r>
              <a:rPr lang="en-US" sz="2400">
                <a:latin typeface="Open Sans 1 Semi-Bold"/>
                <a:ea typeface="Open Sans 1 Bold"/>
                <a:cs typeface="Open Sans 1 Bold"/>
                <a:sym typeface="Open Sans 1 Bold"/>
              </a:rPr>
              <a:t> standard de 1993 à 1999)</a:t>
            </a:r>
            <a:endParaRPr lang="en-US" sz="2400">
              <a:latin typeface="Open Sans 1 Semi-Bold"/>
              <a:ea typeface="Open Sans 1 Semi-Bold"/>
              <a:cs typeface="Open Sans 1 Semi-Bold"/>
            </a:endParaRPr>
          </a:p>
          <a:p>
            <a:pPr marL="800100" lvl="1" indent="-342900">
              <a:buFont typeface="Arial"/>
              <a:buChar char="•"/>
            </a:pPr>
            <a:r>
              <a:rPr lang="en-US" sz="2400" b="1">
                <a:latin typeface="Open Sans 1 Semi-Bold"/>
                <a:ea typeface="Open Sans 1 Bold"/>
                <a:cs typeface="Open Sans 1 Bold"/>
                <a:sym typeface="Open Sans 1 Bold"/>
              </a:rPr>
              <a:t>NIST-F1 </a:t>
            </a:r>
            <a:r>
              <a:rPr lang="en-US" sz="2400">
                <a:latin typeface="Open Sans 1 Semi-Bold"/>
                <a:ea typeface="Open Sans 1 Bold"/>
                <a:cs typeface="Open Sans 1 Bold"/>
                <a:sym typeface="Open Sans 1 Bold"/>
              </a:rPr>
              <a:t>(En service </a:t>
            </a:r>
            <a:r>
              <a:rPr lang="en-US" sz="2400" err="1">
                <a:latin typeface="Open Sans 1 Semi-Bold"/>
                <a:ea typeface="Open Sans 1 Bold"/>
                <a:cs typeface="Open Sans 1 Bold"/>
                <a:sym typeface="Open Sans 1 Bold"/>
              </a:rPr>
              <a:t>depuis</a:t>
            </a:r>
            <a:r>
              <a:rPr lang="en-US" sz="2400">
                <a:latin typeface="Open Sans 1 Semi-Bold"/>
                <a:ea typeface="Open Sans 1 Bold"/>
                <a:cs typeface="Open Sans 1 Bold"/>
                <a:sym typeface="Open Sans 1 Bold"/>
              </a:rPr>
              <a:t> 1999)</a:t>
            </a:r>
            <a:endParaRPr lang="en-US" sz="2400">
              <a:latin typeface="Open Sans 1 Semi-Bold"/>
              <a:ea typeface="Open Sans 1 Bold"/>
              <a:cs typeface="Open Sans 1 Bold"/>
            </a:endParaRPr>
          </a:p>
          <a:p>
            <a:pPr marL="800100" lvl="1" indent="-342900">
              <a:buFont typeface="Arial"/>
              <a:buChar char="•"/>
            </a:pPr>
            <a:r>
              <a:rPr lang="en-US" sz="2400" b="1">
                <a:latin typeface="Open Sans 1 Semi-Bold"/>
                <a:ea typeface="Open Sans 1 Bold"/>
                <a:cs typeface="Open Sans 1 Bold"/>
                <a:sym typeface="Open Sans 1 Bold"/>
              </a:rPr>
              <a:t>NIST-F2 </a:t>
            </a:r>
            <a:r>
              <a:rPr lang="en-US" sz="2400">
                <a:latin typeface="Open Sans 1 Semi-Bold"/>
                <a:ea typeface="Open Sans 1 Bold"/>
                <a:cs typeface="Open Sans 1 Bold"/>
                <a:sym typeface="Open Sans 1 Bold"/>
              </a:rPr>
              <a:t>(</a:t>
            </a:r>
            <a:r>
              <a:rPr lang="en-US" sz="2400" err="1">
                <a:latin typeface="Open Sans 1 Semi-Bold"/>
                <a:ea typeface="Open Sans 1 Bold"/>
                <a:cs typeface="Open Sans 1 Bold"/>
                <a:sym typeface="Open Sans 1 Bold"/>
              </a:rPr>
              <a:t>depuis</a:t>
            </a:r>
            <a:r>
              <a:rPr lang="en-US" sz="2400">
                <a:latin typeface="Open Sans 1 Semi-Bold"/>
                <a:ea typeface="Open Sans 1 Bold"/>
                <a:cs typeface="Open Sans 1 Bold"/>
                <a:sym typeface="Open Sans 1 Bold"/>
              </a:rPr>
              <a:t> 2014, </a:t>
            </a:r>
            <a:r>
              <a:rPr lang="en-US" sz="2400" err="1">
                <a:latin typeface="Open Sans 1 Semi-Bold"/>
                <a:ea typeface="Open Sans 1 Bold"/>
                <a:cs typeface="Open Sans 1 Bold"/>
                <a:sym typeface="Open Sans 1 Bold"/>
              </a:rPr>
              <a:t>l'une</a:t>
            </a:r>
            <a:r>
              <a:rPr lang="en-US" sz="2400">
                <a:latin typeface="Open Sans 1 Semi-Bold"/>
                <a:ea typeface="Open Sans 1 Bold"/>
                <a:cs typeface="Open Sans 1 Bold"/>
                <a:sym typeface="Open Sans 1 Bold"/>
              </a:rPr>
              <a:t> des </a:t>
            </a:r>
            <a:r>
              <a:rPr lang="en-US" sz="2400" err="1">
                <a:latin typeface="Open Sans 1 Semi-Bold"/>
                <a:ea typeface="Open Sans 1 Bold"/>
                <a:cs typeface="Open Sans 1 Bold"/>
                <a:sym typeface="Open Sans 1 Bold"/>
              </a:rPr>
              <a:t>horloges</a:t>
            </a:r>
            <a:r>
              <a:rPr lang="en-US" sz="2400">
                <a:latin typeface="Open Sans 1 Semi-Bold"/>
                <a:ea typeface="Open Sans 1 Bold"/>
                <a:cs typeface="Open Sans 1 Bold"/>
                <a:sym typeface="Open Sans 1 Bold"/>
              </a:rPr>
              <a:t> les plus precises au monde)</a:t>
            </a:r>
            <a:endParaRPr lang="en-US" sz="2400">
              <a:latin typeface="Open Sans 1 Semi-Bold"/>
              <a:ea typeface="Open Sans 1 Semi-Bold"/>
              <a:cs typeface="Open Sans 1 Semi-Bold"/>
            </a:endParaRPr>
          </a:p>
          <a:p>
            <a:pPr marL="742950" lvl="1" indent="-285750">
              <a:buFont typeface="Arial"/>
              <a:buChar char="•"/>
            </a:pPr>
            <a:endParaRPr lang="en-US" sz="2400">
              <a:latin typeface="Open Sans 1 Semi-Bold"/>
              <a:ea typeface="Open Sans 1 Bold"/>
              <a:cs typeface="Open Sans 1 Bold"/>
              <a:sym typeface="Open Sans 1 Bold"/>
            </a:endParaRPr>
          </a:p>
          <a:p>
            <a:pPr lvl="1"/>
            <a:r>
              <a:rPr lang="en-US" sz="2400">
                <a:latin typeface="Open Sans 1 Semi-Bold"/>
                <a:ea typeface="Open Sans 1 Bold"/>
                <a:cs typeface="Open Sans 1 Bold"/>
                <a:sym typeface="Open Sans 1 Bold"/>
              </a:rPr>
              <a:t>Par le prix </a:t>
            </a:r>
            <a:r>
              <a:rPr lang="en-US" sz="2400" err="1">
                <a:latin typeface="Open Sans 1 Semi-Bold"/>
                <a:ea typeface="Open Sans 1 Bold"/>
                <a:cs typeface="Open Sans 1 Bold"/>
                <a:sym typeface="Open Sans 1 Bold"/>
              </a:rPr>
              <a:t>nobel</a:t>
            </a:r>
            <a:r>
              <a:rPr lang="en-US" sz="2400">
                <a:latin typeface="Open Sans 1 Semi-Bold"/>
                <a:ea typeface="Open Sans 1 Bold"/>
                <a:cs typeface="Open Sans 1 Bold"/>
                <a:sym typeface="Open Sans 1 Bold"/>
              </a:rPr>
              <a:t> de physique 2012 David J. Wineland</a:t>
            </a:r>
            <a:endParaRPr lang="en-US" sz="2400">
              <a:latin typeface="Open Sans 1 Semi-Bold"/>
              <a:ea typeface="Open Sans 1 Bold"/>
              <a:cs typeface="Open Sans 1 Bold"/>
            </a:endParaRPr>
          </a:p>
          <a:p>
            <a:pPr marL="457200"/>
            <a:endParaRPr lang="en-US" sz="2400">
              <a:latin typeface="Open Sans 1 Semi-Bold"/>
              <a:ea typeface="Open Sans 1 Bold"/>
              <a:cs typeface="Open Sans 1 Bold"/>
              <a:sym typeface="Open Sans 1 Bold"/>
            </a:endParaRPr>
          </a:p>
          <a:p>
            <a:pPr marL="457200"/>
            <a:r>
              <a:rPr lang="en-US" sz="2400">
                <a:latin typeface="Open Sans 1 Semi-Bold"/>
                <a:ea typeface="Open Sans 1 Bold"/>
                <a:cs typeface="Open Sans 1 Bold"/>
                <a:sym typeface="Open Sans 1 Bold"/>
              </a:rPr>
              <a:t>Les </a:t>
            </a:r>
            <a:r>
              <a:rPr lang="en-US" sz="2400" err="1">
                <a:latin typeface="Open Sans 1 Semi-Bold"/>
                <a:ea typeface="Open Sans 1 Bold"/>
                <a:cs typeface="Open Sans 1 Bold"/>
                <a:sym typeface="Open Sans 1 Bold"/>
              </a:rPr>
              <a:t>horloges</a:t>
            </a:r>
            <a:r>
              <a:rPr lang="en-US" sz="2400">
                <a:latin typeface="Open Sans 1 Semi-Bold"/>
                <a:ea typeface="Open Sans 1 Bold"/>
                <a:cs typeface="Open Sans 1 Bold"/>
                <a:sym typeface="Open Sans 1 Bold"/>
              </a:rPr>
              <a:t> NIST </a:t>
            </a:r>
            <a:r>
              <a:rPr lang="en-US" sz="2400" err="1">
                <a:latin typeface="Open Sans 1 Semi-Bold"/>
                <a:ea typeface="Open Sans 1 Bold"/>
                <a:cs typeface="Open Sans 1 Bold"/>
                <a:sym typeface="Open Sans 1 Bold"/>
              </a:rPr>
              <a:t>sont</a:t>
            </a:r>
            <a:r>
              <a:rPr lang="en-US" sz="2400">
                <a:latin typeface="Open Sans 1 Semi-Bold"/>
                <a:ea typeface="Open Sans 1 Bold"/>
                <a:cs typeface="Open Sans 1 Bold"/>
                <a:sym typeface="Open Sans 1 Bold"/>
              </a:rPr>
              <a:t> des </a:t>
            </a:r>
            <a:r>
              <a:rPr lang="en-US" sz="2400" err="1">
                <a:latin typeface="Open Sans 1 Semi-Bold"/>
                <a:ea typeface="Open Sans 1 Bold"/>
                <a:cs typeface="Open Sans 1 Bold"/>
                <a:sym typeface="Open Sans 1 Bold"/>
              </a:rPr>
              <a:t>références</a:t>
            </a:r>
            <a:r>
              <a:rPr lang="en-US" sz="2400">
                <a:latin typeface="Open Sans 1 Semi-Bold"/>
                <a:ea typeface="Open Sans 1 Bold"/>
                <a:cs typeface="Open Sans 1 Bold"/>
                <a:sym typeface="Open Sans 1 Bold"/>
              </a:rPr>
              <a:t>  pour les pays</a:t>
            </a:r>
            <a:endParaRPr lang="en-US" sz="2400">
              <a:latin typeface="Open Sans 1 Semi-Bold"/>
              <a:ea typeface="Open Sans 1 Bold"/>
              <a:cs typeface="Open Sans 1 Bold"/>
            </a:endParaRPr>
          </a:p>
          <a:p>
            <a:pPr marL="342900" indent="-342900">
              <a:buFont typeface="Arial"/>
              <a:buChar char="•"/>
            </a:pPr>
            <a:endParaRPr lang="en-US" sz="2400" b="1">
              <a:latin typeface="Open Sans 1 Semi-Bold"/>
              <a:ea typeface="Open Sans 1 Bold"/>
              <a:cs typeface="Open Sans 1 Bold"/>
            </a:endParaRPr>
          </a:p>
        </p:txBody>
      </p:sp>
      <p:grpSp>
        <p:nvGrpSpPr>
          <p:cNvPr id="10" name="Group 10">
            <a:extLst>
              <a:ext uri="{FF2B5EF4-FFF2-40B4-BE49-F238E27FC236}">
                <a16:creationId xmlns:a16="http://schemas.microsoft.com/office/drawing/2014/main" id="{A76D06A5-F8C3-7F37-C0B5-F236F41F0D1E}"/>
              </a:ext>
            </a:extLst>
          </p:cNvPr>
          <p:cNvGrpSpPr/>
          <p:nvPr/>
        </p:nvGrpSpPr>
        <p:grpSpPr>
          <a:xfrm>
            <a:off x="8149348" y="1028700"/>
            <a:ext cx="129901" cy="8229600"/>
            <a:chOff x="0" y="0"/>
            <a:chExt cx="34213" cy="2167467"/>
          </a:xfrm>
        </p:grpSpPr>
        <p:sp>
          <p:nvSpPr>
            <p:cNvPr id="11" name="Freeform 11">
              <a:extLst>
                <a:ext uri="{FF2B5EF4-FFF2-40B4-BE49-F238E27FC236}">
                  <a16:creationId xmlns:a16="http://schemas.microsoft.com/office/drawing/2014/main" id="{4DECB03C-D927-112E-FF20-A930622968E2}"/>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2" name="TextBox 12">
              <a:extLst>
                <a:ext uri="{FF2B5EF4-FFF2-40B4-BE49-F238E27FC236}">
                  <a16:creationId xmlns:a16="http://schemas.microsoft.com/office/drawing/2014/main" id="{6D88EEE4-4381-4BDB-F024-95AC5AACF328}"/>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3" name="TextBox 13">
            <a:extLst>
              <a:ext uri="{FF2B5EF4-FFF2-40B4-BE49-F238E27FC236}">
                <a16:creationId xmlns:a16="http://schemas.microsoft.com/office/drawing/2014/main" id="{0B97016D-C35F-6169-CEBB-1018558440CE}"/>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10</a:t>
            </a:r>
          </a:p>
        </p:txBody>
      </p:sp>
      <p:sp>
        <p:nvSpPr>
          <p:cNvPr id="6" name="TextBox 23">
            <a:extLst>
              <a:ext uri="{FF2B5EF4-FFF2-40B4-BE49-F238E27FC236}">
                <a16:creationId xmlns:a16="http://schemas.microsoft.com/office/drawing/2014/main" id="{C54FB002-585D-CF33-721D-E3D06B17A222}"/>
              </a:ext>
            </a:extLst>
          </p:cNvPr>
          <p:cNvSpPr txBox="1"/>
          <p:nvPr/>
        </p:nvSpPr>
        <p:spPr>
          <a:xfrm>
            <a:off x="355849" y="9980003"/>
            <a:ext cx="989214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NIST – Contribution Mondiale</a:t>
            </a:r>
          </a:p>
        </p:txBody>
      </p:sp>
      <p:pic>
        <p:nvPicPr>
          <p:cNvPr id="8" name="Picture 7" descr="Horloge atomique — Wikipédia">
            <a:extLst>
              <a:ext uri="{FF2B5EF4-FFF2-40B4-BE49-F238E27FC236}">
                <a16:creationId xmlns:a16="http://schemas.microsoft.com/office/drawing/2014/main" id="{46E54622-7433-0681-AF85-FD09372E4D02}"/>
              </a:ext>
            </a:extLst>
          </p:cNvPr>
          <p:cNvPicPr>
            <a:picLocks noChangeAspect="1"/>
          </p:cNvPicPr>
          <p:nvPr/>
        </p:nvPicPr>
        <p:blipFill>
          <a:blip r:embed="rId4"/>
          <a:stretch>
            <a:fillRect/>
          </a:stretch>
        </p:blipFill>
        <p:spPr>
          <a:xfrm>
            <a:off x="232972" y="2461495"/>
            <a:ext cx="7378482" cy="4299297"/>
          </a:xfrm>
          <a:prstGeom prst="rect">
            <a:avLst/>
          </a:prstGeom>
        </p:spPr>
      </p:pic>
      <p:sp>
        <p:nvSpPr>
          <p:cNvPr id="14" name="TextBox 6">
            <a:extLst>
              <a:ext uri="{FF2B5EF4-FFF2-40B4-BE49-F238E27FC236}">
                <a16:creationId xmlns:a16="http://schemas.microsoft.com/office/drawing/2014/main" id="{DAC5FCED-4DF1-61F7-D806-B088FC227E70}"/>
              </a:ext>
            </a:extLst>
          </p:cNvPr>
          <p:cNvSpPr txBox="1"/>
          <p:nvPr/>
        </p:nvSpPr>
        <p:spPr>
          <a:xfrm>
            <a:off x="8590100" y="7319424"/>
            <a:ext cx="8406238"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err="1">
                <a:latin typeface="Open Sans 1 Semi-Bold"/>
                <a:ea typeface="Open Sans 1 Semi-Bold"/>
                <a:cs typeface="Open Sans 1 Semi-Bold"/>
              </a:rPr>
              <a:t>Utilisées</a:t>
            </a:r>
            <a:r>
              <a:rPr lang="en-US" sz="2000">
                <a:latin typeface="Open Sans 1 Semi-Bold"/>
                <a:ea typeface="Open Sans 1 Semi-Bold"/>
                <a:cs typeface="Open Sans 1 Semi-Bold"/>
              </a:rPr>
              <a:t> dans :</a:t>
            </a:r>
          </a:p>
          <a:p>
            <a:pPr marL="342900" indent="-342900">
              <a:buFont typeface="Arial"/>
              <a:buChar char="•"/>
            </a:pPr>
            <a:r>
              <a:rPr lang="en-US" sz="2000">
                <a:latin typeface="Open Sans 1 Semi-Bold"/>
                <a:ea typeface="Open Sans 1 Semi-Bold"/>
                <a:cs typeface="Open Sans 1 Semi-Bold"/>
              </a:rPr>
              <a:t>Les GPS                </a:t>
            </a:r>
          </a:p>
          <a:p>
            <a:pPr marL="342900" indent="-342900">
              <a:buFont typeface="Arial"/>
              <a:buChar char="•"/>
            </a:pPr>
            <a:r>
              <a:rPr lang="en-US" sz="2000">
                <a:latin typeface="Open Sans 1 Semi-Bold"/>
                <a:ea typeface="Open Sans 1 Semi-Bold"/>
                <a:cs typeface="Open Sans 1 Semi-Bold"/>
              </a:rPr>
              <a:t>Les Finances</a:t>
            </a:r>
            <a:endParaRPr lang="en-US"/>
          </a:p>
          <a:p>
            <a:pPr marL="342900" indent="-342900">
              <a:buFont typeface="Arial"/>
              <a:buChar char="•"/>
            </a:pPr>
            <a:r>
              <a:rPr lang="en-US" sz="2000">
                <a:latin typeface="Open Sans 1 Semi-Bold"/>
                <a:ea typeface="Open Sans 1 Semi-Bold"/>
                <a:cs typeface="Open Sans 1 Semi-Bold"/>
              </a:rPr>
              <a:t>Les </a:t>
            </a:r>
            <a:r>
              <a:rPr lang="en-US" sz="2000" err="1">
                <a:latin typeface="Open Sans 1 Semi-Bold"/>
                <a:ea typeface="Open Sans 1 Semi-Bold"/>
                <a:cs typeface="Open Sans 1 Semi-Bold"/>
              </a:rPr>
              <a:t>Télécommunications</a:t>
            </a:r>
            <a:r>
              <a:rPr lang="en-US" sz="2000">
                <a:latin typeface="Open Sans 1 Semi-Bold"/>
                <a:ea typeface="Open Sans 1 Semi-Bold"/>
                <a:cs typeface="Open Sans 1 Semi-Bold"/>
              </a:rPr>
              <a:t>           </a:t>
            </a:r>
          </a:p>
          <a:p>
            <a:pPr marL="342900" indent="-342900">
              <a:buFont typeface="Arial"/>
              <a:buChar char="•"/>
            </a:pPr>
            <a:r>
              <a:rPr lang="en-US" sz="2000">
                <a:latin typeface="Open Sans 1 Semi-Bold"/>
                <a:ea typeface="Open Sans 1 Semi-Bold"/>
                <a:cs typeface="Open Sans 1 Semi-Bold"/>
              </a:rPr>
              <a:t>Les Infrastructures Critiques</a:t>
            </a:r>
            <a:endParaRPr lang="en-US"/>
          </a:p>
          <a:p>
            <a:pPr marL="342900" indent="-342900">
              <a:buFont typeface="Arial"/>
              <a:buChar char="•"/>
            </a:pPr>
            <a:r>
              <a:rPr lang="en-US" sz="2000">
                <a:latin typeface="Open Sans 1 Semi-Bold"/>
                <a:ea typeface="Open Sans 1 Semi-Bold"/>
                <a:cs typeface="Open Sans 1 Semi-Bold"/>
              </a:rPr>
              <a:t>Recherches </a:t>
            </a:r>
            <a:r>
              <a:rPr lang="en-US" sz="2000" err="1">
                <a:latin typeface="Open Sans 1 Semi-Bold"/>
                <a:ea typeface="Open Sans 1 Semi-Bold"/>
                <a:cs typeface="Open Sans 1 Semi-Bold"/>
              </a:rPr>
              <a:t>Scientifiques</a:t>
            </a:r>
            <a:endParaRPr lang="en-US" sz="2000">
              <a:latin typeface="Open Sans 1 Semi-Bold"/>
              <a:ea typeface="Open Sans 1 Semi-Bold"/>
              <a:cs typeface="Open Sans 1 Semi-Bold"/>
            </a:endParaRPr>
          </a:p>
        </p:txBody>
      </p:sp>
      <p:sp>
        <p:nvSpPr>
          <p:cNvPr id="15" name="TextBox 5">
            <a:extLst>
              <a:ext uri="{FF2B5EF4-FFF2-40B4-BE49-F238E27FC236}">
                <a16:creationId xmlns:a16="http://schemas.microsoft.com/office/drawing/2014/main" id="{FD7950E4-211D-1388-18FE-9868E1B16689}"/>
              </a:ext>
            </a:extLst>
          </p:cNvPr>
          <p:cNvSpPr txBox="1"/>
          <p:nvPr/>
        </p:nvSpPr>
        <p:spPr>
          <a:xfrm>
            <a:off x="8803272" y="9461899"/>
            <a:ext cx="6405716"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https://www.nist.gov/pml/time-and-frequency-division/time-realization/cesium-fountain-atomic-clocks</a:t>
            </a:r>
          </a:p>
        </p:txBody>
      </p:sp>
    </p:spTree>
    <p:extLst>
      <p:ext uri="{BB962C8B-B14F-4D97-AF65-F5344CB8AC3E}">
        <p14:creationId xmlns:p14="http://schemas.microsoft.com/office/powerpoint/2010/main" val="1027681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p:nvPr/>
        </p:nvGrpSpPr>
        <p:grpSpPr>
          <a:xfrm>
            <a:off x="17129399" y="1028700"/>
            <a:ext cx="129901" cy="8229600"/>
            <a:chOff x="0" y="0"/>
            <a:chExt cx="34213" cy="2167467"/>
          </a:xfrm>
        </p:grpSpPr>
        <p:sp>
          <p:nvSpPr>
            <p:cNvPr id="27" name="Freeform 27"/>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28" name="TextBox 28"/>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32" name="TextBox 32"/>
          <p:cNvSpPr txBox="1"/>
          <p:nvPr/>
        </p:nvSpPr>
        <p:spPr>
          <a:xfrm>
            <a:off x="1060015" y="877950"/>
            <a:ext cx="6533195" cy="1682780"/>
          </a:xfrm>
          <a:prstGeom prst="rect">
            <a:avLst/>
          </a:prstGeom>
        </p:spPr>
        <p:txBody>
          <a:bodyPr wrap="square"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Contribution Mondiale</a:t>
            </a:r>
            <a:endParaRPr lang="en-US"/>
          </a:p>
        </p:txBody>
      </p:sp>
      <p:sp>
        <p:nvSpPr>
          <p:cNvPr id="34" name="TextBox 34"/>
          <p:cNvSpPr txBox="1"/>
          <p:nvPr/>
        </p:nvSpPr>
        <p:spPr>
          <a:xfrm>
            <a:off x="1060015" y="2974136"/>
            <a:ext cx="7501511" cy="6029407"/>
          </a:xfrm>
          <a:prstGeom prst="rect">
            <a:avLst/>
          </a:prstGeom>
        </p:spPr>
        <p:txBody>
          <a:bodyPr wrap="square" lIns="0" tIns="0" rIns="0" bIns="0" rtlCol="0" anchor="t">
            <a:spAutoFit/>
          </a:bodyPr>
          <a:lstStyle/>
          <a:p>
            <a:pPr marL="342900" indent="-342900">
              <a:buFont typeface="Arial"/>
              <a:buChar char="•"/>
            </a:pPr>
            <a:r>
              <a:rPr lang="en-US" sz="2200" b="1">
                <a:solidFill>
                  <a:srgbClr val="C00000"/>
                </a:solidFill>
                <a:latin typeface="Open Sans 2"/>
                <a:ea typeface="Open Sans 1 Bold"/>
                <a:cs typeface="Open Sans 1 Bold"/>
                <a:sym typeface="Open Sans 1 Bold"/>
              </a:rPr>
              <a:t>William D. Phillips (prix </a:t>
            </a:r>
            <a:r>
              <a:rPr lang="en-US" sz="2200" b="1" err="1">
                <a:solidFill>
                  <a:srgbClr val="C00000"/>
                </a:solidFill>
                <a:latin typeface="Open Sans 2"/>
                <a:ea typeface="Open Sans 1 Bold"/>
                <a:cs typeface="Open Sans 1 Bold"/>
                <a:sym typeface="Open Sans 1 Bold"/>
              </a:rPr>
              <a:t>nobel</a:t>
            </a:r>
            <a:r>
              <a:rPr lang="en-US" sz="2200" b="1">
                <a:solidFill>
                  <a:srgbClr val="C00000"/>
                </a:solidFill>
                <a:latin typeface="Open Sans 2"/>
                <a:ea typeface="Open Sans 1 Bold"/>
                <a:cs typeface="Open Sans 1 Bold"/>
                <a:sym typeface="Open Sans 1 Bold"/>
              </a:rPr>
              <a:t> physique 1997)</a:t>
            </a:r>
            <a:endParaRPr lang="en-US" sz="2200" b="1">
              <a:solidFill>
                <a:srgbClr val="C00000"/>
              </a:solidFill>
              <a:latin typeface="Open Sans 2"/>
              <a:ea typeface="Open Sans 1 Bold"/>
              <a:cs typeface="Open Sans 1 Bold"/>
            </a:endParaRPr>
          </a:p>
          <a:p>
            <a:r>
              <a:rPr lang="en-US" sz="2000">
                <a:latin typeface="Open Sans 2"/>
                <a:ea typeface="Open Sans 1 Bold"/>
                <a:cs typeface="Open Sans 1 Bold"/>
                <a:sym typeface="Open Sans 1 Bold"/>
              </a:rPr>
              <a:t>Développement de </a:t>
            </a:r>
            <a:r>
              <a:rPr lang="en-US" sz="2000" err="1">
                <a:latin typeface="Open Sans 2"/>
                <a:ea typeface="Open Sans 1 Bold"/>
                <a:cs typeface="Open Sans 1 Bold"/>
                <a:sym typeface="Open Sans 1 Bold"/>
              </a:rPr>
              <a:t>méthodes</a:t>
            </a:r>
            <a:r>
              <a:rPr lang="en-US" sz="2000">
                <a:latin typeface="Open Sans 2"/>
                <a:ea typeface="Open Sans 1 Bold"/>
                <a:cs typeface="Open Sans 1 Bold"/>
                <a:sym typeface="Open Sans 1 Bold"/>
              </a:rPr>
              <a:t> de </a:t>
            </a:r>
            <a:r>
              <a:rPr lang="en-US" sz="2000" err="1">
                <a:latin typeface="Open Sans 2"/>
                <a:ea typeface="Open Sans 1 Bold"/>
                <a:cs typeface="Open Sans 1 Bold"/>
                <a:sym typeface="Open Sans 1 Bold"/>
              </a:rPr>
              <a:t>refroidissement</a:t>
            </a:r>
            <a:r>
              <a:rPr lang="en-US" sz="2000">
                <a:latin typeface="Open Sans 2"/>
                <a:ea typeface="Open Sans 1 Bold"/>
                <a:cs typeface="Open Sans 1 Bold"/>
                <a:sym typeface="Open Sans 1 Bold"/>
              </a:rPr>
              <a:t> et de </a:t>
            </a:r>
            <a:r>
              <a:rPr lang="en-US" sz="2000" err="1">
                <a:latin typeface="Open Sans 2"/>
                <a:ea typeface="Open Sans 1 Bold"/>
                <a:cs typeface="Open Sans 1 Bold"/>
                <a:sym typeface="Open Sans 1 Bold"/>
              </a:rPr>
              <a:t>piégeage</a:t>
            </a:r>
            <a:r>
              <a:rPr lang="en-US" sz="2000">
                <a:latin typeface="Open Sans 2"/>
                <a:ea typeface="Open Sans 1 Bold"/>
                <a:cs typeface="Open Sans 1 Bold"/>
                <a:sym typeface="Open Sans 1 Bold"/>
              </a:rPr>
              <a:t> </a:t>
            </a:r>
            <a:r>
              <a:rPr lang="en-US" sz="2000" err="1">
                <a:latin typeface="Open Sans 2"/>
                <a:ea typeface="Open Sans 1 Bold"/>
                <a:cs typeface="Open Sans 1 Bold"/>
                <a:sym typeface="Open Sans 1 Bold"/>
              </a:rPr>
              <a:t>d'atomes</a:t>
            </a:r>
            <a:r>
              <a:rPr lang="en-US" sz="2000">
                <a:latin typeface="Open Sans 2"/>
                <a:ea typeface="Open Sans 1 Bold"/>
                <a:cs typeface="Open Sans 1 Bold"/>
                <a:sym typeface="Open Sans 1 Bold"/>
              </a:rPr>
              <a:t> à </a:t>
            </a:r>
            <a:r>
              <a:rPr lang="en-US" sz="2000" err="1">
                <a:latin typeface="Open Sans 2"/>
                <a:ea typeface="Open Sans 1 Bold"/>
                <a:cs typeface="Open Sans 1 Bold"/>
                <a:sym typeface="Open Sans 1 Bold"/>
              </a:rPr>
              <a:t>l'aide</a:t>
            </a:r>
            <a:r>
              <a:rPr lang="en-US" sz="2000">
                <a:latin typeface="Open Sans 2"/>
                <a:ea typeface="Open Sans 1 Bold"/>
                <a:cs typeface="Open Sans 1 Bold"/>
                <a:sym typeface="Open Sans 1 Bold"/>
              </a:rPr>
              <a:t> de lasers, </a:t>
            </a:r>
            <a:r>
              <a:rPr lang="en-US" sz="2000" err="1">
                <a:latin typeface="Open Sans 2"/>
                <a:ea typeface="Open Sans 1 Bold"/>
                <a:cs typeface="Open Sans 1 Bold"/>
                <a:sym typeface="Open Sans 1 Bold"/>
              </a:rPr>
              <a:t>permettant</a:t>
            </a:r>
            <a:r>
              <a:rPr lang="en-US" sz="2000">
                <a:latin typeface="Open Sans 2"/>
                <a:ea typeface="Open Sans 1 Bold"/>
                <a:cs typeface="Open Sans 1 Bold"/>
                <a:sym typeface="Open Sans 1 Bold"/>
              </a:rPr>
              <a:t> des </a:t>
            </a:r>
            <a:r>
              <a:rPr lang="en-US" sz="2000" err="1">
                <a:latin typeface="Open Sans 2"/>
                <a:ea typeface="Open Sans 1 Bold"/>
                <a:cs typeface="Open Sans 1 Bold"/>
                <a:sym typeface="Open Sans 1 Bold"/>
              </a:rPr>
              <a:t>avancées</a:t>
            </a:r>
            <a:r>
              <a:rPr lang="en-US" sz="2000">
                <a:latin typeface="Open Sans 2"/>
                <a:ea typeface="Open Sans 1 Bold"/>
                <a:cs typeface="Open Sans 1 Bold"/>
                <a:sym typeface="Open Sans 1 Bold"/>
              </a:rPr>
              <a:t> majeures dans la physique </a:t>
            </a:r>
            <a:r>
              <a:rPr lang="en-US" sz="2000" err="1">
                <a:latin typeface="Open Sans 2"/>
                <a:ea typeface="Open Sans 1 Bold"/>
                <a:cs typeface="Open Sans 1 Bold"/>
                <a:sym typeface="Open Sans 1 Bold"/>
              </a:rPr>
              <a:t>atomique</a:t>
            </a:r>
            <a:r>
              <a:rPr lang="en-US" sz="2000">
                <a:latin typeface="Open Sans 2"/>
                <a:ea typeface="Open Sans 1 Bold"/>
                <a:cs typeface="Open Sans 1 Bold"/>
                <a:sym typeface="Open Sans 1 Bold"/>
              </a:rPr>
              <a:t>. </a:t>
            </a:r>
            <a:endParaRPr lang="en-US" sz="2000">
              <a:latin typeface="Open Sans 2"/>
              <a:ea typeface="Open Sans 1 Bold"/>
              <a:cs typeface="Open Sans 1 Bold"/>
            </a:endParaRPr>
          </a:p>
          <a:p>
            <a:pPr marL="342900" indent="-342900">
              <a:buFont typeface="Arial"/>
              <a:buChar char="•"/>
            </a:pPr>
            <a:r>
              <a:rPr lang="en-US" sz="2200" b="1">
                <a:solidFill>
                  <a:srgbClr val="C00000"/>
                </a:solidFill>
                <a:latin typeface="Open Sans 2"/>
                <a:ea typeface="Open Sans 1 Bold"/>
                <a:cs typeface="Open Sans 1 Bold"/>
                <a:sym typeface="Open Sans 1 Bold"/>
              </a:rPr>
              <a:t>Eric A. Cornell (prix </a:t>
            </a:r>
            <a:r>
              <a:rPr lang="en-US" sz="2200" b="1" err="1">
                <a:solidFill>
                  <a:srgbClr val="C00000"/>
                </a:solidFill>
                <a:latin typeface="Open Sans 2"/>
                <a:ea typeface="Open Sans 1 Bold"/>
                <a:cs typeface="Open Sans 1 Bold"/>
                <a:sym typeface="Open Sans 1 Bold"/>
              </a:rPr>
              <a:t>nobel</a:t>
            </a:r>
            <a:r>
              <a:rPr lang="en-US" sz="2200" b="1">
                <a:solidFill>
                  <a:srgbClr val="C00000"/>
                </a:solidFill>
                <a:latin typeface="Open Sans 2"/>
                <a:ea typeface="Open Sans 1 Bold"/>
                <a:cs typeface="Open Sans 1 Bold"/>
                <a:sym typeface="Open Sans 1 Bold"/>
              </a:rPr>
              <a:t> physique 2001)</a:t>
            </a:r>
            <a:endParaRPr lang="en-US" sz="2200" b="1">
              <a:solidFill>
                <a:srgbClr val="C00000"/>
              </a:solidFill>
              <a:latin typeface="Open Sans 2"/>
              <a:ea typeface="Open Sans 1 Bold"/>
              <a:cs typeface="Open Sans 1 Bold"/>
            </a:endParaRPr>
          </a:p>
          <a:p>
            <a:r>
              <a:rPr lang="en-US" sz="2000">
                <a:latin typeface="Open Sans 2"/>
                <a:ea typeface="Open Sans 1 Bold"/>
                <a:cs typeface="Open Sans 1 Bold"/>
                <a:sym typeface="Open Sans 1 Bold"/>
              </a:rPr>
              <a:t>Co-</a:t>
            </a:r>
            <a:r>
              <a:rPr lang="en-US" sz="2000" err="1">
                <a:latin typeface="Open Sans 2"/>
                <a:ea typeface="Open Sans 1 Bold"/>
                <a:cs typeface="Open Sans 1 Bold"/>
                <a:sym typeface="Open Sans 1 Bold"/>
              </a:rPr>
              <a:t>création</a:t>
            </a:r>
            <a:r>
              <a:rPr lang="en-US" sz="2000">
                <a:latin typeface="Open Sans 2"/>
                <a:ea typeface="Open Sans 1 Bold"/>
                <a:cs typeface="Open Sans 1 Bold"/>
                <a:sym typeface="Open Sans 1 Bold"/>
              </a:rPr>
              <a:t> du premier </a:t>
            </a:r>
            <a:r>
              <a:rPr lang="en-US" sz="2000" err="1">
                <a:latin typeface="Open Sans 2"/>
                <a:ea typeface="Open Sans 1 Bold"/>
                <a:cs typeface="Open Sans 1 Bold"/>
                <a:sym typeface="Open Sans 1 Bold"/>
              </a:rPr>
              <a:t>condensat</a:t>
            </a:r>
            <a:r>
              <a:rPr lang="en-US" sz="2000">
                <a:latin typeface="Open Sans 2"/>
                <a:ea typeface="Open Sans 1 Bold"/>
                <a:cs typeface="Open Sans 1 Bold"/>
                <a:sym typeface="Open Sans 1 Bold"/>
              </a:rPr>
              <a:t> de Bose-Einstein, </a:t>
            </a:r>
            <a:r>
              <a:rPr lang="en-US" sz="2000" err="1">
                <a:latin typeface="Open Sans 2"/>
                <a:ea typeface="Open Sans 1 Bold"/>
                <a:cs typeface="Open Sans 1 Bold"/>
                <a:sym typeface="Open Sans 1 Bold"/>
              </a:rPr>
              <a:t>une</a:t>
            </a:r>
            <a:r>
              <a:rPr lang="en-US" sz="2000">
                <a:latin typeface="Open Sans 2"/>
                <a:ea typeface="Open Sans 1 Bold"/>
                <a:cs typeface="Open Sans 1 Bold"/>
                <a:sym typeface="Open Sans 1 Bold"/>
              </a:rPr>
              <a:t> nouvelle </a:t>
            </a:r>
            <a:r>
              <a:rPr lang="en-US" sz="2000" err="1">
                <a:latin typeface="Open Sans 2"/>
                <a:ea typeface="Open Sans 1 Bold"/>
                <a:cs typeface="Open Sans 1 Bold"/>
                <a:sym typeface="Open Sans 1 Bold"/>
              </a:rPr>
              <a:t>forme</a:t>
            </a:r>
            <a:r>
              <a:rPr lang="en-US" sz="2000">
                <a:latin typeface="Open Sans 2"/>
                <a:ea typeface="Open Sans 1 Bold"/>
                <a:cs typeface="Open Sans 1 Bold"/>
                <a:sym typeface="Open Sans 1 Bold"/>
              </a:rPr>
              <a:t> de matière à très </a:t>
            </a:r>
            <a:r>
              <a:rPr lang="en-US" sz="2000" err="1">
                <a:latin typeface="Open Sans 2"/>
                <a:ea typeface="Open Sans 1 Bold"/>
                <a:cs typeface="Open Sans 1 Bold"/>
                <a:sym typeface="Open Sans 1 Bold"/>
              </a:rPr>
              <a:t>basse</a:t>
            </a:r>
            <a:r>
              <a:rPr lang="en-US" sz="2000">
                <a:latin typeface="Open Sans 2"/>
                <a:ea typeface="Open Sans 1 Bold"/>
                <a:cs typeface="Open Sans 1 Bold"/>
                <a:sym typeface="Open Sans 1 Bold"/>
              </a:rPr>
              <a:t> </a:t>
            </a:r>
            <a:r>
              <a:rPr lang="en-US" sz="2000" err="1">
                <a:latin typeface="Open Sans 2"/>
                <a:ea typeface="Open Sans 1 Bold"/>
                <a:cs typeface="Open Sans 1 Bold"/>
                <a:sym typeface="Open Sans 1 Bold"/>
              </a:rPr>
              <a:t>température</a:t>
            </a:r>
            <a:r>
              <a:rPr lang="en-US" sz="2000">
                <a:latin typeface="Open Sans 2"/>
                <a:ea typeface="Open Sans 1 Bold"/>
                <a:cs typeface="Open Sans 1 Bold"/>
                <a:sym typeface="Open Sans 1 Bold"/>
              </a:rPr>
              <a:t>.</a:t>
            </a:r>
            <a:endParaRPr lang="en-US" sz="2000">
              <a:latin typeface="Open Sans 2"/>
              <a:ea typeface="Open Sans 1 Bold"/>
              <a:cs typeface="Open Sans 1 Bold"/>
            </a:endParaRPr>
          </a:p>
          <a:p>
            <a:pPr marL="342900" indent="-342900">
              <a:buFont typeface="Arial"/>
              <a:buChar char="•"/>
            </a:pPr>
            <a:r>
              <a:rPr lang="en-US" sz="2200" b="1">
                <a:solidFill>
                  <a:srgbClr val="C00000"/>
                </a:solidFill>
                <a:latin typeface="Open Sans 2"/>
                <a:ea typeface="Open Sans 1 Bold"/>
                <a:cs typeface="Open Sans 1 Bold"/>
                <a:sym typeface="Open Sans 1 Bold"/>
              </a:rPr>
              <a:t>John L. Hall (prix </a:t>
            </a:r>
            <a:r>
              <a:rPr lang="en-US" sz="2200" b="1" err="1">
                <a:solidFill>
                  <a:srgbClr val="C00000"/>
                </a:solidFill>
                <a:latin typeface="Open Sans 2"/>
                <a:ea typeface="Open Sans 1 Bold"/>
                <a:cs typeface="Open Sans 1 Bold"/>
                <a:sym typeface="Open Sans 1 Bold"/>
              </a:rPr>
              <a:t>nobel</a:t>
            </a:r>
            <a:r>
              <a:rPr lang="en-US" sz="2200" b="1">
                <a:solidFill>
                  <a:srgbClr val="C00000"/>
                </a:solidFill>
                <a:latin typeface="Open Sans 2"/>
                <a:ea typeface="Open Sans 1 Bold"/>
                <a:cs typeface="Open Sans 1 Bold"/>
                <a:sym typeface="Open Sans 1 Bold"/>
              </a:rPr>
              <a:t> physique 2005)</a:t>
            </a:r>
            <a:endParaRPr lang="en-US" sz="2200" b="1">
              <a:solidFill>
                <a:srgbClr val="C00000"/>
              </a:solidFill>
              <a:latin typeface="Open Sans 2"/>
              <a:ea typeface="Open Sans 1 Bold"/>
              <a:cs typeface="Open Sans 1 Bold"/>
            </a:endParaRPr>
          </a:p>
          <a:p>
            <a:r>
              <a:rPr lang="en-US" sz="2000">
                <a:latin typeface="Open Sans 2"/>
                <a:ea typeface="Open Sans 1 Bold"/>
                <a:cs typeface="Open Sans 1 Bold"/>
                <a:sym typeface="Open Sans 1 Bold"/>
              </a:rPr>
              <a:t>Développement des </a:t>
            </a:r>
            <a:r>
              <a:rPr lang="en-US" sz="2000" err="1">
                <a:latin typeface="Open Sans 2"/>
                <a:ea typeface="Open Sans 1 Bold"/>
                <a:cs typeface="Open Sans 1 Bold"/>
                <a:sym typeface="Open Sans 1 Bold"/>
              </a:rPr>
              <a:t>peignes</a:t>
            </a:r>
            <a:r>
              <a:rPr lang="en-US" sz="2000">
                <a:latin typeface="Open Sans 2"/>
                <a:ea typeface="Open Sans 1 Bold"/>
                <a:cs typeface="Open Sans 1 Bold"/>
                <a:sym typeface="Open Sans 1 Bold"/>
              </a:rPr>
              <a:t> de </a:t>
            </a:r>
            <a:r>
              <a:rPr lang="en-US" sz="2000" err="1">
                <a:latin typeface="Open Sans 2"/>
                <a:ea typeface="Open Sans 1 Bold"/>
                <a:cs typeface="Open Sans 1 Bold"/>
                <a:sym typeface="Open Sans 1 Bold"/>
              </a:rPr>
              <a:t>fréquences</a:t>
            </a:r>
            <a:r>
              <a:rPr lang="en-US" sz="2000">
                <a:latin typeface="Open Sans 2"/>
                <a:ea typeface="Open Sans 1 Bold"/>
                <a:cs typeface="Open Sans 1 Bold"/>
                <a:sym typeface="Open Sans 1 Bold"/>
              </a:rPr>
              <a:t> </a:t>
            </a:r>
            <a:r>
              <a:rPr lang="en-US" sz="2000" err="1">
                <a:latin typeface="Open Sans 2"/>
                <a:ea typeface="Open Sans 1 Bold"/>
                <a:cs typeface="Open Sans 1 Bold"/>
                <a:sym typeface="Open Sans 1 Bold"/>
              </a:rPr>
              <a:t>optiques</a:t>
            </a:r>
            <a:r>
              <a:rPr lang="en-US" sz="2000">
                <a:latin typeface="Open Sans 2"/>
                <a:ea typeface="Open Sans 1 Bold"/>
                <a:cs typeface="Open Sans 1 Bold"/>
                <a:sym typeface="Open Sans 1 Bold"/>
              </a:rPr>
              <a:t>, </a:t>
            </a:r>
            <a:r>
              <a:rPr lang="en-US" sz="2000" err="1">
                <a:latin typeface="Open Sans 2"/>
                <a:ea typeface="Open Sans 1 Bold"/>
                <a:cs typeface="Open Sans 1 Bold"/>
                <a:sym typeface="Open Sans 1 Bold"/>
              </a:rPr>
              <a:t>permettant</a:t>
            </a:r>
            <a:r>
              <a:rPr lang="en-US" sz="2000">
                <a:latin typeface="Open Sans 2"/>
                <a:ea typeface="Open Sans 1 Bold"/>
                <a:cs typeface="Open Sans 1 Bold"/>
                <a:sym typeface="Open Sans 1 Bold"/>
              </a:rPr>
              <a:t> des </a:t>
            </a:r>
            <a:r>
              <a:rPr lang="en-US" sz="2000" err="1">
                <a:latin typeface="Open Sans 2"/>
                <a:ea typeface="Open Sans 1 Bold"/>
                <a:cs typeface="Open Sans 1 Bold"/>
                <a:sym typeface="Open Sans 1 Bold"/>
              </a:rPr>
              <a:t>mesures</a:t>
            </a:r>
            <a:r>
              <a:rPr lang="en-US" sz="2000">
                <a:latin typeface="Open Sans 2"/>
                <a:ea typeface="Open Sans 1 Bold"/>
                <a:cs typeface="Open Sans 1 Bold"/>
                <a:sym typeface="Open Sans 1 Bold"/>
              </a:rPr>
              <a:t> ultra-précises du temps et de la </a:t>
            </a:r>
            <a:r>
              <a:rPr lang="en-US" sz="2000" err="1">
                <a:latin typeface="Open Sans 2"/>
                <a:ea typeface="Open Sans 1 Bold"/>
                <a:cs typeface="Open Sans 1 Bold"/>
                <a:sym typeface="Open Sans 1 Bold"/>
              </a:rPr>
              <a:t>fréquence</a:t>
            </a:r>
            <a:r>
              <a:rPr lang="en-US" sz="2000">
                <a:latin typeface="Open Sans 2"/>
                <a:ea typeface="Open Sans 1 Bold"/>
                <a:cs typeface="Open Sans 1 Bold"/>
                <a:sym typeface="Open Sans 1 Bold"/>
              </a:rPr>
              <a:t>.</a:t>
            </a:r>
            <a:endParaRPr lang="en-US" sz="2000">
              <a:latin typeface="Open Sans 2"/>
              <a:ea typeface="Open Sans 1 Bold"/>
              <a:cs typeface="Open Sans 1 Bold"/>
            </a:endParaRPr>
          </a:p>
          <a:p>
            <a:pPr marL="342900" indent="-342900">
              <a:buFont typeface="Arial"/>
              <a:buChar char="•"/>
            </a:pPr>
            <a:r>
              <a:rPr lang="en-US" sz="2200" b="1">
                <a:solidFill>
                  <a:srgbClr val="C00000"/>
                </a:solidFill>
                <a:latin typeface="Open Sans 2"/>
                <a:ea typeface="Open Sans 1 Bold"/>
                <a:cs typeface="Open Sans 1 Bold"/>
                <a:sym typeface="Open Sans 1 Bold"/>
              </a:rPr>
              <a:t>Dan Shechtman (prix </a:t>
            </a:r>
            <a:r>
              <a:rPr lang="en-US" sz="2200" b="1" err="1">
                <a:solidFill>
                  <a:srgbClr val="C00000"/>
                </a:solidFill>
                <a:latin typeface="Open Sans 2"/>
                <a:ea typeface="Open Sans 1 Bold"/>
                <a:cs typeface="Open Sans 1 Bold"/>
                <a:sym typeface="Open Sans 1 Bold"/>
              </a:rPr>
              <a:t>nobel</a:t>
            </a:r>
            <a:r>
              <a:rPr lang="en-US" sz="2200" b="1">
                <a:solidFill>
                  <a:srgbClr val="C00000"/>
                </a:solidFill>
                <a:latin typeface="Open Sans 2"/>
                <a:ea typeface="Open Sans 1 Bold"/>
                <a:cs typeface="Open Sans 1 Bold"/>
                <a:sym typeface="Open Sans 1 Bold"/>
              </a:rPr>
              <a:t> </a:t>
            </a:r>
            <a:r>
              <a:rPr lang="en-US" sz="2200" b="1" err="1">
                <a:solidFill>
                  <a:srgbClr val="C00000"/>
                </a:solidFill>
                <a:latin typeface="Open Sans 2"/>
                <a:ea typeface="Open Sans 1 Bold"/>
                <a:cs typeface="Open Sans 1 Bold"/>
                <a:sym typeface="Open Sans 1 Bold"/>
              </a:rPr>
              <a:t>chimie</a:t>
            </a:r>
            <a:r>
              <a:rPr lang="en-US" sz="2200" b="1">
                <a:solidFill>
                  <a:srgbClr val="C00000"/>
                </a:solidFill>
                <a:latin typeface="Open Sans 2"/>
                <a:ea typeface="Open Sans 1 Bold"/>
                <a:cs typeface="Open Sans 1 Bold"/>
                <a:sym typeface="Open Sans 1 Bold"/>
              </a:rPr>
              <a:t> 2011)</a:t>
            </a:r>
            <a:endParaRPr lang="en-US" sz="2200" b="1">
              <a:solidFill>
                <a:srgbClr val="C00000"/>
              </a:solidFill>
              <a:latin typeface="Open Sans 2"/>
              <a:ea typeface="Open Sans 1 Bold"/>
              <a:cs typeface="Open Sans 1 Bold"/>
            </a:endParaRPr>
          </a:p>
          <a:p>
            <a:r>
              <a:rPr lang="en-US" sz="2000" err="1">
                <a:latin typeface="Open Sans 2"/>
                <a:ea typeface="Open Sans 1 Bold"/>
                <a:cs typeface="Open Sans 1 Bold"/>
                <a:sym typeface="Open Sans 1 Bold"/>
              </a:rPr>
              <a:t>Découverte</a:t>
            </a:r>
            <a:r>
              <a:rPr lang="en-US" sz="2000">
                <a:latin typeface="Open Sans 2"/>
                <a:ea typeface="Open Sans 1 Bold"/>
                <a:cs typeface="Open Sans 1 Bold"/>
                <a:sym typeface="Open Sans 1 Bold"/>
              </a:rPr>
              <a:t> des quasi-</a:t>
            </a:r>
            <a:r>
              <a:rPr lang="en-US" sz="2000" err="1">
                <a:latin typeface="Open Sans 2"/>
                <a:ea typeface="Open Sans 1 Bold"/>
                <a:cs typeface="Open Sans 1 Bold"/>
                <a:sym typeface="Open Sans 1 Bold"/>
              </a:rPr>
              <a:t>cristaux</a:t>
            </a:r>
            <a:r>
              <a:rPr lang="en-US" sz="2000">
                <a:latin typeface="Open Sans 2"/>
                <a:ea typeface="Open Sans 1 Bold"/>
                <a:cs typeface="Open Sans 1 Bold"/>
                <a:sym typeface="Open Sans 1 Bold"/>
              </a:rPr>
              <a:t>, </a:t>
            </a:r>
            <a:r>
              <a:rPr lang="en-US" sz="2000" err="1">
                <a:latin typeface="Open Sans 2"/>
                <a:ea typeface="Open Sans 1 Bold"/>
                <a:cs typeface="Open Sans 1 Bold"/>
                <a:sym typeface="Open Sans 1 Bold"/>
              </a:rPr>
              <a:t>une</a:t>
            </a:r>
            <a:r>
              <a:rPr lang="en-US" sz="2000">
                <a:latin typeface="Open Sans 2"/>
                <a:ea typeface="Open Sans 1 Bold"/>
                <a:cs typeface="Open Sans 1 Bold"/>
                <a:sym typeface="Open Sans 1 Bold"/>
              </a:rPr>
              <a:t> nouvelle </a:t>
            </a:r>
            <a:r>
              <a:rPr lang="en-US" sz="2000" err="1">
                <a:latin typeface="Open Sans 2"/>
                <a:ea typeface="Open Sans 1 Bold"/>
                <a:cs typeface="Open Sans 1 Bold"/>
                <a:sym typeface="Open Sans 1 Bold"/>
              </a:rPr>
              <a:t>forme</a:t>
            </a:r>
            <a:r>
              <a:rPr lang="en-US" sz="2000">
                <a:latin typeface="Open Sans 2"/>
                <a:ea typeface="Open Sans 1 Bold"/>
                <a:cs typeface="Open Sans 1 Bold"/>
                <a:sym typeface="Open Sans 1 Bold"/>
              </a:rPr>
              <a:t> de structure </a:t>
            </a:r>
            <a:r>
              <a:rPr lang="en-US" sz="2000" err="1">
                <a:latin typeface="Open Sans 2"/>
                <a:ea typeface="Open Sans 1 Bold"/>
                <a:cs typeface="Open Sans 1 Bold"/>
                <a:sym typeface="Open Sans 1 Bold"/>
              </a:rPr>
              <a:t>cristalline</a:t>
            </a:r>
            <a:r>
              <a:rPr lang="en-US" sz="2000">
                <a:latin typeface="Open Sans 2"/>
                <a:ea typeface="Open Sans 1 Bold"/>
                <a:cs typeface="Open Sans 1 Bold"/>
                <a:sym typeface="Open Sans 1 Bold"/>
              </a:rPr>
              <a:t>.</a:t>
            </a:r>
            <a:endParaRPr lang="en-US" sz="2000">
              <a:latin typeface="Open Sans 2"/>
              <a:ea typeface="Open Sans 1 Bold"/>
              <a:cs typeface="Open Sans 1 Bold"/>
            </a:endParaRPr>
          </a:p>
          <a:p>
            <a:pPr marL="342900" indent="-342900">
              <a:buFont typeface="Arial"/>
              <a:buChar char="•"/>
            </a:pPr>
            <a:r>
              <a:rPr lang="en-US" sz="2200" b="1">
                <a:solidFill>
                  <a:srgbClr val="C00000"/>
                </a:solidFill>
                <a:latin typeface="Open Sans 2"/>
                <a:ea typeface="Open Sans 1 Bold"/>
                <a:cs typeface="Open Sans 1 Bold"/>
                <a:sym typeface="Open Sans 1 Bold"/>
              </a:rPr>
              <a:t>David J. Wineland (prix </a:t>
            </a:r>
            <a:r>
              <a:rPr lang="en-US" sz="2200" b="1" err="1">
                <a:solidFill>
                  <a:srgbClr val="C00000"/>
                </a:solidFill>
                <a:latin typeface="Open Sans 2"/>
                <a:ea typeface="Open Sans 1 Bold"/>
                <a:cs typeface="Open Sans 1 Bold"/>
                <a:sym typeface="Open Sans 1 Bold"/>
              </a:rPr>
              <a:t>nobel</a:t>
            </a:r>
            <a:r>
              <a:rPr lang="en-US" sz="2200" b="1">
                <a:solidFill>
                  <a:srgbClr val="C00000"/>
                </a:solidFill>
                <a:latin typeface="Open Sans 2"/>
                <a:ea typeface="Open Sans 1 Bold"/>
                <a:cs typeface="Open Sans 1 Bold"/>
                <a:sym typeface="Open Sans 1 Bold"/>
              </a:rPr>
              <a:t> physique 2012)</a:t>
            </a:r>
            <a:endParaRPr lang="en-US" sz="2200" b="1">
              <a:solidFill>
                <a:srgbClr val="C00000"/>
              </a:solidFill>
              <a:latin typeface="Open Sans 2"/>
              <a:ea typeface="Open Sans 1 Bold"/>
              <a:cs typeface="Open Sans 1 Bold"/>
            </a:endParaRPr>
          </a:p>
          <a:p>
            <a:r>
              <a:rPr lang="en-US" sz="2000" err="1">
                <a:latin typeface="Open Sans 2"/>
                <a:ea typeface="Open Sans 1 Bold"/>
                <a:cs typeface="Open Sans 1 Bold"/>
                <a:sym typeface="Open Sans 1 Bold"/>
              </a:rPr>
              <a:t>Méthodes</a:t>
            </a:r>
            <a:r>
              <a:rPr lang="en-US" sz="2000">
                <a:latin typeface="Open Sans 2"/>
                <a:ea typeface="Open Sans 1 Bold"/>
                <a:cs typeface="Open Sans 1 Bold"/>
                <a:sym typeface="Open Sans 1 Bold"/>
              </a:rPr>
              <a:t> </a:t>
            </a:r>
            <a:r>
              <a:rPr lang="en-US" sz="2000" err="1">
                <a:latin typeface="Open Sans 2"/>
                <a:ea typeface="Open Sans 1 Bold"/>
                <a:cs typeface="Open Sans 1 Bold"/>
                <a:sym typeface="Open Sans 1 Bold"/>
              </a:rPr>
              <a:t>expérimentales</a:t>
            </a:r>
            <a:r>
              <a:rPr lang="en-US" sz="2000">
                <a:latin typeface="Open Sans 2"/>
                <a:ea typeface="Open Sans 1 Bold"/>
                <a:cs typeface="Open Sans 1 Bold"/>
                <a:sym typeface="Open Sans 1 Bold"/>
              </a:rPr>
              <a:t> </a:t>
            </a:r>
            <a:r>
              <a:rPr lang="en-US" sz="2000" err="1">
                <a:latin typeface="Open Sans 2"/>
                <a:ea typeface="Open Sans 1 Bold"/>
                <a:cs typeface="Open Sans 1 Bold"/>
                <a:sym typeface="Open Sans 1 Bold"/>
              </a:rPr>
              <a:t>permettant</a:t>
            </a:r>
            <a:r>
              <a:rPr lang="en-US" sz="2000">
                <a:latin typeface="Open Sans 2"/>
                <a:ea typeface="Open Sans 1 Bold"/>
                <a:cs typeface="Open Sans 1 Bold"/>
                <a:sym typeface="Open Sans 1 Bold"/>
              </a:rPr>
              <a:t> de </a:t>
            </a:r>
            <a:r>
              <a:rPr lang="en-US" sz="2000" err="1">
                <a:latin typeface="Open Sans 2"/>
                <a:ea typeface="Open Sans 1 Bold"/>
                <a:cs typeface="Open Sans 1 Bold"/>
                <a:sym typeface="Open Sans 1 Bold"/>
              </a:rPr>
              <a:t>mesurer</a:t>
            </a:r>
            <a:r>
              <a:rPr lang="en-US" sz="2000">
                <a:latin typeface="Open Sans 2"/>
                <a:ea typeface="Open Sans 1 Bold"/>
                <a:cs typeface="Open Sans 1 Bold"/>
                <a:sym typeface="Open Sans 1 Bold"/>
              </a:rPr>
              <a:t> et </a:t>
            </a:r>
            <a:r>
              <a:rPr lang="en-US" sz="2000" err="1">
                <a:latin typeface="Open Sans 2"/>
                <a:ea typeface="Open Sans 1 Bold"/>
                <a:cs typeface="Open Sans 1 Bold"/>
                <a:sym typeface="Open Sans 1 Bold"/>
              </a:rPr>
              <a:t>manipuler</a:t>
            </a:r>
            <a:r>
              <a:rPr lang="en-US" sz="2000">
                <a:latin typeface="Open Sans 2"/>
                <a:ea typeface="Open Sans 1 Bold"/>
                <a:cs typeface="Open Sans 1 Bold"/>
                <a:sym typeface="Open Sans 1 Bold"/>
              </a:rPr>
              <a:t> des </a:t>
            </a:r>
            <a:r>
              <a:rPr lang="en-US" sz="2000" err="1">
                <a:latin typeface="Open Sans 2"/>
                <a:ea typeface="Open Sans 1 Bold"/>
                <a:cs typeface="Open Sans 1 Bold"/>
                <a:sym typeface="Open Sans 1 Bold"/>
              </a:rPr>
              <a:t>systèmes</a:t>
            </a:r>
            <a:r>
              <a:rPr lang="en-US" sz="2000">
                <a:latin typeface="Open Sans 2"/>
                <a:ea typeface="Open Sans 1 Bold"/>
                <a:cs typeface="Open Sans 1 Bold"/>
                <a:sym typeface="Open Sans 1 Bold"/>
              </a:rPr>
              <a:t> </a:t>
            </a:r>
            <a:r>
              <a:rPr lang="en-US" sz="2000" err="1">
                <a:latin typeface="Open Sans 2"/>
                <a:ea typeface="Open Sans 1 Bold"/>
                <a:cs typeface="Open Sans 1 Bold"/>
                <a:sym typeface="Open Sans 1 Bold"/>
              </a:rPr>
              <a:t>quantiques</a:t>
            </a:r>
            <a:r>
              <a:rPr lang="en-US" sz="2000">
                <a:latin typeface="Open Sans 2"/>
                <a:ea typeface="Open Sans 1 Bold"/>
                <a:cs typeface="Open Sans 1 Bold"/>
                <a:sym typeface="Open Sans 1 Bold"/>
              </a:rPr>
              <a:t> </a:t>
            </a:r>
            <a:r>
              <a:rPr lang="en-US" sz="2000" err="1">
                <a:latin typeface="Open Sans 2"/>
                <a:ea typeface="Open Sans 1 Bold"/>
                <a:cs typeface="Open Sans 1 Bold"/>
                <a:sym typeface="Open Sans 1 Bold"/>
              </a:rPr>
              <a:t>individuels</a:t>
            </a:r>
            <a:r>
              <a:rPr lang="en-US" sz="2000">
                <a:latin typeface="Open Sans 2"/>
                <a:ea typeface="Open Sans 1 Bold"/>
                <a:cs typeface="Open Sans 1 Bold"/>
                <a:sym typeface="Open Sans 1 Bold"/>
              </a:rPr>
              <a:t>, </a:t>
            </a:r>
            <a:r>
              <a:rPr lang="en-US" sz="2000" err="1">
                <a:latin typeface="Open Sans 2"/>
                <a:ea typeface="Open Sans 1 Bold"/>
                <a:cs typeface="Open Sans 1 Bold"/>
                <a:sym typeface="Open Sans 1 Bold"/>
              </a:rPr>
              <a:t>ouvrant</a:t>
            </a:r>
            <a:r>
              <a:rPr lang="en-US" sz="2000">
                <a:latin typeface="Open Sans 2"/>
                <a:ea typeface="Open Sans 1 Bold"/>
                <a:cs typeface="Open Sans 1 Bold"/>
                <a:sym typeface="Open Sans 1 Bold"/>
              </a:rPr>
              <a:t> la </a:t>
            </a:r>
            <a:r>
              <a:rPr lang="en-US" sz="2000" err="1">
                <a:latin typeface="Open Sans 2"/>
                <a:ea typeface="Open Sans 1 Bold"/>
                <a:cs typeface="Open Sans 1 Bold"/>
                <a:sym typeface="Open Sans 1 Bold"/>
              </a:rPr>
              <a:t>voie</a:t>
            </a:r>
            <a:r>
              <a:rPr lang="en-US" sz="2000">
                <a:latin typeface="Open Sans 2"/>
                <a:ea typeface="Open Sans 1 Bold"/>
                <a:cs typeface="Open Sans 1 Bold"/>
                <a:sym typeface="Open Sans 1 Bold"/>
              </a:rPr>
              <a:t> à </a:t>
            </a:r>
            <a:r>
              <a:rPr lang="en-US" sz="2000" err="1">
                <a:latin typeface="Open Sans 2"/>
                <a:ea typeface="Open Sans 1 Bold"/>
                <a:cs typeface="Open Sans 1 Bold"/>
                <a:sym typeface="Open Sans 1 Bold"/>
              </a:rPr>
              <a:t>l'informatique</a:t>
            </a:r>
            <a:r>
              <a:rPr lang="en-US" sz="2000">
                <a:latin typeface="Open Sans 2"/>
                <a:ea typeface="Open Sans 1 Bold"/>
                <a:cs typeface="Open Sans 1 Bold"/>
                <a:sym typeface="Open Sans 1 Bold"/>
              </a:rPr>
              <a:t> </a:t>
            </a:r>
            <a:r>
              <a:rPr lang="en-US" sz="2000" err="1">
                <a:latin typeface="Open Sans 2"/>
                <a:ea typeface="Open Sans 1 Bold"/>
                <a:cs typeface="Open Sans 1 Bold"/>
                <a:sym typeface="Open Sans 1 Bold"/>
              </a:rPr>
              <a:t>quantique</a:t>
            </a:r>
            <a:r>
              <a:rPr lang="en-US" sz="2000">
                <a:latin typeface="Open Sans 2"/>
                <a:ea typeface="Open Sans 1 Bold"/>
                <a:cs typeface="Open Sans 1 Bold"/>
                <a:sym typeface="Open Sans 1 Bold"/>
              </a:rPr>
              <a:t>.</a:t>
            </a:r>
            <a:endParaRPr lang="en-US" sz="2000">
              <a:latin typeface="Open Sans 2"/>
              <a:ea typeface="Open Sans 1 Bold"/>
              <a:cs typeface="Open Sans 1 Bold"/>
            </a:endParaRPr>
          </a:p>
          <a:p>
            <a:pPr marL="342900" indent="-342900" algn="l">
              <a:lnSpc>
                <a:spcPts val="2800"/>
              </a:lnSpc>
              <a:buFont typeface="Arial"/>
              <a:buChar char="•"/>
            </a:pPr>
            <a:endParaRPr lang="en-US" sz="2000">
              <a:latin typeface="Open Sans 2"/>
              <a:ea typeface="Open Sans 1 Bold"/>
              <a:cs typeface="Open Sans 1 Bold"/>
            </a:endParaRPr>
          </a:p>
        </p:txBody>
      </p:sp>
      <p:sp>
        <p:nvSpPr>
          <p:cNvPr id="35" name="TextBox 35"/>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12</a:t>
            </a:r>
          </a:p>
        </p:txBody>
      </p:sp>
      <p:grpSp>
        <p:nvGrpSpPr>
          <p:cNvPr id="43" name="Group 2">
            <a:extLst>
              <a:ext uri="{FF2B5EF4-FFF2-40B4-BE49-F238E27FC236}">
                <a16:creationId xmlns:a16="http://schemas.microsoft.com/office/drawing/2014/main" id="{B9F0CB5C-C9F8-B202-E387-6F40651718B6}"/>
              </a:ext>
            </a:extLst>
          </p:cNvPr>
          <p:cNvGrpSpPr/>
          <p:nvPr/>
        </p:nvGrpSpPr>
        <p:grpSpPr>
          <a:xfrm rot="5400000">
            <a:off x="6270832" y="1658923"/>
            <a:ext cx="18616829" cy="3489177"/>
            <a:chOff x="0" y="-47625"/>
            <a:chExt cx="4903198" cy="918960"/>
          </a:xfrm>
        </p:grpSpPr>
        <p:sp>
          <p:nvSpPr>
            <p:cNvPr id="41" name="Freeform 3">
              <a:extLst>
                <a:ext uri="{FF2B5EF4-FFF2-40B4-BE49-F238E27FC236}">
                  <a16:creationId xmlns:a16="http://schemas.microsoft.com/office/drawing/2014/main" id="{5CC8BB4B-EC3A-B443-7BF0-5423A4021180}"/>
                </a:ext>
              </a:extLst>
            </p:cNvPr>
            <p:cNvSpPr/>
            <p:nvPr/>
          </p:nvSpPr>
          <p:spPr>
            <a:xfrm>
              <a:off x="0" y="0"/>
              <a:ext cx="4903198" cy="871335"/>
            </a:xfrm>
            <a:custGeom>
              <a:avLst/>
              <a:gdLst/>
              <a:ahLst/>
              <a:cxnLst/>
              <a:rect l="l" t="t" r="r" b="b"/>
              <a:pathLst>
                <a:path w="4903198" h="871335">
                  <a:moveTo>
                    <a:pt x="0" y="0"/>
                  </a:moveTo>
                  <a:lnTo>
                    <a:pt x="4903198" y="0"/>
                  </a:lnTo>
                  <a:lnTo>
                    <a:pt x="4903198" y="871335"/>
                  </a:lnTo>
                  <a:lnTo>
                    <a:pt x="0" y="871335"/>
                  </a:lnTo>
                  <a:close/>
                </a:path>
              </a:pathLst>
            </a:custGeom>
            <a:solidFill>
              <a:srgbClr val="F4F3F3"/>
            </a:solidFill>
          </p:spPr>
          <p:txBody>
            <a:bodyPr/>
            <a:lstStyle/>
            <a:p>
              <a:endParaRPr lang="fr-FR"/>
            </a:p>
          </p:txBody>
        </p:sp>
        <p:sp>
          <p:nvSpPr>
            <p:cNvPr id="42" name="TextBox 4">
              <a:extLst>
                <a:ext uri="{FF2B5EF4-FFF2-40B4-BE49-F238E27FC236}">
                  <a16:creationId xmlns:a16="http://schemas.microsoft.com/office/drawing/2014/main" id="{769A3CF2-54B9-7F6D-02F3-D6212956125A}"/>
                </a:ext>
              </a:extLst>
            </p:cNvPr>
            <p:cNvSpPr txBox="1"/>
            <p:nvPr/>
          </p:nvSpPr>
          <p:spPr>
            <a:xfrm>
              <a:off x="0" y="-47625"/>
              <a:ext cx="4903198" cy="918960"/>
            </a:xfrm>
            <a:prstGeom prst="rect">
              <a:avLst/>
            </a:prstGeom>
          </p:spPr>
          <p:txBody>
            <a:bodyPr lIns="50800" tIns="50800" rIns="50800" bIns="50800" rtlCol="0" anchor="ctr"/>
            <a:lstStyle/>
            <a:p>
              <a:pPr algn="ctr">
                <a:lnSpc>
                  <a:spcPts val="2240"/>
                </a:lnSpc>
              </a:pPr>
              <a:endParaRPr/>
            </a:p>
          </p:txBody>
        </p:sp>
      </p:grpSp>
      <p:sp>
        <p:nvSpPr>
          <p:cNvPr id="39" name="Freeform 2">
            <a:extLst>
              <a:ext uri="{FF2B5EF4-FFF2-40B4-BE49-F238E27FC236}">
                <a16:creationId xmlns:a16="http://schemas.microsoft.com/office/drawing/2014/main" id="{B7F8CA67-A10E-8DE8-0571-247076ED398E}"/>
              </a:ext>
            </a:extLst>
          </p:cNvPr>
          <p:cNvSpPr/>
          <p:nvPr/>
        </p:nvSpPr>
        <p:spPr>
          <a:xfrm rot="5400000">
            <a:off x="9229433" y="5031964"/>
            <a:ext cx="6063465" cy="11757500"/>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37" name="Picture 36">
            <a:extLst>
              <a:ext uri="{FF2B5EF4-FFF2-40B4-BE49-F238E27FC236}">
                <a16:creationId xmlns:a16="http://schemas.microsoft.com/office/drawing/2014/main" id="{C9D078A4-BE9F-CED0-145C-81700C459909}"/>
              </a:ext>
            </a:extLst>
          </p:cNvPr>
          <p:cNvPicPr>
            <a:picLocks noChangeAspect="1"/>
          </p:cNvPicPr>
          <p:nvPr/>
        </p:nvPicPr>
        <p:blipFill>
          <a:blip r:embed="rId4"/>
          <a:stretch>
            <a:fillRect/>
          </a:stretch>
        </p:blipFill>
        <p:spPr>
          <a:xfrm>
            <a:off x="9333587" y="1848242"/>
            <a:ext cx="6243963" cy="6026845"/>
          </a:xfrm>
          <a:prstGeom prst="rect">
            <a:avLst/>
          </a:prstGeom>
        </p:spPr>
      </p:pic>
      <p:sp>
        <p:nvSpPr>
          <p:cNvPr id="46" name="TextBox 23">
            <a:extLst>
              <a:ext uri="{FF2B5EF4-FFF2-40B4-BE49-F238E27FC236}">
                <a16:creationId xmlns:a16="http://schemas.microsoft.com/office/drawing/2014/main" id="{E00B1613-4704-B8DE-11E8-52B969C6A201}"/>
              </a:ext>
            </a:extLst>
          </p:cNvPr>
          <p:cNvSpPr txBox="1"/>
          <p:nvPr/>
        </p:nvSpPr>
        <p:spPr>
          <a:xfrm>
            <a:off x="355849" y="9980003"/>
            <a:ext cx="989214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NIST – Contribution Mondiale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p:cNvGrpSpPr/>
        <p:nvPr/>
      </p:nvGrpSpPr>
      <p:grpSpPr>
        <a:xfrm>
          <a:off x="0" y="0"/>
          <a:ext cx="0" cy="0"/>
          <a:chOff x="0" y="0"/>
          <a:chExt cx="0" cy="0"/>
        </a:xfrm>
      </p:grpSpPr>
      <p:sp>
        <p:nvSpPr>
          <p:cNvPr id="4" name="TextBox 4"/>
          <p:cNvSpPr txBox="1"/>
          <p:nvPr/>
        </p:nvSpPr>
        <p:spPr>
          <a:xfrm>
            <a:off x="1046551" y="1095375"/>
            <a:ext cx="8097449" cy="2282676"/>
          </a:xfrm>
          <a:prstGeom prst="rect">
            <a:avLst/>
          </a:prstGeom>
        </p:spPr>
        <p:txBody>
          <a:bodyPr lIns="0" tIns="0" rIns="0" bIns="0" rtlCol="0" anchor="t">
            <a:spAutoFit/>
          </a:bodyPr>
          <a:lstStyle/>
          <a:p>
            <a:pPr>
              <a:lnSpc>
                <a:spcPts val="8872"/>
              </a:lnSpc>
            </a:pPr>
            <a:r>
              <a:rPr lang="en-US" sz="7950" b="1">
                <a:solidFill>
                  <a:srgbClr val="000000"/>
                </a:solidFill>
                <a:latin typeface="Century Gothic Paneuropean Bold"/>
                <a:cs typeface="Century Gothic Paneuropean Bold"/>
                <a:sym typeface="Century Gothic Paneuropean Bold"/>
              </a:rPr>
              <a:t>Contribution </a:t>
            </a:r>
            <a:endParaRPr lang="en-US">
              <a:solidFill>
                <a:srgbClr val="000000"/>
              </a:solidFill>
              <a:latin typeface="Calibri"/>
              <a:ea typeface="Calibri"/>
              <a:cs typeface="Calibri"/>
            </a:endParaRPr>
          </a:p>
          <a:p>
            <a:pPr>
              <a:lnSpc>
                <a:spcPts val="8872"/>
              </a:lnSpc>
            </a:pPr>
            <a:r>
              <a:rPr lang="en-US" sz="7950" b="1">
                <a:latin typeface="Century Gothic Paneuropean Bold"/>
                <a:cs typeface="Century Gothic Paneuropean Bold"/>
              </a:rPr>
              <a:t>Mondiale</a:t>
            </a:r>
          </a:p>
        </p:txBody>
      </p:sp>
      <p:sp>
        <p:nvSpPr>
          <p:cNvPr id="11" name="AutoShape 11"/>
          <p:cNvSpPr/>
          <p:nvPr/>
        </p:nvSpPr>
        <p:spPr>
          <a:xfrm>
            <a:off x="1042988" y="3836037"/>
            <a:ext cx="0" cy="5390056"/>
          </a:xfrm>
          <a:prstGeom prst="line">
            <a:avLst/>
          </a:prstGeom>
          <a:ln w="28575" cap="rnd">
            <a:solidFill>
              <a:srgbClr val="000000"/>
            </a:solidFill>
            <a:prstDash val="solid"/>
            <a:headEnd type="none" w="sm" len="sm"/>
            <a:tailEnd type="none" w="sm" len="sm"/>
          </a:ln>
        </p:spPr>
        <p:txBody>
          <a:bodyPr/>
          <a:lstStyle/>
          <a:p>
            <a:endParaRPr lang="fr-FR"/>
          </a:p>
        </p:txBody>
      </p:sp>
      <p:grpSp>
        <p:nvGrpSpPr>
          <p:cNvPr id="12" name="Group 12"/>
          <p:cNvGrpSpPr/>
          <p:nvPr/>
        </p:nvGrpSpPr>
        <p:grpSpPr>
          <a:xfrm>
            <a:off x="10869484" y="1028700"/>
            <a:ext cx="129901" cy="8229600"/>
            <a:chOff x="0" y="0"/>
            <a:chExt cx="34213" cy="2167467"/>
          </a:xfrm>
        </p:grpSpPr>
        <p:sp>
          <p:nvSpPr>
            <p:cNvPr id="13" name="Freeform 13"/>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4" name="TextBox 14"/>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pic>
        <p:nvPicPr>
          <p:cNvPr id="17" name="Picture 16" descr="The Twin Towers by Peter Keegan">
            <a:extLst>
              <a:ext uri="{FF2B5EF4-FFF2-40B4-BE49-F238E27FC236}">
                <a16:creationId xmlns:a16="http://schemas.microsoft.com/office/drawing/2014/main" id="{86E4C602-126F-F89F-319D-1D939AA57ACB}"/>
              </a:ext>
            </a:extLst>
          </p:cNvPr>
          <p:cNvPicPr>
            <a:picLocks noChangeAspect="1"/>
          </p:cNvPicPr>
          <p:nvPr/>
        </p:nvPicPr>
        <p:blipFill>
          <a:blip r:embed="rId2"/>
          <a:stretch>
            <a:fillRect/>
          </a:stretch>
        </p:blipFill>
        <p:spPr>
          <a:xfrm>
            <a:off x="10996432" y="1031831"/>
            <a:ext cx="6723052" cy="8223337"/>
          </a:xfrm>
          <a:prstGeom prst="rect">
            <a:avLst/>
          </a:prstGeom>
        </p:spPr>
      </p:pic>
      <p:sp>
        <p:nvSpPr>
          <p:cNvPr id="15" name="TextBox 15"/>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21</a:t>
            </a:r>
          </a:p>
        </p:txBody>
      </p:sp>
      <p:sp>
        <p:nvSpPr>
          <p:cNvPr id="21" name="TextBox 23">
            <a:extLst>
              <a:ext uri="{FF2B5EF4-FFF2-40B4-BE49-F238E27FC236}">
                <a16:creationId xmlns:a16="http://schemas.microsoft.com/office/drawing/2014/main" id="{59FD4BE4-C5EB-92D7-590A-BE3277F480C3}"/>
              </a:ext>
            </a:extLst>
          </p:cNvPr>
          <p:cNvSpPr txBox="1"/>
          <p:nvPr/>
        </p:nvSpPr>
        <p:spPr>
          <a:xfrm>
            <a:off x="355849" y="9980003"/>
            <a:ext cx="989214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NIST – Contribution Mondiale</a:t>
            </a:r>
          </a:p>
        </p:txBody>
      </p:sp>
      <p:sp>
        <p:nvSpPr>
          <p:cNvPr id="24" name="TextBox 2">
            <a:extLst>
              <a:ext uri="{FF2B5EF4-FFF2-40B4-BE49-F238E27FC236}">
                <a16:creationId xmlns:a16="http://schemas.microsoft.com/office/drawing/2014/main" id="{91D2CC2D-76AE-37FE-9655-0C09AFC57EBE}"/>
              </a:ext>
            </a:extLst>
          </p:cNvPr>
          <p:cNvSpPr txBox="1"/>
          <p:nvPr/>
        </p:nvSpPr>
        <p:spPr>
          <a:xfrm>
            <a:off x="1424747" y="3843703"/>
            <a:ext cx="8087513" cy="57246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latin typeface="Open Sans 2"/>
                <a:ea typeface="Open Sans 2"/>
                <a:cs typeface="Open Sans 2"/>
              </a:rPr>
              <a:t>Attentat du 11 </a:t>
            </a:r>
            <a:r>
              <a:rPr lang="en-US" sz="2800" err="1">
                <a:latin typeface="Open Sans 2"/>
                <a:ea typeface="Open Sans 2"/>
                <a:cs typeface="Open Sans 2"/>
              </a:rPr>
              <a:t>Septembre</a:t>
            </a:r>
            <a:r>
              <a:rPr lang="en-US" sz="2800">
                <a:latin typeface="Open Sans 2"/>
                <a:ea typeface="Open Sans 2"/>
                <a:cs typeface="Open Sans 2"/>
              </a:rPr>
              <a:t> 2001 :</a:t>
            </a:r>
          </a:p>
          <a:p>
            <a:r>
              <a:rPr lang="en-US" sz="2000" err="1">
                <a:latin typeface="Open Sans 2"/>
                <a:ea typeface="Open Sans 2"/>
                <a:cs typeface="Open Sans 2"/>
              </a:rPr>
              <a:t>Evenement</a:t>
            </a:r>
            <a:r>
              <a:rPr lang="en-US" sz="2000">
                <a:latin typeface="Open Sans 2"/>
                <a:ea typeface="Open Sans 2"/>
                <a:cs typeface="Open Sans 2"/>
              </a:rPr>
              <a:t> </a:t>
            </a:r>
            <a:r>
              <a:rPr lang="en-US" sz="2000" err="1">
                <a:latin typeface="Open Sans 2"/>
                <a:ea typeface="Open Sans 2"/>
                <a:cs typeface="Open Sans 2"/>
              </a:rPr>
              <a:t>tragique</a:t>
            </a:r>
            <a:r>
              <a:rPr lang="en-US" sz="2000">
                <a:latin typeface="Open Sans 2"/>
                <a:ea typeface="Open Sans 2"/>
                <a:cs typeface="Open Sans 2"/>
              </a:rPr>
              <a:t> </a:t>
            </a:r>
            <a:r>
              <a:rPr lang="en-US" sz="2000" err="1">
                <a:latin typeface="Open Sans 2"/>
                <a:ea typeface="Open Sans 2"/>
                <a:cs typeface="Open Sans 2"/>
              </a:rPr>
              <a:t>ayant</a:t>
            </a:r>
            <a:r>
              <a:rPr lang="en-US" sz="2000">
                <a:latin typeface="Open Sans 2"/>
                <a:ea typeface="Open Sans 2"/>
                <a:cs typeface="Open Sans 2"/>
              </a:rPr>
              <a:t> </a:t>
            </a:r>
            <a:r>
              <a:rPr lang="en-US" sz="2000" err="1">
                <a:latin typeface="Open Sans 2"/>
                <a:ea typeface="Open Sans 2"/>
                <a:cs typeface="Open Sans 2"/>
              </a:rPr>
              <a:t>causé</a:t>
            </a:r>
            <a:r>
              <a:rPr lang="en-US" sz="2000">
                <a:latin typeface="Open Sans 2"/>
                <a:ea typeface="Open Sans 2"/>
                <a:cs typeface="Open Sans 2"/>
              </a:rPr>
              <a:t> plus de 2700 morts</a:t>
            </a:r>
          </a:p>
          <a:p>
            <a:endParaRPr lang="en-US" sz="2000">
              <a:latin typeface="Open Sans 2"/>
              <a:ea typeface="Open Sans 2"/>
              <a:cs typeface="Open Sans 2"/>
            </a:endParaRPr>
          </a:p>
          <a:p>
            <a:r>
              <a:rPr lang="en-US" sz="2000">
                <a:latin typeface="Open Sans 2"/>
                <a:ea typeface="Open Sans 2"/>
                <a:cs typeface="Open Sans 2"/>
              </a:rPr>
              <a:t>Le NIST a </a:t>
            </a:r>
            <a:r>
              <a:rPr lang="en-US" sz="2000" err="1">
                <a:latin typeface="Open Sans 2"/>
                <a:ea typeface="Open Sans 2"/>
                <a:cs typeface="Open Sans 2"/>
              </a:rPr>
              <a:t>été</a:t>
            </a:r>
            <a:r>
              <a:rPr lang="en-US" sz="2000">
                <a:latin typeface="Open Sans 2"/>
                <a:ea typeface="Open Sans 2"/>
                <a:cs typeface="Open Sans 2"/>
              </a:rPr>
              <a:t> chargé de </a:t>
            </a:r>
            <a:r>
              <a:rPr lang="en-US" sz="2000" err="1">
                <a:latin typeface="Open Sans 2"/>
                <a:ea typeface="Open Sans 2"/>
                <a:cs typeface="Open Sans 2"/>
              </a:rPr>
              <a:t>l'enquete</a:t>
            </a:r>
            <a:r>
              <a:rPr lang="en-US" sz="2000">
                <a:latin typeface="Open Sans 2"/>
                <a:ea typeface="Open Sans 2"/>
                <a:cs typeface="Open Sans 2"/>
              </a:rPr>
              <a:t> </a:t>
            </a:r>
            <a:r>
              <a:rPr lang="en-US" sz="2000" err="1">
                <a:latin typeface="Open Sans 2"/>
                <a:ea typeface="Open Sans 2"/>
                <a:cs typeface="Open Sans 2"/>
              </a:rPr>
              <a:t>en</a:t>
            </a:r>
            <a:r>
              <a:rPr lang="en-US" sz="2000">
                <a:latin typeface="Open Sans 2"/>
                <a:ea typeface="Open Sans 2"/>
                <a:cs typeface="Open Sans 2"/>
              </a:rPr>
              <a:t> 2002 par le </a:t>
            </a:r>
            <a:r>
              <a:rPr lang="en-US" sz="2000" err="1">
                <a:latin typeface="Open Sans 2"/>
                <a:ea typeface="Open Sans 2"/>
                <a:cs typeface="Open Sans 2"/>
              </a:rPr>
              <a:t>congrès</a:t>
            </a:r>
            <a:r>
              <a:rPr lang="en-US" sz="2000">
                <a:latin typeface="Open Sans 2"/>
                <a:ea typeface="Open Sans 2"/>
                <a:cs typeface="Open Sans 2"/>
              </a:rPr>
              <a:t> </a:t>
            </a:r>
            <a:r>
              <a:rPr lang="en-US" sz="2000" err="1">
                <a:latin typeface="Open Sans 2"/>
                <a:ea typeface="Open Sans 2"/>
                <a:cs typeface="Open Sans 2"/>
              </a:rPr>
              <a:t>americain</a:t>
            </a:r>
            <a:r>
              <a:rPr lang="en-US" sz="2000">
                <a:latin typeface="Open Sans 2"/>
                <a:ea typeface="Open Sans 2"/>
                <a:cs typeface="Open Sans 2"/>
              </a:rPr>
              <a:t>, </a:t>
            </a:r>
            <a:r>
              <a:rPr lang="en-US" sz="2000" err="1">
                <a:latin typeface="Open Sans 2"/>
                <a:ea typeface="Open Sans 2"/>
                <a:cs typeface="Open Sans 2"/>
              </a:rPr>
              <a:t>afin</a:t>
            </a:r>
            <a:r>
              <a:rPr lang="en-US" sz="2000">
                <a:latin typeface="Open Sans 2"/>
                <a:ea typeface="Open Sans 2"/>
                <a:cs typeface="Open Sans 2"/>
              </a:rPr>
              <a:t> </a:t>
            </a:r>
            <a:r>
              <a:rPr lang="en-US" sz="2000" err="1">
                <a:latin typeface="Open Sans 2"/>
                <a:ea typeface="Open Sans 2"/>
                <a:cs typeface="Open Sans 2"/>
              </a:rPr>
              <a:t>d'identifier</a:t>
            </a:r>
            <a:r>
              <a:rPr lang="en-US" sz="2000">
                <a:latin typeface="Open Sans 2"/>
                <a:ea typeface="Open Sans 2"/>
                <a:cs typeface="Open Sans 2"/>
              </a:rPr>
              <a:t> les causes techniques de </a:t>
            </a:r>
            <a:r>
              <a:rPr lang="en-US" sz="2000" err="1">
                <a:latin typeface="Open Sans 2"/>
                <a:ea typeface="Open Sans 2"/>
                <a:cs typeface="Open Sans 2"/>
              </a:rPr>
              <a:t>l'effondrement</a:t>
            </a:r>
            <a:r>
              <a:rPr lang="en-US" sz="2000">
                <a:latin typeface="Open Sans 2"/>
                <a:ea typeface="Open Sans 2"/>
                <a:cs typeface="Open Sans 2"/>
              </a:rPr>
              <a:t>, </a:t>
            </a:r>
            <a:r>
              <a:rPr lang="en-US" sz="2000" err="1">
                <a:latin typeface="Open Sans 2"/>
                <a:ea typeface="Open Sans 2"/>
                <a:cs typeface="Open Sans 2"/>
              </a:rPr>
              <a:t>evaluer</a:t>
            </a:r>
            <a:r>
              <a:rPr lang="en-US" sz="2000">
                <a:latin typeface="Open Sans 2"/>
                <a:ea typeface="Open Sans 2"/>
                <a:cs typeface="Open Sans 2"/>
              </a:rPr>
              <a:t> les </a:t>
            </a:r>
            <a:r>
              <a:rPr lang="en-US" sz="2000" err="1">
                <a:latin typeface="Open Sans 2"/>
                <a:ea typeface="Open Sans 2"/>
                <a:cs typeface="Open Sans 2"/>
              </a:rPr>
              <a:t>facteurs</a:t>
            </a:r>
            <a:r>
              <a:rPr lang="en-US" sz="2000">
                <a:latin typeface="Open Sans 2"/>
                <a:ea typeface="Open Sans 2"/>
                <a:cs typeface="Open Sans 2"/>
              </a:rPr>
              <a:t> </a:t>
            </a:r>
            <a:r>
              <a:rPr lang="en-US" sz="2000" err="1">
                <a:latin typeface="Open Sans 2"/>
                <a:ea typeface="Open Sans 2"/>
                <a:cs typeface="Open Sans 2"/>
              </a:rPr>
              <a:t>structurels</a:t>
            </a:r>
            <a:r>
              <a:rPr lang="en-US" sz="2000">
                <a:latin typeface="Open Sans 2"/>
                <a:ea typeface="Open Sans 2"/>
                <a:cs typeface="Open Sans 2"/>
              </a:rPr>
              <a:t>, </a:t>
            </a:r>
            <a:r>
              <a:rPr lang="en-US" sz="2000" err="1">
                <a:latin typeface="Open Sans 2"/>
                <a:ea typeface="Open Sans 2"/>
                <a:cs typeface="Open Sans 2"/>
              </a:rPr>
              <a:t>incendie</a:t>
            </a:r>
            <a:r>
              <a:rPr lang="en-US" sz="2000">
                <a:latin typeface="Open Sans 2"/>
                <a:ea typeface="Open Sans 2"/>
                <a:cs typeface="Open Sans 2"/>
              </a:rPr>
              <a:t> et </a:t>
            </a:r>
            <a:r>
              <a:rPr lang="en-US" sz="2000" err="1">
                <a:latin typeface="Open Sans 2"/>
                <a:ea typeface="Open Sans 2"/>
                <a:cs typeface="Open Sans 2"/>
              </a:rPr>
              <a:t>évacuation</a:t>
            </a:r>
            <a:r>
              <a:rPr lang="en-US" sz="2000">
                <a:latin typeface="Open Sans 2"/>
                <a:ea typeface="Open Sans 2"/>
                <a:cs typeface="Open Sans 2"/>
              </a:rPr>
              <a:t> et </a:t>
            </a:r>
            <a:r>
              <a:rPr lang="en-US" sz="2000" err="1">
                <a:latin typeface="Open Sans 2"/>
                <a:ea typeface="Open Sans 2"/>
                <a:cs typeface="Open Sans 2"/>
              </a:rPr>
              <a:t>emettre</a:t>
            </a:r>
            <a:r>
              <a:rPr lang="en-US" sz="2000">
                <a:latin typeface="Open Sans 2"/>
                <a:ea typeface="Open Sans 2"/>
                <a:cs typeface="Open Sans 2"/>
              </a:rPr>
              <a:t> des conseils </a:t>
            </a:r>
            <a:r>
              <a:rPr lang="en-US" sz="2000" err="1">
                <a:latin typeface="Open Sans 2"/>
                <a:ea typeface="Open Sans 2"/>
                <a:cs typeface="Open Sans 2"/>
              </a:rPr>
              <a:t>afin</a:t>
            </a:r>
            <a:r>
              <a:rPr lang="en-US" sz="2000">
                <a:latin typeface="Open Sans 2"/>
                <a:ea typeface="Open Sans 2"/>
                <a:cs typeface="Open Sans 2"/>
              </a:rPr>
              <a:t> </a:t>
            </a:r>
            <a:r>
              <a:rPr lang="en-US" sz="2000" err="1">
                <a:latin typeface="Open Sans 2"/>
                <a:ea typeface="Open Sans 2"/>
                <a:cs typeface="Open Sans 2"/>
              </a:rPr>
              <a:t>d'améliorer</a:t>
            </a:r>
            <a:r>
              <a:rPr lang="en-US" sz="2000">
                <a:latin typeface="Open Sans 2"/>
                <a:ea typeface="Open Sans 2"/>
                <a:cs typeface="Open Sans 2"/>
              </a:rPr>
              <a:t> la </a:t>
            </a:r>
            <a:r>
              <a:rPr lang="en-US" sz="2000" err="1">
                <a:latin typeface="Open Sans 2"/>
                <a:ea typeface="Open Sans 2"/>
                <a:cs typeface="Open Sans 2"/>
              </a:rPr>
              <a:t>sécurité</a:t>
            </a:r>
            <a:r>
              <a:rPr lang="en-US" sz="2000">
                <a:latin typeface="Open Sans 2"/>
                <a:ea typeface="Open Sans 2"/>
                <a:cs typeface="Open Sans 2"/>
              </a:rPr>
              <a:t> des </a:t>
            </a:r>
            <a:r>
              <a:rPr lang="en-US" sz="2000" err="1">
                <a:latin typeface="Open Sans 2"/>
                <a:ea typeface="Open Sans 2"/>
                <a:cs typeface="Open Sans 2"/>
              </a:rPr>
              <a:t>futurs</a:t>
            </a:r>
            <a:r>
              <a:rPr lang="en-US" sz="2000">
                <a:latin typeface="Open Sans 2"/>
                <a:ea typeface="Open Sans 2"/>
                <a:cs typeface="Open Sans 2"/>
              </a:rPr>
              <a:t> </a:t>
            </a:r>
            <a:r>
              <a:rPr lang="en-US" sz="2000" err="1">
                <a:latin typeface="Open Sans 2"/>
                <a:ea typeface="Open Sans 2"/>
                <a:cs typeface="Open Sans 2"/>
              </a:rPr>
              <a:t>batiments</a:t>
            </a:r>
            <a:endParaRPr lang="en-US" sz="2000">
              <a:latin typeface="Open Sans 2"/>
              <a:ea typeface="Open Sans 2"/>
              <a:cs typeface="Open Sans 2"/>
            </a:endParaRPr>
          </a:p>
          <a:p>
            <a:endParaRPr lang="en-US" sz="2000">
              <a:latin typeface="Open Sans 2"/>
              <a:ea typeface="Open Sans 2"/>
              <a:cs typeface="Open Sans 2"/>
            </a:endParaRPr>
          </a:p>
          <a:p>
            <a:r>
              <a:rPr lang="en-US" sz="2000">
                <a:latin typeface="Open Sans 2"/>
                <a:ea typeface="Open Sans 2"/>
                <a:cs typeface="Open Sans 2"/>
              </a:rPr>
              <a:t>Une </a:t>
            </a:r>
            <a:r>
              <a:rPr lang="en-US" sz="2000" err="1">
                <a:latin typeface="Open Sans 2"/>
                <a:ea typeface="Open Sans 2"/>
                <a:cs typeface="Open Sans 2"/>
              </a:rPr>
              <a:t>enquête</a:t>
            </a:r>
            <a:r>
              <a:rPr lang="en-US" sz="2000">
                <a:latin typeface="Open Sans 2"/>
                <a:ea typeface="Open Sans 2"/>
                <a:cs typeface="Open Sans 2"/>
              </a:rPr>
              <a:t> de 3 </a:t>
            </a:r>
            <a:r>
              <a:rPr lang="en-US" sz="2000" err="1">
                <a:latin typeface="Open Sans 2"/>
                <a:ea typeface="Open Sans 2"/>
                <a:cs typeface="Open Sans 2"/>
              </a:rPr>
              <a:t>ans</a:t>
            </a:r>
            <a:r>
              <a:rPr lang="en-US" sz="2000">
                <a:latin typeface="Open Sans 2"/>
                <a:ea typeface="Open Sans 2"/>
                <a:cs typeface="Open Sans 2"/>
              </a:rPr>
              <a:t>, plus de 200 experts de </a:t>
            </a:r>
            <a:r>
              <a:rPr lang="en-US" sz="2000" err="1">
                <a:latin typeface="Open Sans 2"/>
                <a:ea typeface="Open Sans 2"/>
                <a:cs typeface="Open Sans 2"/>
              </a:rPr>
              <a:t>mobilisé</a:t>
            </a:r>
            <a:r>
              <a:rPr lang="en-US" sz="2000">
                <a:latin typeface="Open Sans 2"/>
                <a:ea typeface="Open Sans 2"/>
                <a:cs typeface="Open Sans 2"/>
              </a:rPr>
              <a:t>, 16 millions de dollars de budget.</a:t>
            </a:r>
          </a:p>
          <a:p>
            <a:endParaRPr lang="en-US" sz="2000">
              <a:latin typeface="Open Sans 2"/>
              <a:ea typeface="Open Sans 2"/>
              <a:cs typeface="Open Sans 2"/>
            </a:endParaRPr>
          </a:p>
          <a:p>
            <a:r>
              <a:rPr lang="en-US" sz="2000">
                <a:latin typeface="Open Sans 2"/>
                <a:ea typeface="Open Sans 2"/>
                <a:cs typeface="Open Sans 2"/>
              </a:rPr>
              <a:t>A </a:t>
            </a:r>
            <a:r>
              <a:rPr lang="en-US" sz="2000" err="1">
                <a:latin typeface="Open Sans 2"/>
                <a:ea typeface="Open Sans 2"/>
                <a:cs typeface="Open Sans 2"/>
              </a:rPr>
              <a:t>l'aide</a:t>
            </a:r>
            <a:r>
              <a:rPr lang="en-US" sz="2000">
                <a:latin typeface="Open Sans 2"/>
                <a:ea typeface="Open Sans 2"/>
                <a:cs typeface="Open Sans 2"/>
              </a:rPr>
              <a:t> de </a:t>
            </a:r>
            <a:r>
              <a:rPr lang="en-US" sz="2000" err="1">
                <a:latin typeface="Open Sans 2"/>
                <a:ea typeface="Open Sans 2"/>
                <a:cs typeface="Open Sans 2"/>
              </a:rPr>
              <a:t>temoignages</a:t>
            </a:r>
            <a:r>
              <a:rPr lang="en-US" sz="2000">
                <a:latin typeface="Open Sans 2"/>
                <a:ea typeface="Open Sans 2"/>
                <a:cs typeface="Open Sans 2"/>
              </a:rPr>
              <a:t>, </a:t>
            </a:r>
            <a:r>
              <a:rPr lang="en-US" sz="2000" err="1">
                <a:latin typeface="Open Sans 2"/>
                <a:ea typeface="Open Sans 2"/>
                <a:cs typeface="Open Sans 2"/>
              </a:rPr>
              <a:t>analyse</a:t>
            </a:r>
            <a:r>
              <a:rPr lang="en-US" sz="2000">
                <a:latin typeface="Open Sans 2"/>
                <a:ea typeface="Open Sans 2"/>
                <a:cs typeface="Open Sans 2"/>
              </a:rPr>
              <a:t> de </a:t>
            </a:r>
            <a:r>
              <a:rPr lang="en-US" sz="2000" err="1">
                <a:latin typeface="Open Sans 2"/>
                <a:ea typeface="Open Sans 2"/>
                <a:cs typeface="Open Sans 2"/>
              </a:rPr>
              <a:t>débris</a:t>
            </a:r>
            <a:r>
              <a:rPr lang="en-US" sz="2000">
                <a:latin typeface="Open Sans 2"/>
                <a:ea typeface="Open Sans 2"/>
                <a:cs typeface="Open Sans 2"/>
              </a:rPr>
              <a:t>, tests </a:t>
            </a:r>
            <a:r>
              <a:rPr lang="en-US" sz="2000" err="1">
                <a:latin typeface="Open Sans 2"/>
                <a:ea typeface="Open Sans 2"/>
                <a:cs typeface="Open Sans 2"/>
              </a:rPr>
              <a:t>en</a:t>
            </a:r>
            <a:r>
              <a:rPr lang="en-US" sz="2000">
                <a:latin typeface="Open Sans 2"/>
                <a:ea typeface="Open Sans 2"/>
                <a:cs typeface="Open Sans 2"/>
              </a:rPr>
              <a:t> </a:t>
            </a:r>
            <a:r>
              <a:rPr lang="en-US" sz="2000" err="1">
                <a:latin typeface="Open Sans 2"/>
                <a:ea typeface="Open Sans 2"/>
                <a:cs typeface="Open Sans 2"/>
              </a:rPr>
              <a:t>laboratoire</a:t>
            </a:r>
            <a:r>
              <a:rPr lang="en-US" sz="2000">
                <a:latin typeface="Open Sans 2"/>
                <a:ea typeface="Open Sans 2"/>
                <a:cs typeface="Open Sans 2"/>
              </a:rPr>
              <a:t> et simulation </a:t>
            </a:r>
            <a:r>
              <a:rPr lang="en-US" sz="2000" err="1">
                <a:latin typeface="Open Sans 2"/>
                <a:ea typeface="Open Sans 2"/>
                <a:cs typeface="Open Sans 2"/>
              </a:rPr>
              <a:t>informatique</a:t>
            </a:r>
            <a:endParaRPr lang="en-US" sz="2000">
              <a:latin typeface="Open Sans 2"/>
              <a:ea typeface="Open Sans 2"/>
              <a:cs typeface="Open Sans 2"/>
            </a:endParaRPr>
          </a:p>
          <a:p>
            <a:endParaRPr lang="en-US" sz="2000">
              <a:latin typeface="Open Sans 2"/>
              <a:ea typeface="Open Sans 2"/>
              <a:cs typeface="Open Sans 2"/>
            </a:endParaRPr>
          </a:p>
          <a:p>
            <a:r>
              <a:rPr lang="en-US" sz="2000">
                <a:latin typeface="Open Sans 2"/>
                <a:ea typeface="+mn-lt"/>
                <a:cs typeface="+mn-lt"/>
              </a:rPr>
              <a:t>https://www.nist.gov/world-trade-center-investigation</a:t>
            </a:r>
            <a:endParaRPr lang="en-US">
              <a:latin typeface="Open Sans 2"/>
              <a:ea typeface="+mn-lt"/>
              <a:cs typeface="+mn-lt"/>
            </a:endParaRPr>
          </a:p>
          <a:p>
            <a:endParaRPr lang="en-US" sz="2000">
              <a:latin typeface="Open Sans 2"/>
              <a:ea typeface="Open Sans 2"/>
              <a:cs typeface="Open Sans 2"/>
            </a:endParaRPr>
          </a:p>
          <a:p>
            <a:endParaRPr lang="en-US">
              <a:latin typeface="Open Sans 2"/>
              <a:ea typeface="Open Sans 2"/>
              <a:cs typeface="Open Sans 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D1A582EE-37C4-736F-F6DA-04DDA03EB21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B83538-F874-29DE-B792-15313589AA81}"/>
              </a:ext>
            </a:extLst>
          </p:cNvPr>
          <p:cNvGrpSpPr/>
          <p:nvPr/>
        </p:nvGrpSpPr>
        <p:grpSpPr>
          <a:xfrm>
            <a:off x="-172104" y="-164415"/>
            <a:ext cx="11734792" cy="10639317"/>
            <a:chOff x="0" y="0"/>
            <a:chExt cx="2719504" cy="2802125"/>
          </a:xfrm>
        </p:grpSpPr>
        <p:sp>
          <p:nvSpPr>
            <p:cNvPr id="3" name="Freeform 3">
              <a:extLst>
                <a:ext uri="{FF2B5EF4-FFF2-40B4-BE49-F238E27FC236}">
                  <a16:creationId xmlns:a16="http://schemas.microsoft.com/office/drawing/2014/main" id="{BA2073EF-4580-548B-AA55-A499BB5F07EB}"/>
                </a:ext>
              </a:extLst>
            </p:cNvPr>
            <p:cNvSpPr/>
            <p:nvPr/>
          </p:nvSpPr>
          <p:spPr>
            <a:xfrm>
              <a:off x="0" y="0"/>
              <a:ext cx="2719504" cy="2802125"/>
            </a:xfrm>
            <a:custGeom>
              <a:avLst/>
              <a:gdLst/>
              <a:ahLst/>
              <a:cxnLst/>
              <a:rect l="l" t="t" r="r" b="b"/>
              <a:pathLst>
                <a:path w="2719504" h="2802125">
                  <a:moveTo>
                    <a:pt x="0" y="0"/>
                  </a:moveTo>
                  <a:lnTo>
                    <a:pt x="2719504" y="0"/>
                  </a:lnTo>
                  <a:lnTo>
                    <a:pt x="2719504" y="2802125"/>
                  </a:lnTo>
                  <a:lnTo>
                    <a:pt x="0" y="2802125"/>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34888007-2646-6D0D-B949-6B2A54F2A165}"/>
                </a:ext>
              </a:extLst>
            </p:cNvPr>
            <p:cNvSpPr txBox="1"/>
            <p:nvPr/>
          </p:nvSpPr>
          <p:spPr>
            <a:xfrm>
              <a:off x="0" y="-47625"/>
              <a:ext cx="2719504" cy="2849750"/>
            </a:xfrm>
            <a:prstGeom prst="rect">
              <a:avLst/>
            </a:prstGeom>
          </p:spPr>
          <p:txBody>
            <a:bodyPr lIns="50800" tIns="50800" rIns="50800" bIns="50800" rtlCol="0" anchor="ctr"/>
            <a:lstStyle/>
            <a:p>
              <a:pPr algn="ctr">
                <a:lnSpc>
                  <a:spcPts val="2240"/>
                </a:lnSpc>
              </a:pPr>
              <a:endParaRPr/>
            </a:p>
          </p:txBody>
        </p:sp>
      </p:grpSp>
      <p:sp>
        <p:nvSpPr>
          <p:cNvPr id="7" name="TextBox 7">
            <a:extLst>
              <a:ext uri="{FF2B5EF4-FFF2-40B4-BE49-F238E27FC236}">
                <a16:creationId xmlns:a16="http://schemas.microsoft.com/office/drawing/2014/main" id="{57255F28-D3A2-7FD2-068C-54147BDB8567}"/>
              </a:ext>
            </a:extLst>
          </p:cNvPr>
          <p:cNvSpPr txBox="1"/>
          <p:nvPr/>
        </p:nvSpPr>
        <p:spPr>
          <a:xfrm>
            <a:off x="1028700" y="1336951"/>
            <a:ext cx="9047184" cy="1676934"/>
          </a:xfrm>
          <a:prstGeom prst="rect">
            <a:avLst/>
          </a:prstGeom>
        </p:spPr>
        <p:txBody>
          <a:bodyPr wrap="square" lIns="0" tIns="0" rIns="0" bIns="0" rtlCol="0" anchor="t">
            <a:spAutoFit/>
          </a:bodyPr>
          <a:lstStyle/>
          <a:p>
            <a:pPr>
              <a:lnSpc>
                <a:spcPts val="6541"/>
              </a:lnSpc>
            </a:pPr>
            <a:r>
              <a:rPr lang="en-US" sz="6600" b="1" err="1">
                <a:solidFill>
                  <a:srgbClr val="000000"/>
                </a:solidFill>
                <a:latin typeface="Century Gothic Paneuropean Bold"/>
                <a:cs typeface="Century Gothic Paneuropean Bold"/>
                <a:sym typeface="Century Gothic Paneuropean Bold"/>
              </a:rPr>
              <a:t>Approche</a:t>
            </a:r>
            <a:r>
              <a:rPr lang="en-US" sz="6600" b="1">
                <a:solidFill>
                  <a:srgbClr val="000000"/>
                </a:solidFill>
                <a:latin typeface="Century Gothic Paneuropean Bold"/>
                <a:cs typeface="Century Gothic Paneuropean Bold"/>
                <a:sym typeface="Century Gothic Paneuropean Bold"/>
              </a:rPr>
              <a:t> du NIST sur la </a:t>
            </a:r>
            <a:r>
              <a:rPr lang="en-US" sz="6600" b="1" err="1">
                <a:solidFill>
                  <a:srgbClr val="000000"/>
                </a:solidFill>
                <a:latin typeface="Century Gothic Paneuropean Bold"/>
                <a:cs typeface="Century Gothic Paneuropean Bold"/>
                <a:sym typeface="Century Gothic Paneuropean Bold"/>
              </a:rPr>
              <a:t>Cybersécurité</a:t>
            </a:r>
            <a:endParaRPr lang="en-US" sz="6600" b="1">
              <a:latin typeface="Century Gothic Paneuropean Bold"/>
              <a:cs typeface="Century Gothic Paneuropean Bold"/>
            </a:endParaRPr>
          </a:p>
        </p:txBody>
      </p:sp>
      <p:grpSp>
        <p:nvGrpSpPr>
          <p:cNvPr id="10" name="Group 10">
            <a:extLst>
              <a:ext uri="{FF2B5EF4-FFF2-40B4-BE49-F238E27FC236}">
                <a16:creationId xmlns:a16="http://schemas.microsoft.com/office/drawing/2014/main" id="{76DC199A-0D8C-018B-4D99-E07B55C99DAF}"/>
              </a:ext>
            </a:extLst>
          </p:cNvPr>
          <p:cNvGrpSpPr/>
          <p:nvPr/>
        </p:nvGrpSpPr>
        <p:grpSpPr>
          <a:xfrm>
            <a:off x="11562690" y="1028700"/>
            <a:ext cx="129901" cy="8229600"/>
            <a:chOff x="0" y="0"/>
            <a:chExt cx="34213" cy="2167467"/>
          </a:xfrm>
        </p:grpSpPr>
        <p:sp>
          <p:nvSpPr>
            <p:cNvPr id="11" name="Freeform 11">
              <a:extLst>
                <a:ext uri="{FF2B5EF4-FFF2-40B4-BE49-F238E27FC236}">
                  <a16:creationId xmlns:a16="http://schemas.microsoft.com/office/drawing/2014/main" id="{161C3301-4908-9E40-2D60-101B7DF6EC22}"/>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2" name="TextBox 12">
              <a:extLst>
                <a:ext uri="{FF2B5EF4-FFF2-40B4-BE49-F238E27FC236}">
                  <a16:creationId xmlns:a16="http://schemas.microsoft.com/office/drawing/2014/main" id="{DF89598E-F223-5390-0AF2-A23B400B62B3}"/>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3" name="TextBox 13">
            <a:extLst>
              <a:ext uri="{FF2B5EF4-FFF2-40B4-BE49-F238E27FC236}">
                <a16:creationId xmlns:a16="http://schemas.microsoft.com/office/drawing/2014/main" id="{DF88818A-F8BB-425B-66BE-1BA8E83A9E57}"/>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10</a:t>
            </a:r>
          </a:p>
        </p:txBody>
      </p:sp>
      <p:sp>
        <p:nvSpPr>
          <p:cNvPr id="15" name="TextBox 4">
            <a:extLst>
              <a:ext uri="{FF2B5EF4-FFF2-40B4-BE49-F238E27FC236}">
                <a16:creationId xmlns:a16="http://schemas.microsoft.com/office/drawing/2014/main" id="{DD8EAFB3-B812-EAFE-759F-214825D073D8}"/>
              </a:ext>
            </a:extLst>
          </p:cNvPr>
          <p:cNvSpPr txBox="1"/>
          <p:nvPr/>
        </p:nvSpPr>
        <p:spPr>
          <a:xfrm>
            <a:off x="501112" y="3683217"/>
            <a:ext cx="10983131" cy="38472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err="1">
                <a:latin typeface="Open Sans 1 Semi-Bold"/>
                <a:ea typeface="Open Sans 1 Semi-Bold"/>
                <a:cs typeface="Open Sans 1 Semi-Bold"/>
              </a:rPr>
              <a:t>Normes</a:t>
            </a:r>
            <a:r>
              <a:rPr lang="en-US" sz="2800" b="1">
                <a:latin typeface="Open Sans 1 Semi-Bold"/>
                <a:ea typeface="Open Sans 1 Semi-Bold"/>
                <a:cs typeface="Open Sans 1 Semi-Bold"/>
              </a:rPr>
              <a:t> de </a:t>
            </a:r>
            <a:r>
              <a:rPr lang="en-US" sz="2800" b="1" err="1">
                <a:latin typeface="Open Sans 1 Semi-Bold"/>
                <a:ea typeface="Open Sans 1 Semi-Bold"/>
                <a:cs typeface="Open Sans 1 Semi-Bold"/>
              </a:rPr>
              <a:t>sécurité</a:t>
            </a:r>
            <a:r>
              <a:rPr lang="en-US" sz="2800" b="1">
                <a:latin typeface="Open Sans 1 Semi-Bold"/>
                <a:ea typeface="Open Sans 1 Semi-Bold"/>
                <a:cs typeface="Open Sans 1 Semi-Bold"/>
              </a:rPr>
              <a:t> </a:t>
            </a:r>
            <a:r>
              <a:rPr lang="en-US" sz="2800" b="1" err="1">
                <a:latin typeface="Open Sans 1 Semi-Bold"/>
                <a:ea typeface="Open Sans 1 Semi-Bold"/>
                <a:cs typeface="Open Sans 1 Semi-Bold"/>
              </a:rPr>
              <a:t>proposées</a:t>
            </a:r>
            <a:r>
              <a:rPr lang="en-US" sz="2800" b="1">
                <a:latin typeface="Open Sans 1 Semi-Bold"/>
                <a:ea typeface="Open Sans 1 Semi-Bold"/>
                <a:cs typeface="Open Sans 1 Semi-Bold"/>
              </a:rPr>
              <a:t> par le NIST :</a:t>
            </a:r>
          </a:p>
          <a:p>
            <a:pPr marL="342900" indent="-342900">
              <a:buFont typeface="Arial"/>
              <a:buChar char="•"/>
            </a:pPr>
            <a:endParaRPr lang="en-US" sz="2400">
              <a:solidFill>
                <a:srgbClr val="C00000"/>
              </a:solidFill>
              <a:latin typeface="Open Sans 1 Semi-Bold"/>
              <a:ea typeface="Open Sans 1 Semi-Bold"/>
              <a:cs typeface="Open Sans 1 Semi-Bold"/>
            </a:endParaRPr>
          </a:p>
          <a:p>
            <a:pPr marL="342900" indent="-342900">
              <a:buFont typeface="Arial"/>
              <a:buChar char="•"/>
            </a:pPr>
            <a:r>
              <a:rPr lang="en-US" sz="2400">
                <a:solidFill>
                  <a:srgbClr val="C00000"/>
                </a:solidFill>
                <a:latin typeface="Open Sans 1 Semi-Bold"/>
                <a:ea typeface="Open Sans 1 Semi-Bold"/>
                <a:cs typeface="Open Sans 1 Semi-Bold"/>
              </a:rPr>
              <a:t> SP 800-30 :</a:t>
            </a:r>
            <a:r>
              <a:rPr lang="en-US" sz="2400">
                <a:latin typeface="Open Sans 1 Semi-Bold"/>
                <a:ea typeface="Open Sans 1 Semi-Bold"/>
                <a:cs typeface="Open Sans 1 Semi-Bold"/>
              </a:rPr>
              <a:t> Evaluation des </a:t>
            </a:r>
            <a:r>
              <a:rPr lang="en-US" sz="2400" err="1">
                <a:latin typeface="Open Sans 1 Semi-Bold"/>
                <a:ea typeface="Open Sans 1 Semi-Bold"/>
                <a:cs typeface="Open Sans 1 Semi-Bold"/>
              </a:rPr>
              <a:t>risques</a:t>
            </a:r>
            <a:endParaRPr lang="en-US" sz="2400">
              <a:latin typeface="Open Sans 1 Semi-Bold"/>
              <a:ea typeface="Open Sans 1 Semi-Bold"/>
              <a:cs typeface="Open Sans 1 Semi-Bold"/>
            </a:endParaRPr>
          </a:p>
          <a:p>
            <a:pPr marL="342900" indent="-342900">
              <a:buFont typeface="Arial"/>
              <a:buChar char="•"/>
            </a:pPr>
            <a:endParaRPr lang="en-US" sz="2400">
              <a:latin typeface="Open Sans 1 Semi-Bold"/>
              <a:ea typeface="Open Sans 1 Semi-Bold"/>
              <a:cs typeface="Open Sans 1 Semi-Bold"/>
            </a:endParaRPr>
          </a:p>
          <a:p>
            <a:pPr marL="342900" indent="-342900">
              <a:buFont typeface="Arial"/>
              <a:buChar char="•"/>
            </a:pPr>
            <a:r>
              <a:rPr lang="en-US" sz="2400">
                <a:solidFill>
                  <a:srgbClr val="C00000"/>
                </a:solidFill>
                <a:latin typeface="Open Sans 1 Semi-Bold"/>
                <a:ea typeface="Open Sans 1 Semi-Bold"/>
                <a:cs typeface="Open Sans 1 Semi-Bold"/>
              </a:rPr>
              <a:t> SP 800-53 :</a:t>
            </a:r>
            <a:r>
              <a:rPr lang="en-US" sz="2400">
                <a:latin typeface="Open Sans 1 Semi-Bold"/>
                <a:ea typeface="Open Sans 1 Semi-Bold"/>
                <a:cs typeface="Open Sans 1 Semi-Bold"/>
              </a:rPr>
              <a:t> Contrôle de </a:t>
            </a:r>
            <a:r>
              <a:rPr lang="en-US" sz="2400" err="1">
                <a:latin typeface="Open Sans 1 Semi-Bold"/>
                <a:ea typeface="Open Sans 1 Semi-Bold"/>
                <a:cs typeface="Open Sans 1 Semi-Bold"/>
              </a:rPr>
              <a:t>sécurité</a:t>
            </a:r>
            <a:endParaRPr lang="en-US" sz="2400">
              <a:latin typeface="Open Sans 1 Semi-Bold"/>
              <a:ea typeface="Open Sans 1 Semi-Bold"/>
              <a:cs typeface="Open Sans 1 Semi-Bold"/>
            </a:endParaRPr>
          </a:p>
          <a:p>
            <a:pPr marL="342900" indent="-342900">
              <a:buFont typeface="Arial"/>
              <a:buChar char="•"/>
            </a:pPr>
            <a:endParaRPr lang="en-US" sz="2400">
              <a:latin typeface="Open Sans 1 Semi-Bold"/>
              <a:ea typeface="Open Sans 1 Semi-Bold"/>
              <a:cs typeface="Open Sans 1 Semi-Bold"/>
            </a:endParaRPr>
          </a:p>
          <a:p>
            <a:pPr marL="342900" indent="-342900">
              <a:buFont typeface="Arial"/>
              <a:buChar char="•"/>
            </a:pPr>
            <a:r>
              <a:rPr lang="en-US" sz="2400">
                <a:solidFill>
                  <a:srgbClr val="C00000"/>
                </a:solidFill>
                <a:latin typeface="Open Sans 1 Semi-Bold"/>
                <a:ea typeface="Open Sans 1 Semi-Bold"/>
                <a:cs typeface="Open Sans 1 Semi-Bold"/>
              </a:rPr>
              <a:t> SP 800-171 :</a:t>
            </a:r>
            <a:r>
              <a:rPr lang="en-US" sz="2400">
                <a:latin typeface="Open Sans 1 Semi-Bold"/>
                <a:ea typeface="Open Sans 1 Semi-Bold"/>
                <a:cs typeface="Open Sans 1 Semi-Bold"/>
              </a:rPr>
              <a:t> Protection de données sensible</a:t>
            </a:r>
          </a:p>
          <a:p>
            <a:pPr marL="342900" indent="-342900">
              <a:buFont typeface="Arial"/>
              <a:buChar char="•"/>
            </a:pPr>
            <a:endParaRPr lang="en-US" sz="2400">
              <a:latin typeface="Open Sans 1 Semi-Bold"/>
              <a:ea typeface="Open Sans 1 Semi-Bold"/>
              <a:cs typeface="Open Sans 1 Semi-Bold"/>
            </a:endParaRPr>
          </a:p>
          <a:p>
            <a:pPr marL="342900" indent="-342900">
              <a:buFont typeface="Arial"/>
              <a:buChar char="•"/>
            </a:pPr>
            <a:r>
              <a:rPr lang="en-US" sz="2400">
                <a:solidFill>
                  <a:srgbClr val="C00000"/>
                </a:solidFill>
                <a:latin typeface="Open Sans 1 Semi-Bold"/>
                <a:ea typeface="Open Sans 1 Semi-Bold"/>
                <a:cs typeface="Open Sans 1 Semi-Bold"/>
              </a:rPr>
              <a:t> SP 800-207 :</a:t>
            </a:r>
            <a:r>
              <a:rPr lang="en-US" sz="2400">
                <a:latin typeface="Open Sans 1 Semi-Bold"/>
                <a:ea typeface="Open Sans 1 Semi-Bold"/>
                <a:cs typeface="Open Sans 1 Semi-Bold"/>
              </a:rPr>
              <a:t> </a:t>
            </a:r>
            <a:r>
              <a:rPr lang="en-US" sz="2400" err="1">
                <a:latin typeface="Open Sans 1 Semi-Bold"/>
                <a:ea typeface="Open Sans 1 Semi-Bold"/>
                <a:cs typeface="Open Sans 1 Semi-Bold"/>
              </a:rPr>
              <a:t>Normes</a:t>
            </a:r>
            <a:r>
              <a:rPr lang="en-US" sz="2400">
                <a:latin typeface="Open Sans 1 Semi-Bold"/>
                <a:ea typeface="Open Sans 1 Semi-Bold"/>
                <a:cs typeface="Open Sans 1 Semi-Bold"/>
              </a:rPr>
              <a:t> </a:t>
            </a:r>
            <a:r>
              <a:rPr lang="en-US" sz="2400" err="1">
                <a:latin typeface="Open Sans 1 Semi-Bold"/>
                <a:ea typeface="Open Sans 1 Semi-Bold"/>
                <a:cs typeface="Open Sans 1 Semi-Bold"/>
              </a:rPr>
              <a:t>où</a:t>
            </a:r>
            <a:r>
              <a:rPr lang="en-US" sz="2400">
                <a:latin typeface="Open Sans 1 Semi-Bold"/>
                <a:ea typeface="Open Sans 1 Semi-Bold"/>
                <a:cs typeface="Open Sans 1 Semi-Bold"/>
              </a:rPr>
              <a:t> </a:t>
            </a:r>
            <a:r>
              <a:rPr lang="en-US" sz="2400" err="1">
                <a:latin typeface="Open Sans 1 Semi-Bold"/>
                <a:ea typeface="Open Sans 1 Semi-Bold"/>
                <a:cs typeface="Open Sans 1 Semi-Bold"/>
              </a:rPr>
              <a:t>aucun</a:t>
            </a:r>
            <a:r>
              <a:rPr lang="en-US" sz="2400">
                <a:latin typeface="Open Sans 1 Semi-Bold"/>
                <a:ea typeface="Open Sans 1 Semi-Bold"/>
                <a:cs typeface="Open Sans 1 Semi-Bold"/>
              </a:rPr>
              <a:t> </a:t>
            </a:r>
            <a:r>
              <a:rPr lang="en-US" sz="2400" err="1">
                <a:latin typeface="Open Sans 1 Semi-Bold"/>
                <a:ea typeface="Open Sans 1 Semi-Bold"/>
                <a:cs typeface="Open Sans 1 Semi-Bold"/>
              </a:rPr>
              <a:t>utilisateur</a:t>
            </a:r>
            <a:r>
              <a:rPr lang="en-US" sz="2400">
                <a:latin typeface="Open Sans 1 Semi-Bold"/>
                <a:ea typeface="Open Sans 1 Semi-Bold"/>
                <a:cs typeface="Open Sans 1 Semi-Bold"/>
              </a:rPr>
              <a:t> </a:t>
            </a:r>
            <a:r>
              <a:rPr lang="en-US" sz="2400" err="1">
                <a:latin typeface="Open Sans 1 Semi-Bold"/>
                <a:ea typeface="Open Sans 1 Semi-Bold"/>
                <a:cs typeface="Open Sans 1 Semi-Bold"/>
              </a:rPr>
              <a:t>n'est</a:t>
            </a:r>
            <a:r>
              <a:rPr lang="en-US" sz="2400">
                <a:latin typeface="Open Sans 1 Semi-Bold"/>
                <a:ea typeface="Open Sans 1 Semi-Bold"/>
                <a:cs typeface="Open Sans 1 Semi-Bold"/>
              </a:rPr>
              <a:t> </a:t>
            </a:r>
            <a:r>
              <a:rPr lang="en-US" sz="2400" err="1">
                <a:latin typeface="Open Sans 1 Semi-Bold"/>
                <a:ea typeface="Open Sans 1 Semi-Bold"/>
                <a:cs typeface="Open Sans 1 Semi-Bold"/>
              </a:rPr>
              <a:t>digne</a:t>
            </a:r>
            <a:r>
              <a:rPr lang="en-US" sz="2400">
                <a:latin typeface="Open Sans 1 Semi-Bold"/>
                <a:ea typeface="Open Sans 1 Semi-Bold"/>
                <a:cs typeface="Open Sans 1 Semi-Bold"/>
              </a:rPr>
              <a:t> de </a:t>
            </a:r>
            <a:r>
              <a:rPr lang="en-US" sz="2400" err="1">
                <a:latin typeface="Open Sans 1 Semi-Bold"/>
                <a:ea typeface="Open Sans 1 Semi-Bold"/>
                <a:cs typeface="Open Sans 1 Semi-Bold"/>
              </a:rPr>
              <a:t>confiance</a:t>
            </a:r>
            <a:r>
              <a:rPr lang="en-US" sz="2400">
                <a:latin typeface="Open Sans 1 Semi-Bold"/>
                <a:ea typeface="Open Sans 1 Semi-Bold"/>
                <a:cs typeface="Open Sans 1 Semi-Bold"/>
              </a:rPr>
              <a:t> (Zero-Trust)</a:t>
            </a:r>
          </a:p>
        </p:txBody>
      </p:sp>
      <p:pic>
        <p:nvPicPr>
          <p:cNvPr id="16" name="Picture 15">
            <a:extLst>
              <a:ext uri="{FF2B5EF4-FFF2-40B4-BE49-F238E27FC236}">
                <a16:creationId xmlns:a16="http://schemas.microsoft.com/office/drawing/2014/main" id="{4C0240B7-18CE-12AE-D909-9DADA58817FF}"/>
              </a:ext>
            </a:extLst>
          </p:cNvPr>
          <p:cNvPicPr>
            <a:picLocks noChangeAspect="1"/>
          </p:cNvPicPr>
          <p:nvPr/>
        </p:nvPicPr>
        <p:blipFill>
          <a:blip r:embed="rId2"/>
          <a:stretch>
            <a:fillRect/>
          </a:stretch>
        </p:blipFill>
        <p:spPr>
          <a:xfrm>
            <a:off x="12215225" y="2334277"/>
            <a:ext cx="5788590" cy="5649760"/>
          </a:xfrm>
          <a:prstGeom prst="rect">
            <a:avLst/>
          </a:prstGeom>
        </p:spPr>
      </p:pic>
      <p:sp>
        <p:nvSpPr>
          <p:cNvPr id="17" name="TextBox 5">
            <a:extLst>
              <a:ext uri="{FF2B5EF4-FFF2-40B4-BE49-F238E27FC236}">
                <a16:creationId xmlns:a16="http://schemas.microsoft.com/office/drawing/2014/main" id="{F981B767-70E4-47D8-1013-862EDF9E948E}"/>
              </a:ext>
            </a:extLst>
          </p:cNvPr>
          <p:cNvSpPr txBox="1"/>
          <p:nvPr/>
        </p:nvSpPr>
        <p:spPr>
          <a:xfrm>
            <a:off x="3602782" y="7994467"/>
            <a:ext cx="418116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https://csrc.nist.gov/publications/sp800</a:t>
            </a:r>
          </a:p>
        </p:txBody>
      </p:sp>
      <p:sp>
        <p:nvSpPr>
          <p:cNvPr id="19" name="TextBox 23">
            <a:extLst>
              <a:ext uri="{FF2B5EF4-FFF2-40B4-BE49-F238E27FC236}">
                <a16:creationId xmlns:a16="http://schemas.microsoft.com/office/drawing/2014/main" id="{B6E7FEDA-E476-D8A5-16A5-C8892C3B2233}"/>
              </a:ext>
            </a:extLst>
          </p:cNvPr>
          <p:cNvSpPr txBox="1"/>
          <p:nvPr/>
        </p:nvSpPr>
        <p:spPr>
          <a:xfrm>
            <a:off x="355849" y="9980003"/>
            <a:ext cx="989214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NIST – NIST et </a:t>
            </a:r>
            <a:r>
              <a:rPr lang="en-US" sz="2850" b="1" err="1">
                <a:solidFill>
                  <a:srgbClr val="BFBFBD"/>
                </a:solidFill>
                <a:latin typeface="Open Sans 2 Bold"/>
                <a:ea typeface="Open Sans 2 Bold"/>
                <a:cs typeface="Open Sans 2 Bold"/>
              </a:rPr>
              <a:t>Cybersécurité</a:t>
            </a:r>
          </a:p>
        </p:txBody>
      </p:sp>
    </p:spTree>
    <p:extLst>
      <p:ext uri="{BB962C8B-B14F-4D97-AF65-F5344CB8AC3E}">
        <p14:creationId xmlns:p14="http://schemas.microsoft.com/office/powerpoint/2010/main" val="966870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C95C2875-29F9-11FC-756F-F6D75B3AC8A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9B87A59-E5DF-7E88-97EF-63DA88D91C8B}"/>
              </a:ext>
            </a:extLst>
          </p:cNvPr>
          <p:cNvGrpSpPr/>
          <p:nvPr/>
        </p:nvGrpSpPr>
        <p:grpSpPr>
          <a:xfrm>
            <a:off x="-164415" y="6462565"/>
            <a:ext cx="18616829" cy="3988849"/>
            <a:chOff x="0" y="0"/>
            <a:chExt cx="4903198" cy="1050561"/>
          </a:xfrm>
        </p:grpSpPr>
        <p:sp>
          <p:nvSpPr>
            <p:cNvPr id="3" name="Freeform 3">
              <a:extLst>
                <a:ext uri="{FF2B5EF4-FFF2-40B4-BE49-F238E27FC236}">
                  <a16:creationId xmlns:a16="http://schemas.microsoft.com/office/drawing/2014/main" id="{0F2E67BA-846A-4E08-C4AB-0EA850BBBBE5}"/>
                </a:ext>
              </a:extLst>
            </p:cNvPr>
            <p:cNvSpPr/>
            <p:nvPr/>
          </p:nvSpPr>
          <p:spPr>
            <a:xfrm>
              <a:off x="0" y="0"/>
              <a:ext cx="4903198" cy="1050561"/>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FE46467C-AE8E-D2CD-7618-E24544A04DE7}"/>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sp>
        <p:nvSpPr>
          <p:cNvPr id="27" name="TextBox 27">
            <a:extLst>
              <a:ext uri="{FF2B5EF4-FFF2-40B4-BE49-F238E27FC236}">
                <a16:creationId xmlns:a16="http://schemas.microsoft.com/office/drawing/2014/main" id="{E20BE705-702F-E212-4359-C1CFB58D4C99}"/>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30" name="TextBox 7">
            <a:extLst>
              <a:ext uri="{FF2B5EF4-FFF2-40B4-BE49-F238E27FC236}">
                <a16:creationId xmlns:a16="http://schemas.microsoft.com/office/drawing/2014/main" id="{908ABC7C-E45B-0B49-9EC6-E17DA29166EA}"/>
              </a:ext>
            </a:extLst>
          </p:cNvPr>
          <p:cNvSpPr txBox="1"/>
          <p:nvPr/>
        </p:nvSpPr>
        <p:spPr>
          <a:xfrm>
            <a:off x="1028700" y="1336951"/>
            <a:ext cx="9047184" cy="1676934"/>
          </a:xfrm>
          <a:prstGeom prst="rect">
            <a:avLst/>
          </a:prstGeom>
        </p:spPr>
        <p:txBody>
          <a:bodyPr wrap="square" lIns="0" tIns="0" rIns="0" bIns="0" rtlCol="0" anchor="t">
            <a:spAutoFit/>
          </a:bodyPr>
          <a:lstStyle/>
          <a:p>
            <a:pPr>
              <a:lnSpc>
                <a:spcPts val="6541"/>
              </a:lnSpc>
            </a:pPr>
            <a:r>
              <a:rPr lang="en-US" sz="6600" b="1" err="1">
                <a:solidFill>
                  <a:srgbClr val="000000"/>
                </a:solidFill>
                <a:latin typeface="Century Gothic Paneuropean Bold"/>
                <a:cs typeface="Century Gothic Paneuropean Bold"/>
                <a:sym typeface="Century Gothic Paneuropean Bold"/>
              </a:rPr>
              <a:t>Approche</a:t>
            </a:r>
            <a:r>
              <a:rPr lang="en-US" sz="6600" b="1">
                <a:solidFill>
                  <a:srgbClr val="000000"/>
                </a:solidFill>
                <a:latin typeface="Century Gothic Paneuropean Bold"/>
                <a:cs typeface="Century Gothic Paneuropean Bold"/>
                <a:sym typeface="Century Gothic Paneuropean Bold"/>
              </a:rPr>
              <a:t> du NIST sur la </a:t>
            </a:r>
            <a:r>
              <a:rPr lang="en-US" sz="6600" b="1" err="1">
                <a:solidFill>
                  <a:srgbClr val="000000"/>
                </a:solidFill>
                <a:latin typeface="Century Gothic Paneuropean Bold"/>
                <a:cs typeface="Century Gothic Paneuropean Bold"/>
                <a:sym typeface="Century Gothic Paneuropean Bold"/>
              </a:rPr>
              <a:t>Cybersécurité</a:t>
            </a:r>
            <a:endParaRPr lang="en-US" sz="6600" b="1">
              <a:latin typeface="Century Gothic Paneuropean Bold"/>
              <a:cs typeface="Century Gothic Paneuropean Bold"/>
            </a:endParaRPr>
          </a:p>
        </p:txBody>
      </p:sp>
      <p:sp>
        <p:nvSpPr>
          <p:cNvPr id="31" name="TextBox 4">
            <a:extLst>
              <a:ext uri="{FF2B5EF4-FFF2-40B4-BE49-F238E27FC236}">
                <a16:creationId xmlns:a16="http://schemas.microsoft.com/office/drawing/2014/main" id="{A89D9A35-04D3-F4D8-9800-75DDE079AE4C}"/>
              </a:ext>
            </a:extLst>
          </p:cNvPr>
          <p:cNvSpPr txBox="1"/>
          <p:nvPr/>
        </p:nvSpPr>
        <p:spPr>
          <a:xfrm>
            <a:off x="1700904" y="3613953"/>
            <a:ext cx="14568706" cy="550920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Open Sans 2"/>
                <a:ea typeface="Open Sans 2"/>
                <a:cs typeface="Open Sans 2"/>
              </a:rPr>
              <a:t>Standard </a:t>
            </a:r>
            <a:r>
              <a:rPr lang="en-US" sz="3200" b="1" err="1">
                <a:latin typeface="Open Sans 2"/>
                <a:ea typeface="Open Sans 2"/>
                <a:cs typeface="Open Sans 2"/>
              </a:rPr>
              <a:t>d'algorithme</a:t>
            </a:r>
            <a:r>
              <a:rPr lang="en-US" sz="3200" b="1">
                <a:latin typeface="Open Sans 2"/>
                <a:ea typeface="Open Sans 2"/>
                <a:cs typeface="Open Sans 2"/>
              </a:rPr>
              <a:t> </a:t>
            </a:r>
            <a:r>
              <a:rPr lang="en-US" sz="3200" b="1" err="1">
                <a:latin typeface="Open Sans 2"/>
                <a:ea typeface="Open Sans 2"/>
                <a:cs typeface="Open Sans 2"/>
              </a:rPr>
              <a:t>cryptographique</a:t>
            </a:r>
            <a:r>
              <a:rPr lang="en-US" sz="3200" b="1">
                <a:latin typeface="Open Sans 2"/>
                <a:ea typeface="Open Sans 2"/>
                <a:cs typeface="Open Sans 2"/>
              </a:rPr>
              <a:t> </a:t>
            </a:r>
            <a:r>
              <a:rPr lang="en-US" sz="3200" b="1" err="1">
                <a:latin typeface="Open Sans 2"/>
                <a:ea typeface="Open Sans 2"/>
                <a:cs typeface="Open Sans 2"/>
              </a:rPr>
              <a:t>proposées</a:t>
            </a:r>
            <a:r>
              <a:rPr lang="en-US" sz="3200" b="1">
                <a:latin typeface="Open Sans 2"/>
                <a:ea typeface="Open Sans 2"/>
                <a:cs typeface="Open Sans 2"/>
              </a:rPr>
              <a:t> par le NIST :</a:t>
            </a:r>
          </a:p>
          <a:p>
            <a:pPr marL="457200" indent="-457200">
              <a:buFont typeface="Arial"/>
              <a:buChar char="•"/>
            </a:pPr>
            <a:endParaRPr lang="en-US" sz="3200">
              <a:latin typeface="Open Sans 1 Semi-Bold"/>
              <a:ea typeface="+mn-lt"/>
              <a:cs typeface="+mn-lt"/>
            </a:endParaRPr>
          </a:p>
          <a:p>
            <a:pPr marL="457200" indent="-457200">
              <a:buFont typeface="Arial"/>
              <a:buChar char="•"/>
            </a:pPr>
            <a:r>
              <a:rPr lang="en-US" sz="3200" b="1">
                <a:solidFill>
                  <a:srgbClr val="C00000"/>
                </a:solidFill>
                <a:latin typeface="Open Sans 1 Semi-Bold"/>
                <a:ea typeface="+mn-lt"/>
                <a:cs typeface="+mn-lt"/>
              </a:rPr>
              <a:t> AES (Advanced Encryption Standard) :</a:t>
            </a:r>
            <a:r>
              <a:rPr lang="en-US" sz="3200" b="1">
                <a:solidFill>
                  <a:srgbClr val="C00000"/>
                </a:solidFill>
                <a:latin typeface="Open Sans 2"/>
                <a:ea typeface="+mn-lt"/>
                <a:cs typeface="+mn-lt"/>
              </a:rPr>
              <a:t> </a:t>
            </a:r>
            <a:r>
              <a:rPr lang="en-US" sz="3200" err="1">
                <a:latin typeface="Open Sans 2"/>
                <a:ea typeface="+mn-lt"/>
                <a:cs typeface="+mn-lt"/>
              </a:rPr>
              <a:t>Algorithme</a:t>
            </a:r>
            <a:r>
              <a:rPr lang="en-US" sz="3200">
                <a:latin typeface="Open Sans 2"/>
                <a:ea typeface="+mn-lt"/>
                <a:cs typeface="+mn-lt"/>
              </a:rPr>
              <a:t> de </a:t>
            </a:r>
            <a:r>
              <a:rPr lang="en-US" sz="3200" err="1">
                <a:latin typeface="Open Sans 2"/>
                <a:ea typeface="+mn-lt"/>
                <a:cs typeface="+mn-lt"/>
              </a:rPr>
              <a:t>chiffrement</a:t>
            </a:r>
            <a:r>
              <a:rPr lang="en-US" sz="3200">
                <a:latin typeface="Open Sans 2"/>
                <a:ea typeface="+mn-lt"/>
                <a:cs typeface="+mn-lt"/>
              </a:rPr>
              <a:t> </a:t>
            </a:r>
            <a:r>
              <a:rPr lang="en-US" sz="3200" err="1">
                <a:latin typeface="Open Sans 2"/>
                <a:ea typeface="+mn-lt"/>
                <a:cs typeface="+mn-lt"/>
              </a:rPr>
              <a:t>symetrique</a:t>
            </a:r>
            <a:r>
              <a:rPr lang="en-US" sz="3200">
                <a:latin typeface="Open Sans 2"/>
                <a:ea typeface="+mn-lt"/>
                <a:cs typeface="+mn-lt"/>
              </a:rPr>
              <a:t> le plus </a:t>
            </a:r>
            <a:r>
              <a:rPr lang="en-US" sz="3200" err="1">
                <a:latin typeface="Open Sans 2"/>
                <a:ea typeface="+mn-lt"/>
                <a:cs typeface="+mn-lt"/>
              </a:rPr>
              <a:t>utilisé</a:t>
            </a:r>
            <a:r>
              <a:rPr lang="en-US" sz="3200">
                <a:latin typeface="Open Sans 2"/>
                <a:ea typeface="+mn-lt"/>
                <a:cs typeface="+mn-lt"/>
              </a:rPr>
              <a:t> au monde, </a:t>
            </a:r>
            <a:r>
              <a:rPr lang="en-US" sz="3200" err="1">
                <a:latin typeface="Open Sans 2"/>
                <a:ea typeface="+mn-lt"/>
                <a:cs typeface="+mn-lt"/>
              </a:rPr>
              <a:t>utilisé</a:t>
            </a:r>
            <a:r>
              <a:rPr lang="en-US" sz="3200">
                <a:latin typeface="Open Sans 2"/>
                <a:ea typeface="+mn-lt"/>
                <a:cs typeface="+mn-lt"/>
              </a:rPr>
              <a:t> pour les communications </a:t>
            </a:r>
            <a:r>
              <a:rPr lang="en-US" sz="3200" err="1">
                <a:latin typeface="Open Sans 2"/>
                <a:ea typeface="+mn-lt"/>
                <a:cs typeface="+mn-lt"/>
              </a:rPr>
              <a:t>chiffrées</a:t>
            </a:r>
            <a:r>
              <a:rPr lang="en-US" sz="3200">
                <a:latin typeface="Open Sans 2"/>
                <a:ea typeface="+mn-lt"/>
                <a:cs typeface="+mn-lt"/>
              </a:rPr>
              <a:t> (TLS/SSL), les VPN </a:t>
            </a:r>
          </a:p>
          <a:p>
            <a:pPr marL="457200" indent="-457200">
              <a:buFont typeface="Arial"/>
              <a:buChar char="•"/>
            </a:pPr>
            <a:endParaRPr lang="en-US" sz="3200">
              <a:solidFill>
                <a:srgbClr val="C00000"/>
              </a:solidFill>
              <a:latin typeface="Open Sans 2"/>
              <a:ea typeface="+mn-lt"/>
              <a:cs typeface="+mn-lt"/>
            </a:endParaRPr>
          </a:p>
          <a:p>
            <a:pPr marL="457200" indent="-457200">
              <a:buFont typeface="Arial"/>
              <a:buChar char="•"/>
            </a:pPr>
            <a:r>
              <a:rPr lang="en-US" sz="3200">
                <a:solidFill>
                  <a:srgbClr val="C00000"/>
                </a:solidFill>
                <a:latin typeface="Open Sans 2"/>
                <a:ea typeface="+mn-lt"/>
                <a:cs typeface="+mn-lt"/>
              </a:rPr>
              <a:t> </a:t>
            </a:r>
            <a:r>
              <a:rPr lang="en-US" sz="3200" b="1">
                <a:solidFill>
                  <a:srgbClr val="C00000"/>
                </a:solidFill>
                <a:latin typeface="Open Sans 1 Semi-Bold"/>
                <a:ea typeface="+mn-lt"/>
                <a:cs typeface="+mn-lt"/>
              </a:rPr>
              <a:t>SHA-2 / SHA-3 :</a:t>
            </a:r>
            <a:r>
              <a:rPr lang="en-US" sz="3200">
                <a:latin typeface="Open Sans 2"/>
                <a:ea typeface="+mn-lt"/>
                <a:cs typeface="+mn-lt"/>
              </a:rPr>
              <a:t> </a:t>
            </a:r>
            <a:r>
              <a:rPr lang="en-US" sz="3200" err="1">
                <a:latin typeface="Open Sans 2"/>
                <a:ea typeface="+mn-lt"/>
                <a:cs typeface="+mn-lt"/>
              </a:rPr>
              <a:t>Garantit</a:t>
            </a:r>
            <a:r>
              <a:rPr lang="en-US" sz="3200">
                <a:latin typeface="Open Sans 2"/>
                <a:ea typeface="+mn-lt"/>
                <a:cs typeface="+mn-lt"/>
              </a:rPr>
              <a:t> </a:t>
            </a:r>
            <a:r>
              <a:rPr lang="en-US" sz="3200" err="1">
                <a:latin typeface="Open Sans 2"/>
                <a:ea typeface="+mn-lt"/>
                <a:cs typeface="+mn-lt"/>
              </a:rPr>
              <a:t>l'intégretité</a:t>
            </a:r>
            <a:r>
              <a:rPr lang="en-US" sz="3200">
                <a:latin typeface="Open Sans 2"/>
                <a:ea typeface="+mn-lt"/>
                <a:cs typeface="+mn-lt"/>
              </a:rPr>
              <a:t> et </a:t>
            </a:r>
            <a:r>
              <a:rPr lang="en-US" sz="3200" err="1">
                <a:latin typeface="Open Sans 2"/>
                <a:ea typeface="+mn-lt"/>
                <a:cs typeface="+mn-lt"/>
              </a:rPr>
              <a:t>l'authenticité</a:t>
            </a:r>
            <a:r>
              <a:rPr lang="en-US" sz="3200">
                <a:latin typeface="Open Sans 2"/>
                <a:ea typeface="+mn-lt"/>
                <a:cs typeface="+mn-lt"/>
              </a:rPr>
              <a:t> des données.</a:t>
            </a:r>
          </a:p>
          <a:p>
            <a:pPr marL="457200" indent="-457200">
              <a:buFont typeface="Arial"/>
              <a:buChar char="•"/>
            </a:pPr>
            <a:endParaRPr lang="en-US" sz="3200" b="1">
              <a:solidFill>
                <a:srgbClr val="C00000"/>
              </a:solidFill>
              <a:latin typeface="Open Sans 1 Semi-Bold"/>
              <a:ea typeface="+mn-lt"/>
              <a:cs typeface="+mn-lt"/>
            </a:endParaRPr>
          </a:p>
          <a:p>
            <a:pPr marL="457200" indent="-457200">
              <a:buFont typeface="Arial"/>
              <a:buChar char="•"/>
            </a:pPr>
            <a:r>
              <a:rPr lang="en-US" sz="3200" b="1">
                <a:solidFill>
                  <a:srgbClr val="C00000"/>
                </a:solidFill>
                <a:latin typeface="Open Sans 1 Semi-Bold"/>
                <a:ea typeface="+mn-lt"/>
                <a:cs typeface="+mn-lt"/>
              </a:rPr>
              <a:t> </a:t>
            </a:r>
            <a:r>
              <a:rPr lang="en-US" sz="3200" b="1" err="1">
                <a:solidFill>
                  <a:srgbClr val="C00000"/>
                </a:solidFill>
                <a:latin typeface="Open Sans 1 Semi-Bold"/>
                <a:ea typeface="+mn-lt"/>
                <a:cs typeface="+mn-lt"/>
              </a:rPr>
              <a:t>Cryptographie</a:t>
            </a:r>
            <a:r>
              <a:rPr lang="en-US" sz="3200" b="1">
                <a:solidFill>
                  <a:srgbClr val="C00000"/>
                </a:solidFill>
                <a:latin typeface="Open Sans 1 Semi-Bold"/>
                <a:ea typeface="+mn-lt"/>
                <a:cs typeface="+mn-lt"/>
              </a:rPr>
              <a:t> post-</a:t>
            </a:r>
            <a:r>
              <a:rPr lang="en-US" sz="3200" b="1" err="1">
                <a:solidFill>
                  <a:srgbClr val="C00000"/>
                </a:solidFill>
                <a:latin typeface="Open Sans 1 Semi-Bold"/>
                <a:ea typeface="+mn-lt"/>
                <a:cs typeface="+mn-lt"/>
              </a:rPr>
              <a:t>quantique</a:t>
            </a:r>
            <a:r>
              <a:rPr lang="en-US" sz="3200" b="1">
                <a:solidFill>
                  <a:srgbClr val="C00000"/>
                </a:solidFill>
                <a:latin typeface="Open Sans 1 Semi-Bold"/>
                <a:ea typeface="+mn-lt"/>
                <a:cs typeface="+mn-lt"/>
              </a:rPr>
              <a:t> (PQC) :</a:t>
            </a:r>
            <a:r>
              <a:rPr lang="en-US" sz="3200">
                <a:latin typeface="Open Sans 2"/>
                <a:ea typeface="+mn-lt"/>
                <a:cs typeface="+mn-lt"/>
              </a:rPr>
              <a:t> </a:t>
            </a:r>
            <a:r>
              <a:rPr lang="en-US" sz="3200" err="1">
                <a:latin typeface="Open Sans 2"/>
                <a:ea typeface="+mn-lt"/>
                <a:cs typeface="+mn-lt"/>
              </a:rPr>
              <a:t>N'est</a:t>
            </a:r>
            <a:r>
              <a:rPr lang="en-US" sz="3200">
                <a:latin typeface="Open Sans 2"/>
                <a:ea typeface="+mn-lt"/>
                <a:cs typeface="+mn-lt"/>
              </a:rPr>
              <a:t> pas encore </a:t>
            </a:r>
            <a:r>
              <a:rPr lang="en-US" sz="3200" err="1">
                <a:latin typeface="Open Sans 2"/>
                <a:ea typeface="+mn-lt"/>
                <a:cs typeface="+mn-lt"/>
              </a:rPr>
              <a:t>standardisés</a:t>
            </a:r>
            <a:r>
              <a:rPr lang="en-US" sz="3200">
                <a:latin typeface="Open Sans 2"/>
                <a:ea typeface="+mn-lt"/>
                <a:cs typeface="+mn-lt"/>
              </a:rPr>
              <a:t>, </a:t>
            </a:r>
            <a:r>
              <a:rPr lang="en-US" sz="3200" err="1">
                <a:latin typeface="Open Sans 2"/>
                <a:ea typeface="+mn-lt"/>
                <a:cs typeface="+mn-lt"/>
              </a:rPr>
              <a:t>permettra</a:t>
            </a:r>
            <a:r>
              <a:rPr lang="en-US" sz="3200">
                <a:latin typeface="Open Sans 2"/>
                <a:ea typeface="+mn-lt"/>
                <a:cs typeface="+mn-lt"/>
              </a:rPr>
              <a:t> </a:t>
            </a:r>
            <a:r>
              <a:rPr lang="en-US" sz="3200" err="1">
                <a:latin typeface="Open Sans 2"/>
                <a:ea typeface="+mn-lt"/>
                <a:cs typeface="+mn-lt"/>
              </a:rPr>
              <a:t>d'utiliser</a:t>
            </a:r>
            <a:r>
              <a:rPr lang="en-US" sz="3200">
                <a:latin typeface="Open Sans 2"/>
                <a:ea typeface="+mn-lt"/>
                <a:cs typeface="+mn-lt"/>
              </a:rPr>
              <a:t> la puissance des </a:t>
            </a:r>
            <a:r>
              <a:rPr lang="en-US" sz="3200" err="1">
                <a:latin typeface="Open Sans 2"/>
                <a:ea typeface="+mn-lt"/>
                <a:cs typeface="+mn-lt"/>
              </a:rPr>
              <a:t>ordinateurs</a:t>
            </a:r>
            <a:r>
              <a:rPr lang="en-US" sz="3200">
                <a:latin typeface="Open Sans 2"/>
                <a:ea typeface="+mn-lt"/>
                <a:cs typeface="+mn-lt"/>
              </a:rPr>
              <a:t> </a:t>
            </a:r>
            <a:r>
              <a:rPr lang="en-US" sz="3200" err="1">
                <a:latin typeface="Open Sans 2"/>
                <a:ea typeface="+mn-lt"/>
                <a:cs typeface="+mn-lt"/>
              </a:rPr>
              <a:t>quantique</a:t>
            </a:r>
            <a:r>
              <a:rPr lang="en-US" sz="3200">
                <a:latin typeface="Open Sans 2"/>
                <a:ea typeface="+mn-lt"/>
                <a:cs typeface="+mn-lt"/>
              </a:rPr>
              <a:t> pour </a:t>
            </a:r>
            <a:r>
              <a:rPr lang="en-US" sz="3200" err="1">
                <a:latin typeface="Open Sans 2"/>
                <a:ea typeface="+mn-lt"/>
                <a:cs typeface="+mn-lt"/>
              </a:rPr>
              <a:t>dechiffrer</a:t>
            </a:r>
            <a:r>
              <a:rPr lang="en-US" sz="3200">
                <a:latin typeface="Open Sans 2"/>
                <a:ea typeface="+mn-lt"/>
                <a:cs typeface="+mn-lt"/>
              </a:rPr>
              <a:t> les </a:t>
            </a:r>
            <a:r>
              <a:rPr lang="en-US" sz="3200" err="1">
                <a:latin typeface="Open Sans 2"/>
                <a:ea typeface="+mn-lt"/>
                <a:cs typeface="+mn-lt"/>
              </a:rPr>
              <a:t>systemes</a:t>
            </a:r>
            <a:r>
              <a:rPr lang="en-US" sz="3200">
                <a:latin typeface="Open Sans 2"/>
                <a:ea typeface="+mn-lt"/>
                <a:cs typeface="+mn-lt"/>
              </a:rPr>
              <a:t> de </a:t>
            </a:r>
            <a:r>
              <a:rPr lang="en-US" sz="3200" err="1">
                <a:latin typeface="Open Sans 2"/>
                <a:ea typeface="+mn-lt"/>
                <a:cs typeface="+mn-lt"/>
              </a:rPr>
              <a:t>sécurité</a:t>
            </a:r>
            <a:r>
              <a:rPr lang="en-US" sz="3200">
                <a:latin typeface="Open Sans 2"/>
                <a:ea typeface="+mn-lt"/>
                <a:cs typeface="+mn-lt"/>
              </a:rPr>
              <a:t> </a:t>
            </a:r>
            <a:r>
              <a:rPr lang="en-US" sz="3200" err="1">
                <a:latin typeface="Open Sans 2"/>
                <a:ea typeface="+mn-lt"/>
                <a:cs typeface="+mn-lt"/>
              </a:rPr>
              <a:t>actuels</a:t>
            </a:r>
            <a:r>
              <a:rPr lang="en-US" sz="3200">
                <a:latin typeface="Open Sans 2"/>
                <a:ea typeface="+mn-lt"/>
                <a:cs typeface="+mn-lt"/>
              </a:rPr>
              <a:t> </a:t>
            </a:r>
          </a:p>
        </p:txBody>
      </p:sp>
      <p:sp>
        <p:nvSpPr>
          <p:cNvPr id="33" name="Freeform 2">
            <a:extLst>
              <a:ext uri="{FF2B5EF4-FFF2-40B4-BE49-F238E27FC236}">
                <a16:creationId xmlns:a16="http://schemas.microsoft.com/office/drawing/2014/main" id="{64AC12C3-95B4-567E-46F3-4008EF10B616}"/>
              </a:ext>
            </a:extLst>
          </p:cNvPr>
          <p:cNvSpPr/>
          <p:nvPr/>
        </p:nvSpPr>
        <p:spPr>
          <a:xfrm rot="-1380000">
            <a:off x="14443393" y="-7055653"/>
            <a:ext cx="6063465" cy="11757500"/>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5" name="TextBox 23">
            <a:extLst>
              <a:ext uri="{FF2B5EF4-FFF2-40B4-BE49-F238E27FC236}">
                <a16:creationId xmlns:a16="http://schemas.microsoft.com/office/drawing/2014/main" id="{726C8279-4B37-7669-5C78-189DE01A4A17}"/>
              </a:ext>
            </a:extLst>
          </p:cNvPr>
          <p:cNvSpPr txBox="1"/>
          <p:nvPr/>
        </p:nvSpPr>
        <p:spPr>
          <a:xfrm>
            <a:off x="355849" y="9980003"/>
            <a:ext cx="9892146" cy="99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0"/>
              </a:lnSpc>
            </a:pPr>
            <a:r>
              <a:rPr lang="en-US" sz="2850" b="1">
                <a:solidFill>
                  <a:srgbClr val="BFBFBD"/>
                </a:solidFill>
                <a:latin typeface="Open Sans 2 Bold"/>
                <a:ea typeface="Open Sans 2 Bold"/>
                <a:cs typeface="Open Sans 2 Bold"/>
              </a:rPr>
              <a:t>NIST – NIST et </a:t>
            </a:r>
            <a:r>
              <a:rPr lang="en-US" sz="2850" b="1" err="1">
                <a:solidFill>
                  <a:srgbClr val="BFBFBD"/>
                </a:solidFill>
                <a:latin typeface="Open Sans 2 Bold"/>
                <a:ea typeface="Open Sans 2 Bold"/>
                <a:cs typeface="Open Sans 2 Bold"/>
              </a:rPr>
              <a:t>Cybersécurité</a:t>
            </a:r>
          </a:p>
        </p:txBody>
      </p:sp>
    </p:spTree>
    <p:extLst>
      <p:ext uri="{BB962C8B-B14F-4D97-AF65-F5344CB8AC3E}">
        <p14:creationId xmlns:p14="http://schemas.microsoft.com/office/powerpoint/2010/main" val="2413630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8C4DF02D-06C5-7496-4245-CC4FB33C54C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0797DBD-0FF2-9F52-4E85-6EDB373B19A2}"/>
              </a:ext>
            </a:extLst>
          </p:cNvPr>
          <p:cNvSpPr/>
          <p:nvPr/>
        </p:nvSpPr>
        <p:spPr>
          <a:xfrm flipH="1">
            <a:off x="1046551" y="3134446"/>
            <a:ext cx="0" cy="5961929"/>
          </a:xfrm>
          <a:prstGeom prst="line">
            <a:avLst/>
          </a:prstGeom>
          <a:ln w="28575" cap="rnd">
            <a:solidFill>
              <a:srgbClr val="000000"/>
            </a:solidFill>
            <a:prstDash val="solid"/>
            <a:headEnd type="none" w="sm" len="sm"/>
            <a:tailEnd type="none" w="sm" len="sm"/>
          </a:ln>
        </p:spPr>
        <p:txBody>
          <a:bodyPr/>
          <a:lstStyle/>
          <a:p>
            <a:endParaRPr lang="fr-FR"/>
          </a:p>
        </p:txBody>
      </p:sp>
      <p:grpSp>
        <p:nvGrpSpPr>
          <p:cNvPr id="3" name="Group 3">
            <a:extLst>
              <a:ext uri="{FF2B5EF4-FFF2-40B4-BE49-F238E27FC236}">
                <a16:creationId xmlns:a16="http://schemas.microsoft.com/office/drawing/2014/main" id="{CFB8757A-6A01-7629-D7C3-E51DA713814C}"/>
              </a:ext>
            </a:extLst>
          </p:cNvPr>
          <p:cNvGrpSpPr/>
          <p:nvPr/>
        </p:nvGrpSpPr>
        <p:grpSpPr>
          <a:xfrm>
            <a:off x="13319821" y="0"/>
            <a:ext cx="4968179" cy="10287000"/>
            <a:chOff x="0" y="0"/>
            <a:chExt cx="6013289" cy="12450980"/>
          </a:xfrm>
        </p:grpSpPr>
        <p:sp>
          <p:nvSpPr>
            <p:cNvPr id="4" name="Freeform 4">
              <a:extLst>
                <a:ext uri="{FF2B5EF4-FFF2-40B4-BE49-F238E27FC236}">
                  <a16:creationId xmlns:a16="http://schemas.microsoft.com/office/drawing/2014/main" id="{A0C9D6FC-313A-CC5D-D0DB-5058B3166357}"/>
                </a:ext>
              </a:extLst>
            </p:cNvPr>
            <p:cNvSpPr/>
            <p:nvPr/>
          </p:nvSpPr>
          <p:spPr>
            <a:xfrm>
              <a:off x="0" y="0"/>
              <a:ext cx="6013288" cy="12450980"/>
            </a:xfrm>
            <a:custGeom>
              <a:avLst/>
              <a:gdLst/>
              <a:ahLst/>
              <a:cxnLst/>
              <a:rect l="l" t="t" r="r" b="b"/>
              <a:pathLst>
                <a:path w="6013288" h="12450980">
                  <a:moveTo>
                    <a:pt x="6013288" y="0"/>
                  </a:moveTo>
                  <a:lnTo>
                    <a:pt x="3849455" y="12450980"/>
                  </a:lnTo>
                  <a:lnTo>
                    <a:pt x="0" y="12450980"/>
                  </a:lnTo>
                  <a:lnTo>
                    <a:pt x="2138646" y="0"/>
                  </a:lnTo>
                  <a:lnTo>
                    <a:pt x="6013288" y="0"/>
                  </a:lnTo>
                  <a:close/>
                </a:path>
              </a:pathLst>
            </a:custGeom>
            <a:blipFill>
              <a:blip r:embed="rId2"/>
              <a:stretch>
                <a:fillRect l="-85674" r="-90402"/>
              </a:stretch>
            </a:blipFill>
          </p:spPr>
          <p:txBody>
            <a:bodyPr/>
            <a:lstStyle/>
            <a:p>
              <a:endParaRPr lang="fr-FR"/>
            </a:p>
          </p:txBody>
        </p:sp>
      </p:grpSp>
      <p:sp>
        <p:nvSpPr>
          <p:cNvPr id="5" name="AutoShape 5">
            <a:extLst>
              <a:ext uri="{FF2B5EF4-FFF2-40B4-BE49-F238E27FC236}">
                <a16:creationId xmlns:a16="http://schemas.microsoft.com/office/drawing/2014/main" id="{97B00472-C9F4-8A00-74C8-8556B10F85FB}"/>
              </a:ext>
            </a:extLst>
          </p:cNvPr>
          <p:cNvSpPr/>
          <p:nvPr/>
        </p:nvSpPr>
        <p:spPr>
          <a:xfrm>
            <a:off x="7538069" y="3641289"/>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6" name="AutoShape 6">
            <a:extLst>
              <a:ext uri="{FF2B5EF4-FFF2-40B4-BE49-F238E27FC236}">
                <a16:creationId xmlns:a16="http://schemas.microsoft.com/office/drawing/2014/main" id="{C98A0A42-C06A-0D88-3765-5B83A801D001}"/>
              </a:ext>
            </a:extLst>
          </p:cNvPr>
          <p:cNvSpPr/>
          <p:nvPr/>
        </p:nvSpPr>
        <p:spPr>
          <a:xfrm>
            <a:off x="7538069" y="4366782"/>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7" name="AutoShape 7">
            <a:extLst>
              <a:ext uri="{FF2B5EF4-FFF2-40B4-BE49-F238E27FC236}">
                <a16:creationId xmlns:a16="http://schemas.microsoft.com/office/drawing/2014/main" id="{45448344-509D-1090-12D2-9E6F8C12ECE1}"/>
              </a:ext>
            </a:extLst>
          </p:cNvPr>
          <p:cNvSpPr/>
          <p:nvPr/>
        </p:nvSpPr>
        <p:spPr>
          <a:xfrm>
            <a:off x="7538069" y="5130684"/>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8" name="AutoShape 8">
            <a:extLst>
              <a:ext uri="{FF2B5EF4-FFF2-40B4-BE49-F238E27FC236}">
                <a16:creationId xmlns:a16="http://schemas.microsoft.com/office/drawing/2014/main" id="{906FD1F3-61FD-F195-40BE-00A376E5B2E0}"/>
              </a:ext>
            </a:extLst>
          </p:cNvPr>
          <p:cNvSpPr/>
          <p:nvPr/>
        </p:nvSpPr>
        <p:spPr>
          <a:xfrm>
            <a:off x="7538069" y="5863741"/>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9" name="AutoShape 9">
            <a:extLst>
              <a:ext uri="{FF2B5EF4-FFF2-40B4-BE49-F238E27FC236}">
                <a16:creationId xmlns:a16="http://schemas.microsoft.com/office/drawing/2014/main" id="{F46CAD2D-C121-835D-DA8B-47875E3D3E36}"/>
              </a:ext>
            </a:extLst>
          </p:cNvPr>
          <p:cNvSpPr/>
          <p:nvPr/>
        </p:nvSpPr>
        <p:spPr>
          <a:xfrm>
            <a:off x="7538069" y="6614936"/>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10" name="AutoShape 10">
            <a:extLst>
              <a:ext uri="{FF2B5EF4-FFF2-40B4-BE49-F238E27FC236}">
                <a16:creationId xmlns:a16="http://schemas.microsoft.com/office/drawing/2014/main" id="{12103B6D-8454-CC46-B5E8-E00B5F426DBC}"/>
              </a:ext>
            </a:extLst>
          </p:cNvPr>
          <p:cNvSpPr/>
          <p:nvPr/>
        </p:nvSpPr>
        <p:spPr>
          <a:xfrm>
            <a:off x="7538069" y="7354156"/>
            <a:ext cx="3861445" cy="0"/>
          </a:xfrm>
          <a:prstGeom prst="line">
            <a:avLst/>
          </a:prstGeom>
          <a:ln w="19050" cap="flat">
            <a:solidFill>
              <a:srgbClr val="000000"/>
            </a:solidFill>
            <a:prstDash val="sysDot"/>
            <a:headEnd type="none" w="sm" len="sm"/>
            <a:tailEnd type="none" w="sm" len="sm"/>
          </a:ln>
        </p:spPr>
        <p:txBody>
          <a:bodyPr/>
          <a:lstStyle/>
          <a:p>
            <a:endParaRPr lang="fr-FR"/>
          </a:p>
        </p:txBody>
      </p:sp>
      <p:grpSp>
        <p:nvGrpSpPr>
          <p:cNvPr id="13" name="Group 13">
            <a:extLst>
              <a:ext uri="{FF2B5EF4-FFF2-40B4-BE49-F238E27FC236}">
                <a16:creationId xmlns:a16="http://schemas.microsoft.com/office/drawing/2014/main" id="{113FCC48-357A-9C7F-F562-1DD9969A53B9}"/>
              </a:ext>
            </a:extLst>
          </p:cNvPr>
          <p:cNvGrpSpPr/>
          <p:nvPr/>
        </p:nvGrpSpPr>
        <p:grpSpPr>
          <a:xfrm rot="586152">
            <a:off x="17318454" y="-212119"/>
            <a:ext cx="137421" cy="11405458"/>
            <a:chOff x="0" y="0"/>
            <a:chExt cx="36193" cy="3003907"/>
          </a:xfrm>
        </p:grpSpPr>
        <p:sp>
          <p:nvSpPr>
            <p:cNvPr id="14" name="Freeform 14">
              <a:extLst>
                <a:ext uri="{FF2B5EF4-FFF2-40B4-BE49-F238E27FC236}">
                  <a16:creationId xmlns:a16="http://schemas.microsoft.com/office/drawing/2014/main" id="{ADB08F30-0688-3C00-40DB-D4188EEC502C}"/>
                </a:ext>
              </a:extLst>
            </p:cNvPr>
            <p:cNvSpPr/>
            <p:nvPr/>
          </p:nvSpPr>
          <p:spPr>
            <a:xfrm>
              <a:off x="0" y="0"/>
              <a:ext cx="36193" cy="3003907"/>
            </a:xfrm>
            <a:custGeom>
              <a:avLst/>
              <a:gdLst/>
              <a:ahLst/>
              <a:cxnLst/>
              <a:rect l="l" t="t" r="r" b="b"/>
              <a:pathLst>
                <a:path w="36193" h="3003907">
                  <a:moveTo>
                    <a:pt x="0" y="0"/>
                  </a:moveTo>
                  <a:lnTo>
                    <a:pt x="36193" y="0"/>
                  </a:lnTo>
                  <a:lnTo>
                    <a:pt x="36193" y="3003907"/>
                  </a:lnTo>
                  <a:lnTo>
                    <a:pt x="0" y="3003907"/>
                  </a:lnTo>
                  <a:close/>
                </a:path>
              </a:pathLst>
            </a:custGeom>
            <a:solidFill>
              <a:srgbClr val="ED3E20"/>
            </a:solidFill>
          </p:spPr>
          <p:txBody>
            <a:bodyPr/>
            <a:lstStyle/>
            <a:p>
              <a:endParaRPr lang="fr-FR"/>
            </a:p>
          </p:txBody>
        </p:sp>
        <p:sp>
          <p:nvSpPr>
            <p:cNvPr id="15" name="TextBox 15">
              <a:extLst>
                <a:ext uri="{FF2B5EF4-FFF2-40B4-BE49-F238E27FC236}">
                  <a16:creationId xmlns:a16="http://schemas.microsoft.com/office/drawing/2014/main" id="{5EDFA9BD-7029-3304-60D1-2D416EB8755A}"/>
                </a:ext>
              </a:extLst>
            </p:cNvPr>
            <p:cNvSpPr txBox="1"/>
            <p:nvPr/>
          </p:nvSpPr>
          <p:spPr>
            <a:xfrm>
              <a:off x="0" y="-47625"/>
              <a:ext cx="36193" cy="3051532"/>
            </a:xfrm>
            <a:prstGeom prst="rect">
              <a:avLst/>
            </a:prstGeom>
          </p:spPr>
          <p:txBody>
            <a:bodyPr lIns="50800" tIns="50800" rIns="50800" bIns="50800" rtlCol="0" anchor="ctr"/>
            <a:lstStyle/>
            <a:p>
              <a:pPr algn="ctr">
                <a:lnSpc>
                  <a:spcPts val="2240"/>
                </a:lnSpc>
              </a:pPr>
              <a:endParaRPr/>
            </a:p>
          </p:txBody>
        </p:sp>
      </p:grpSp>
      <p:sp>
        <p:nvSpPr>
          <p:cNvPr id="16" name="TextBox 16">
            <a:extLst>
              <a:ext uri="{FF2B5EF4-FFF2-40B4-BE49-F238E27FC236}">
                <a16:creationId xmlns:a16="http://schemas.microsoft.com/office/drawing/2014/main" id="{64A7A32C-1DD2-2768-D03A-E4376CC2945F}"/>
              </a:ext>
            </a:extLst>
          </p:cNvPr>
          <p:cNvSpPr txBox="1"/>
          <p:nvPr/>
        </p:nvSpPr>
        <p:spPr>
          <a:xfrm>
            <a:off x="1032263" y="738297"/>
            <a:ext cx="8194859" cy="2024396"/>
          </a:xfrm>
          <a:prstGeom prst="rect">
            <a:avLst/>
          </a:prstGeom>
        </p:spPr>
        <p:txBody>
          <a:bodyPr lIns="0" tIns="0" rIns="0" bIns="0" rtlCol="0" anchor="t">
            <a:spAutoFit/>
          </a:bodyPr>
          <a:lstStyle/>
          <a:p>
            <a:pPr algn="l">
              <a:lnSpc>
                <a:spcPts val="16519"/>
              </a:lnSpc>
            </a:pPr>
            <a:r>
              <a:rPr lang="en-US" sz="11799" b="1" spc="-755">
                <a:solidFill>
                  <a:srgbClr val="000000"/>
                </a:solidFill>
                <a:latin typeface="Open Sans 1 Bold"/>
                <a:ea typeface="Open Sans 1 Bold"/>
                <a:cs typeface="Open Sans 1 Bold"/>
                <a:sym typeface="Open Sans 1 Bold"/>
              </a:rPr>
              <a:t>SOMMAIRE</a:t>
            </a:r>
          </a:p>
        </p:txBody>
      </p:sp>
      <p:sp>
        <p:nvSpPr>
          <p:cNvPr id="17" name="TextBox 17">
            <a:extLst>
              <a:ext uri="{FF2B5EF4-FFF2-40B4-BE49-F238E27FC236}">
                <a16:creationId xmlns:a16="http://schemas.microsoft.com/office/drawing/2014/main" id="{EC5357D2-8A76-7502-7EA9-ACB23A3941DC}"/>
              </a:ext>
            </a:extLst>
          </p:cNvPr>
          <p:cNvSpPr txBox="1"/>
          <p:nvPr/>
        </p:nvSpPr>
        <p:spPr>
          <a:xfrm>
            <a:off x="1500177" y="3323675"/>
            <a:ext cx="8435530" cy="396583"/>
          </a:xfrm>
          <a:prstGeom prst="rect">
            <a:avLst/>
          </a:prstGeom>
        </p:spPr>
        <p:txBody>
          <a:bodyPr wrap="square"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Les </a:t>
            </a:r>
            <a:r>
              <a:rPr lang="en-US" sz="2350" b="1" err="1">
                <a:solidFill>
                  <a:srgbClr val="7F7F7F"/>
                </a:solidFill>
                <a:latin typeface="Open Sans 1 Bold"/>
                <a:ea typeface="Open Sans 1 Bold"/>
                <a:cs typeface="Open Sans 1 Bold"/>
                <a:sym typeface="Open Sans 1 Bold"/>
              </a:rPr>
              <a:t>Organismes</a:t>
            </a:r>
            <a:r>
              <a:rPr lang="en-US" sz="2350" b="1">
                <a:solidFill>
                  <a:srgbClr val="7F7F7F"/>
                </a:solidFill>
                <a:latin typeface="Open Sans 1 Bold"/>
                <a:ea typeface="Open Sans 1 Bold"/>
                <a:cs typeface="Open Sans 1 Bold"/>
                <a:sym typeface="Open Sans 1 Bold"/>
              </a:rPr>
              <a:t> de </a:t>
            </a:r>
            <a:r>
              <a:rPr lang="en-US" sz="2350" b="1" err="1">
                <a:solidFill>
                  <a:srgbClr val="7F7F7F"/>
                </a:solidFill>
                <a:latin typeface="Open Sans 1 Bold"/>
                <a:ea typeface="Open Sans 1 Bold"/>
                <a:cs typeface="Open Sans 1 Bold"/>
                <a:sym typeface="Open Sans 1 Bold"/>
              </a:rPr>
              <a:t>normalisation</a:t>
            </a:r>
            <a:r>
              <a:rPr lang="en-US" sz="2350" b="1">
                <a:solidFill>
                  <a:srgbClr val="7F7F7F"/>
                </a:solidFill>
                <a:latin typeface="Open Sans 1 Bold"/>
                <a:ea typeface="Open Sans 1 Bold"/>
                <a:cs typeface="Open Sans 1 Bold"/>
                <a:sym typeface="Open Sans 1 Bold"/>
              </a:rPr>
              <a:t> OT</a:t>
            </a:r>
            <a:endParaRPr lang="en-US">
              <a:solidFill>
                <a:srgbClr val="7F7F7F"/>
              </a:solidFill>
            </a:endParaRPr>
          </a:p>
        </p:txBody>
      </p:sp>
      <p:sp>
        <p:nvSpPr>
          <p:cNvPr id="19" name="TextBox 19">
            <a:extLst>
              <a:ext uri="{FF2B5EF4-FFF2-40B4-BE49-F238E27FC236}">
                <a16:creationId xmlns:a16="http://schemas.microsoft.com/office/drawing/2014/main" id="{CDFD4C3B-5E47-08E0-0FD7-F74EFA108B31}"/>
              </a:ext>
            </a:extLst>
          </p:cNvPr>
          <p:cNvSpPr txBox="1"/>
          <p:nvPr/>
        </p:nvSpPr>
        <p:spPr>
          <a:xfrm>
            <a:off x="1500177" y="4066774"/>
            <a:ext cx="4234634" cy="396583"/>
          </a:xfrm>
          <a:prstGeom prst="rect">
            <a:avLst/>
          </a:prstGeom>
        </p:spPr>
        <p:txBody>
          <a:bodyPr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La </a:t>
            </a:r>
            <a:r>
              <a:rPr lang="en-US" sz="2350" b="1" err="1">
                <a:solidFill>
                  <a:srgbClr val="7F7F7F"/>
                </a:solidFill>
                <a:latin typeface="Open Sans 1 Bold"/>
                <a:ea typeface="Open Sans 1 Bold"/>
                <a:cs typeface="Open Sans 1 Bold"/>
                <a:sym typeface="Open Sans 1 Bold"/>
              </a:rPr>
              <a:t>Norme</a:t>
            </a:r>
            <a:r>
              <a:rPr lang="en-US" sz="2350" b="1">
                <a:solidFill>
                  <a:srgbClr val="7F7F7F"/>
                </a:solidFill>
                <a:latin typeface="Open Sans 1 Bold"/>
                <a:ea typeface="Open Sans 1 Bold"/>
                <a:cs typeface="Open Sans 1 Bold"/>
                <a:sym typeface="Open Sans 1 Bold"/>
              </a:rPr>
              <a:t> IEC 62443</a:t>
            </a:r>
            <a:endParaRPr lang="en-US">
              <a:solidFill>
                <a:srgbClr val="7F7F7F"/>
              </a:solidFill>
            </a:endParaRPr>
          </a:p>
        </p:txBody>
      </p:sp>
      <p:sp>
        <p:nvSpPr>
          <p:cNvPr id="23" name="TextBox 23">
            <a:extLst>
              <a:ext uri="{FF2B5EF4-FFF2-40B4-BE49-F238E27FC236}">
                <a16:creationId xmlns:a16="http://schemas.microsoft.com/office/drawing/2014/main" id="{D12C4DAC-6323-7C88-BE74-9615865E5297}"/>
              </a:ext>
            </a:extLst>
          </p:cNvPr>
          <p:cNvSpPr txBox="1"/>
          <p:nvPr/>
        </p:nvSpPr>
        <p:spPr>
          <a:xfrm>
            <a:off x="1500177" y="5552974"/>
            <a:ext cx="4741141" cy="423193"/>
          </a:xfrm>
          <a:prstGeom prst="rect">
            <a:avLst/>
          </a:prstGeom>
        </p:spPr>
        <p:txBody>
          <a:bodyPr lIns="0" tIns="0" rIns="0" bIns="0" rtlCol="0" anchor="t">
            <a:spAutoFit/>
          </a:bodyPr>
          <a:lstStyle/>
          <a:p>
            <a:pPr>
              <a:lnSpc>
                <a:spcPts val="3290"/>
              </a:lnSpc>
            </a:pPr>
            <a:r>
              <a:rPr lang="en-US" sz="3200" b="1" err="1">
                <a:latin typeface="Open Sans 1 Bold"/>
                <a:ea typeface="Open Sans 1 Bold"/>
                <a:cs typeface="Open Sans 1 Bold"/>
                <a:sym typeface="Open Sans 1 Bold"/>
              </a:rPr>
              <a:t>Référentiel</a:t>
            </a:r>
            <a:r>
              <a:rPr lang="en-US" sz="3200" b="1">
                <a:latin typeface="Open Sans 1 Bold"/>
                <a:ea typeface="Open Sans 1 Bold"/>
                <a:cs typeface="Open Sans 1 Bold"/>
                <a:sym typeface="Open Sans 1 Bold"/>
              </a:rPr>
              <a:t> ANSSI</a:t>
            </a:r>
            <a:endParaRPr lang="en-US" sz="3200">
              <a:ea typeface="Calibri"/>
              <a:cs typeface="Calibri"/>
            </a:endParaRPr>
          </a:p>
        </p:txBody>
      </p:sp>
      <p:sp>
        <p:nvSpPr>
          <p:cNvPr id="25" name="TextBox 25">
            <a:extLst>
              <a:ext uri="{FF2B5EF4-FFF2-40B4-BE49-F238E27FC236}">
                <a16:creationId xmlns:a16="http://schemas.microsoft.com/office/drawing/2014/main" id="{0AA34A28-2C0B-F524-E455-FDFCD276AA67}"/>
              </a:ext>
            </a:extLst>
          </p:cNvPr>
          <p:cNvSpPr txBox="1"/>
          <p:nvPr/>
        </p:nvSpPr>
        <p:spPr>
          <a:xfrm>
            <a:off x="1500177" y="6296074"/>
            <a:ext cx="4980617"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Comparaison</a:t>
            </a:r>
            <a:r>
              <a:rPr lang="en-US" sz="2350" b="1">
                <a:solidFill>
                  <a:srgbClr val="7F7F7F"/>
                </a:solidFill>
                <a:latin typeface="Open Sans 1 Bold"/>
                <a:ea typeface="Open Sans 1 Bold"/>
                <a:cs typeface="Open Sans 1 Bold"/>
                <a:sym typeface="Open Sans 1 Bold"/>
              </a:rPr>
              <a:t> ANSSI/NIST</a:t>
            </a:r>
            <a:endParaRPr lang="en-US">
              <a:solidFill>
                <a:srgbClr val="7F7F7F"/>
              </a:solidFill>
            </a:endParaRPr>
          </a:p>
        </p:txBody>
      </p:sp>
      <p:sp>
        <p:nvSpPr>
          <p:cNvPr id="27" name="TextBox 27">
            <a:extLst>
              <a:ext uri="{FF2B5EF4-FFF2-40B4-BE49-F238E27FC236}">
                <a16:creationId xmlns:a16="http://schemas.microsoft.com/office/drawing/2014/main" id="{424F4535-E166-EAF7-1287-F646F899BA49}"/>
              </a:ext>
            </a:extLst>
          </p:cNvPr>
          <p:cNvSpPr txBox="1"/>
          <p:nvPr/>
        </p:nvSpPr>
        <p:spPr>
          <a:xfrm>
            <a:off x="1500177" y="7039174"/>
            <a:ext cx="4980617" cy="396583"/>
          </a:xfrm>
          <a:prstGeom prst="rect">
            <a:avLst/>
          </a:prstGeom>
        </p:spPr>
        <p:txBody>
          <a:bodyPr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MITRE et Pain Pyramid</a:t>
            </a:r>
            <a:endParaRPr lang="en-US">
              <a:solidFill>
                <a:srgbClr val="7F7F7F"/>
              </a:solidFill>
            </a:endParaRPr>
          </a:p>
        </p:txBody>
      </p:sp>
      <p:sp>
        <p:nvSpPr>
          <p:cNvPr id="33" name="TextBox 33">
            <a:extLst>
              <a:ext uri="{FF2B5EF4-FFF2-40B4-BE49-F238E27FC236}">
                <a16:creationId xmlns:a16="http://schemas.microsoft.com/office/drawing/2014/main" id="{8E6CEFED-8DFC-830E-E1C1-F41727DE6B5B}"/>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3</a:t>
            </a:r>
          </a:p>
        </p:txBody>
      </p:sp>
      <p:sp>
        <p:nvSpPr>
          <p:cNvPr id="11" name="TextBox 23">
            <a:extLst>
              <a:ext uri="{FF2B5EF4-FFF2-40B4-BE49-F238E27FC236}">
                <a16:creationId xmlns:a16="http://schemas.microsoft.com/office/drawing/2014/main" id="{18E51BFE-0EF1-AA18-3370-771D64F4BAB2}"/>
              </a:ext>
            </a:extLst>
          </p:cNvPr>
          <p:cNvSpPr txBox="1"/>
          <p:nvPr/>
        </p:nvSpPr>
        <p:spPr>
          <a:xfrm>
            <a:off x="1500176" y="4864042"/>
            <a:ext cx="4741141"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Référentiel</a:t>
            </a:r>
            <a:r>
              <a:rPr lang="en-US" sz="2350" b="1">
                <a:solidFill>
                  <a:srgbClr val="7F7F7F"/>
                </a:solidFill>
                <a:latin typeface="Open Sans 1 Bold"/>
                <a:ea typeface="Open Sans 1 Bold"/>
                <a:cs typeface="Open Sans 1 Bold"/>
                <a:sym typeface="Open Sans 1 Bold"/>
              </a:rPr>
              <a:t> NIST</a:t>
            </a:r>
            <a:endParaRPr lang="en-US">
              <a:solidFill>
                <a:srgbClr val="7F7F7F"/>
              </a:solidFill>
              <a:ea typeface="Calibri"/>
              <a:cs typeface="Calibri"/>
            </a:endParaRPr>
          </a:p>
        </p:txBody>
      </p:sp>
    </p:spTree>
    <p:extLst>
      <p:ext uri="{BB962C8B-B14F-4D97-AF65-F5344CB8AC3E}">
        <p14:creationId xmlns:p14="http://schemas.microsoft.com/office/powerpoint/2010/main" val="123174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DA5E9BF5-071A-AA7C-695D-B7D04A0459D3}"/>
            </a:ext>
          </a:extLst>
        </p:cNvPr>
        <p:cNvGrpSpPr/>
        <p:nvPr/>
      </p:nvGrpSpPr>
      <p:grpSpPr>
        <a:xfrm>
          <a:off x="0" y="0"/>
          <a:ext cx="0" cy="0"/>
          <a:chOff x="0" y="0"/>
          <a:chExt cx="0" cy="0"/>
        </a:xfrm>
      </p:grpSpPr>
      <p:pic>
        <p:nvPicPr>
          <p:cNvPr id="41" name="Picture 40" descr="Agence nationale de la sécurité des systèmes d'information | SGDSN">
            <a:extLst>
              <a:ext uri="{FF2B5EF4-FFF2-40B4-BE49-F238E27FC236}">
                <a16:creationId xmlns:a16="http://schemas.microsoft.com/office/drawing/2014/main" id="{DC3D68B2-ECB7-E8D6-4662-8A2F73533854}"/>
              </a:ext>
            </a:extLst>
          </p:cNvPr>
          <p:cNvPicPr>
            <a:picLocks noChangeAspect="1"/>
          </p:cNvPicPr>
          <p:nvPr/>
        </p:nvPicPr>
        <p:blipFill>
          <a:blip r:embed="rId2"/>
          <a:stretch>
            <a:fillRect/>
          </a:stretch>
        </p:blipFill>
        <p:spPr>
          <a:xfrm>
            <a:off x="11065330" y="-200024"/>
            <a:ext cx="8975269" cy="5094512"/>
          </a:xfrm>
          <a:prstGeom prst="rect">
            <a:avLst/>
          </a:prstGeom>
        </p:spPr>
      </p:pic>
      <p:sp>
        <p:nvSpPr>
          <p:cNvPr id="27" name="Freeform 2">
            <a:extLst>
              <a:ext uri="{FF2B5EF4-FFF2-40B4-BE49-F238E27FC236}">
                <a16:creationId xmlns:a16="http://schemas.microsoft.com/office/drawing/2014/main" id="{F90FAF6E-25E7-8855-BFE0-7692399DFE4B}"/>
              </a:ext>
            </a:extLst>
          </p:cNvPr>
          <p:cNvSpPr/>
          <p:nvPr/>
        </p:nvSpPr>
        <p:spPr>
          <a:xfrm rot="1500000">
            <a:off x="15740833" y="1042112"/>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5" name="AutoShape 18">
            <a:extLst>
              <a:ext uri="{FF2B5EF4-FFF2-40B4-BE49-F238E27FC236}">
                <a16:creationId xmlns:a16="http://schemas.microsoft.com/office/drawing/2014/main" id="{FF278C39-4592-3C62-35CD-42B474E8F476}"/>
              </a:ext>
            </a:extLst>
          </p:cNvPr>
          <p:cNvSpPr/>
          <p:nvPr/>
        </p:nvSpPr>
        <p:spPr>
          <a:xfrm>
            <a:off x="915581" y="5150701"/>
            <a:ext cx="0" cy="65680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2" name="Group 2">
            <a:extLst>
              <a:ext uri="{FF2B5EF4-FFF2-40B4-BE49-F238E27FC236}">
                <a16:creationId xmlns:a16="http://schemas.microsoft.com/office/drawing/2014/main" id="{4997F5B4-33E4-ADC4-15EE-E4EF6053FFA2}"/>
              </a:ext>
            </a:extLst>
          </p:cNvPr>
          <p:cNvGrpSpPr/>
          <p:nvPr/>
        </p:nvGrpSpPr>
        <p:grpSpPr>
          <a:xfrm>
            <a:off x="-187902" y="6462565"/>
            <a:ext cx="18663805" cy="4003693"/>
            <a:chOff x="0" y="0"/>
            <a:chExt cx="4915570" cy="1050561"/>
          </a:xfrm>
        </p:grpSpPr>
        <p:sp>
          <p:nvSpPr>
            <p:cNvPr id="3" name="Freeform 3">
              <a:extLst>
                <a:ext uri="{FF2B5EF4-FFF2-40B4-BE49-F238E27FC236}">
                  <a16:creationId xmlns:a16="http://schemas.microsoft.com/office/drawing/2014/main" id="{8ED381C4-25DD-E1EB-2728-38B8681D8A64}"/>
                </a:ext>
              </a:extLst>
            </p:cNvPr>
            <p:cNvSpPr/>
            <p:nvPr/>
          </p:nvSpPr>
          <p:spPr>
            <a:xfrm>
              <a:off x="0" y="0"/>
              <a:ext cx="4915570" cy="1050561"/>
            </a:xfrm>
            <a:custGeom>
              <a:avLst/>
              <a:gdLst/>
              <a:ahLst/>
              <a:cxnLst/>
              <a:rect l="l" t="t" r="r" b="b"/>
              <a:pathLst>
                <a:path w="4915570" h="1050561">
                  <a:moveTo>
                    <a:pt x="0" y="0"/>
                  </a:moveTo>
                  <a:lnTo>
                    <a:pt x="4915570" y="0"/>
                  </a:lnTo>
                  <a:lnTo>
                    <a:pt x="4915570"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E73B7458-B3A2-943C-6E5B-51AC253A4BCC}"/>
                </a:ext>
              </a:extLst>
            </p:cNvPr>
            <p:cNvSpPr txBox="1"/>
            <p:nvPr/>
          </p:nvSpPr>
          <p:spPr>
            <a:xfrm>
              <a:off x="0" y="-47625"/>
              <a:ext cx="4915570" cy="1098186"/>
            </a:xfrm>
            <a:prstGeom prst="rect">
              <a:avLst/>
            </a:prstGeom>
          </p:spPr>
          <p:txBody>
            <a:bodyPr lIns="50800" tIns="50800" rIns="50800" bIns="50800" rtlCol="0" anchor="ctr"/>
            <a:lstStyle/>
            <a:p>
              <a:pPr algn="ctr">
                <a:lnSpc>
                  <a:spcPts val="2240"/>
                </a:lnSpc>
              </a:pPr>
              <a:endParaRPr/>
            </a:p>
          </p:txBody>
        </p:sp>
      </p:grpSp>
      <p:sp>
        <p:nvSpPr>
          <p:cNvPr id="5" name="AutoShape 5">
            <a:extLst>
              <a:ext uri="{FF2B5EF4-FFF2-40B4-BE49-F238E27FC236}">
                <a16:creationId xmlns:a16="http://schemas.microsoft.com/office/drawing/2014/main" id="{F69F6F7A-19D0-761E-DEE0-1B5DFCE59AE4}"/>
              </a:ext>
            </a:extLst>
          </p:cNvPr>
          <p:cNvSpPr/>
          <p:nvPr/>
        </p:nvSpPr>
        <p:spPr>
          <a:xfrm flipV="1">
            <a:off x="907908" y="5259394"/>
            <a:ext cx="14027467" cy="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6" name="Group 6">
            <a:extLst>
              <a:ext uri="{FF2B5EF4-FFF2-40B4-BE49-F238E27FC236}">
                <a16:creationId xmlns:a16="http://schemas.microsoft.com/office/drawing/2014/main" id="{7ECDA194-615B-FDE0-4025-D59C3CF07303}"/>
              </a:ext>
            </a:extLst>
          </p:cNvPr>
          <p:cNvGrpSpPr/>
          <p:nvPr/>
        </p:nvGrpSpPr>
        <p:grpSpPr>
          <a:xfrm>
            <a:off x="312994" y="3968045"/>
            <a:ext cx="1223009" cy="1223009"/>
            <a:chOff x="0" y="0"/>
            <a:chExt cx="812800" cy="812800"/>
          </a:xfrm>
        </p:grpSpPr>
        <p:sp>
          <p:nvSpPr>
            <p:cNvPr id="7" name="Freeform 7">
              <a:extLst>
                <a:ext uri="{FF2B5EF4-FFF2-40B4-BE49-F238E27FC236}">
                  <a16:creationId xmlns:a16="http://schemas.microsoft.com/office/drawing/2014/main" id="{A93B7B1A-F9EC-AF2C-3632-855C40DED2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8" name="TextBox 8">
              <a:extLst>
                <a:ext uri="{FF2B5EF4-FFF2-40B4-BE49-F238E27FC236}">
                  <a16:creationId xmlns:a16="http://schemas.microsoft.com/office/drawing/2014/main" id="{1E212AF3-33FA-5D60-BF86-E9676C3B6A80}"/>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9" name="Group 9">
            <a:extLst>
              <a:ext uri="{FF2B5EF4-FFF2-40B4-BE49-F238E27FC236}">
                <a16:creationId xmlns:a16="http://schemas.microsoft.com/office/drawing/2014/main" id="{908F27BE-56D5-4C7E-B19B-5054705F39D8}"/>
              </a:ext>
            </a:extLst>
          </p:cNvPr>
          <p:cNvGrpSpPr/>
          <p:nvPr/>
        </p:nvGrpSpPr>
        <p:grpSpPr>
          <a:xfrm>
            <a:off x="3102201" y="3989475"/>
            <a:ext cx="1223009" cy="1223009"/>
            <a:chOff x="0" y="0"/>
            <a:chExt cx="812800" cy="812800"/>
          </a:xfrm>
        </p:grpSpPr>
        <p:sp>
          <p:nvSpPr>
            <p:cNvPr id="10" name="Freeform 10">
              <a:extLst>
                <a:ext uri="{FF2B5EF4-FFF2-40B4-BE49-F238E27FC236}">
                  <a16:creationId xmlns:a16="http://schemas.microsoft.com/office/drawing/2014/main" id="{ACF38413-D320-C060-CBF1-733ABE0F23B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1" name="TextBox 11">
              <a:extLst>
                <a:ext uri="{FF2B5EF4-FFF2-40B4-BE49-F238E27FC236}">
                  <a16:creationId xmlns:a16="http://schemas.microsoft.com/office/drawing/2014/main" id="{8F1A2385-32DA-E30C-1620-BDB2A6F1BF14}"/>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2" name="Group 12">
            <a:extLst>
              <a:ext uri="{FF2B5EF4-FFF2-40B4-BE49-F238E27FC236}">
                <a16:creationId xmlns:a16="http://schemas.microsoft.com/office/drawing/2014/main" id="{9D7A8BCA-78AD-2484-D686-FF300651D697}"/>
              </a:ext>
            </a:extLst>
          </p:cNvPr>
          <p:cNvGrpSpPr/>
          <p:nvPr/>
        </p:nvGrpSpPr>
        <p:grpSpPr>
          <a:xfrm>
            <a:off x="5538860" y="3989117"/>
            <a:ext cx="1223009" cy="1223009"/>
            <a:chOff x="0" y="0"/>
            <a:chExt cx="812800" cy="812800"/>
          </a:xfrm>
        </p:grpSpPr>
        <p:sp>
          <p:nvSpPr>
            <p:cNvPr id="13" name="Freeform 13">
              <a:extLst>
                <a:ext uri="{FF2B5EF4-FFF2-40B4-BE49-F238E27FC236}">
                  <a16:creationId xmlns:a16="http://schemas.microsoft.com/office/drawing/2014/main" id="{098EB70B-A427-104D-B038-B11C276DCDA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4" name="TextBox 14">
              <a:extLst>
                <a:ext uri="{FF2B5EF4-FFF2-40B4-BE49-F238E27FC236}">
                  <a16:creationId xmlns:a16="http://schemas.microsoft.com/office/drawing/2014/main" id="{122F398D-A679-37E6-0A30-CB0BC83C125C}"/>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5" name="Group 15">
            <a:extLst>
              <a:ext uri="{FF2B5EF4-FFF2-40B4-BE49-F238E27FC236}">
                <a16:creationId xmlns:a16="http://schemas.microsoft.com/office/drawing/2014/main" id="{DCE170A6-9D28-507E-5E88-6B37F727A848}"/>
              </a:ext>
            </a:extLst>
          </p:cNvPr>
          <p:cNvGrpSpPr/>
          <p:nvPr/>
        </p:nvGrpSpPr>
        <p:grpSpPr>
          <a:xfrm>
            <a:off x="7916144" y="3988843"/>
            <a:ext cx="1223009" cy="1223009"/>
            <a:chOff x="0" y="0"/>
            <a:chExt cx="812800" cy="812800"/>
          </a:xfrm>
        </p:grpSpPr>
        <p:sp>
          <p:nvSpPr>
            <p:cNvPr id="16" name="Freeform 16">
              <a:extLst>
                <a:ext uri="{FF2B5EF4-FFF2-40B4-BE49-F238E27FC236}">
                  <a16:creationId xmlns:a16="http://schemas.microsoft.com/office/drawing/2014/main" id="{B1307B32-7041-46F1-6F64-65BA3882E5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7" name="TextBox 17">
              <a:extLst>
                <a:ext uri="{FF2B5EF4-FFF2-40B4-BE49-F238E27FC236}">
                  <a16:creationId xmlns:a16="http://schemas.microsoft.com/office/drawing/2014/main" id="{5E118818-F36F-79BB-6E66-55141F47440C}"/>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8" name="AutoShape 18">
            <a:extLst>
              <a:ext uri="{FF2B5EF4-FFF2-40B4-BE49-F238E27FC236}">
                <a16:creationId xmlns:a16="http://schemas.microsoft.com/office/drawing/2014/main" id="{0E41EA50-3588-7EBB-F2CA-D81A52B2CB52}"/>
              </a:ext>
            </a:extLst>
          </p:cNvPr>
          <p:cNvSpPr/>
          <p:nvPr/>
        </p:nvSpPr>
        <p:spPr>
          <a:xfrm>
            <a:off x="3713705" y="5212485"/>
            <a:ext cx="0" cy="2340376"/>
          </a:xfrm>
          <a:prstGeom prst="line">
            <a:avLst/>
          </a:prstGeom>
          <a:ln w="38100" cap="flat">
            <a:solidFill>
              <a:srgbClr val="000000"/>
            </a:solidFill>
            <a:prstDash val="solid"/>
            <a:headEnd type="none" w="sm" len="sm"/>
            <a:tailEnd type="none" w="sm" len="sm"/>
          </a:ln>
        </p:spPr>
        <p:txBody>
          <a:bodyPr/>
          <a:lstStyle/>
          <a:p>
            <a:endParaRPr lang="fr-FR"/>
          </a:p>
        </p:txBody>
      </p:sp>
      <p:sp>
        <p:nvSpPr>
          <p:cNvPr id="19" name="AutoShape 19">
            <a:extLst>
              <a:ext uri="{FF2B5EF4-FFF2-40B4-BE49-F238E27FC236}">
                <a16:creationId xmlns:a16="http://schemas.microsoft.com/office/drawing/2014/main" id="{C7E8FC41-E63E-B7B2-E979-77E7FE01D345}"/>
              </a:ext>
            </a:extLst>
          </p:cNvPr>
          <p:cNvSpPr/>
          <p:nvPr/>
        </p:nvSpPr>
        <p:spPr>
          <a:xfrm>
            <a:off x="6150365" y="5212127"/>
            <a:ext cx="0" cy="3165820"/>
          </a:xfrm>
          <a:prstGeom prst="line">
            <a:avLst/>
          </a:prstGeom>
          <a:ln w="38100" cap="flat">
            <a:solidFill>
              <a:srgbClr val="000000"/>
            </a:solidFill>
            <a:prstDash val="solid"/>
            <a:headEnd type="none" w="sm" len="sm"/>
            <a:tailEnd type="none" w="sm" len="sm"/>
          </a:ln>
        </p:spPr>
        <p:txBody>
          <a:bodyPr/>
          <a:lstStyle/>
          <a:p>
            <a:endParaRPr lang="fr-FR"/>
          </a:p>
        </p:txBody>
      </p:sp>
      <p:sp>
        <p:nvSpPr>
          <p:cNvPr id="24" name="TextBox 24">
            <a:extLst>
              <a:ext uri="{FF2B5EF4-FFF2-40B4-BE49-F238E27FC236}">
                <a16:creationId xmlns:a16="http://schemas.microsoft.com/office/drawing/2014/main" id="{6C98B741-FC2A-C3B0-2CDC-AD3C5C90CDA9}"/>
              </a:ext>
            </a:extLst>
          </p:cNvPr>
          <p:cNvSpPr txBox="1"/>
          <p:nvPr/>
        </p:nvSpPr>
        <p:spPr>
          <a:xfrm>
            <a:off x="984168" y="1076325"/>
            <a:ext cx="7058675" cy="1629420"/>
          </a:xfrm>
          <a:prstGeom prst="rect">
            <a:avLst/>
          </a:prstGeom>
        </p:spPr>
        <p:txBody>
          <a:bodyPr wrap="square" lIns="0" tIns="0" rIns="0" bIns="0" rtlCol="0" anchor="t">
            <a:spAutoFit/>
          </a:bodyPr>
          <a:lstStyle/>
          <a:p>
            <a:pPr>
              <a:lnSpc>
                <a:spcPts val="6208"/>
              </a:lnSpc>
            </a:pPr>
            <a:r>
              <a:rPr lang="en-US" sz="7200" b="1" err="1">
                <a:solidFill>
                  <a:srgbClr val="000000"/>
                </a:solidFill>
                <a:latin typeface="Century Gothic Paneuropean Bold"/>
                <a:cs typeface="Century Gothic Paneuropean Bold"/>
                <a:sym typeface="Century Gothic Paneuropean Bold"/>
              </a:rPr>
              <a:t>Référentiel</a:t>
            </a:r>
            <a:r>
              <a:rPr lang="en-US" sz="7200" b="1">
                <a:solidFill>
                  <a:srgbClr val="000000"/>
                </a:solidFill>
                <a:latin typeface="Century Gothic Paneuropean Bold"/>
                <a:cs typeface="Century Gothic Paneuropean Bold"/>
                <a:sym typeface="Century Gothic Paneuropean Bold"/>
              </a:rPr>
              <a:t> ANSSI</a:t>
            </a:r>
            <a:endParaRPr lang="en-US" sz="7200" b="1">
              <a:latin typeface="Century Gothic Paneuropean Bold"/>
              <a:cs typeface="Century Gothic Paneuropean Bold"/>
            </a:endParaRPr>
          </a:p>
        </p:txBody>
      </p:sp>
      <p:sp>
        <p:nvSpPr>
          <p:cNvPr id="29" name="TextBox 29">
            <a:extLst>
              <a:ext uri="{FF2B5EF4-FFF2-40B4-BE49-F238E27FC236}">
                <a16:creationId xmlns:a16="http://schemas.microsoft.com/office/drawing/2014/main" id="{A985F3EC-DF9D-1578-8F09-5FA0BB90AD55}"/>
              </a:ext>
            </a:extLst>
          </p:cNvPr>
          <p:cNvSpPr txBox="1"/>
          <p:nvPr/>
        </p:nvSpPr>
        <p:spPr>
          <a:xfrm>
            <a:off x="386413" y="438757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1</a:t>
            </a:r>
            <a:endParaRPr lang="en-US" b="1">
              <a:ea typeface="Calibri"/>
              <a:cs typeface="Calibri"/>
            </a:endParaRPr>
          </a:p>
        </p:txBody>
      </p:sp>
      <p:sp>
        <p:nvSpPr>
          <p:cNvPr id="30" name="TextBox 30">
            <a:extLst>
              <a:ext uri="{FF2B5EF4-FFF2-40B4-BE49-F238E27FC236}">
                <a16:creationId xmlns:a16="http://schemas.microsoft.com/office/drawing/2014/main" id="{BD510A7C-4006-3646-E5C4-3F29245E72EE}"/>
              </a:ext>
            </a:extLst>
          </p:cNvPr>
          <p:cNvSpPr txBox="1"/>
          <p:nvPr/>
        </p:nvSpPr>
        <p:spPr>
          <a:xfrm>
            <a:off x="3198889" y="446480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2</a:t>
            </a:r>
            <a:endParaRPr lang="en-US" b="1">
              <a:ea typeface="Calibri"/>
              <a:cs typeface="Calibri"/>
            </a:endParaRPr>
          </a:p>
        </p:txBody>
      </p:sp>
      <p:sp>
        <p:nvSpPr>
          <p:cNvPr id="31" name="TextBox 31">
            <a:extLst>
              <a:ext uri="{FF2B5EF4-FFF2-40B4-BE49-F238E27FC236}">
                <a16:creationId xmlns:a16="http://schemas.microsoft.com/office/drawing/2014/main" id="{17D4E220-283A-C896-D54D-7395FA8F8E7D}"/>
              </a:ext>
            </a:extLst>
          </p:cNvPr>
          <p:cNvSpPr txBox="1"/>
          <p:nvPr/>
        </p:nvSpPr>
        <p:spPr>
          <a:xfrm>
            <a:off x="5624061" y="4405424"/>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3</a:t>
            </a:r>
            <a:endParaRPr lang="en-US" b="1">
              <a:ea typeface="Calibri"/>
              <a:cs typeface="Calibri"/>
            </a:endParaRPr>
          </a:p>
        </p:txBody>
      </p:sp>
      <p:sp>
        <p:nvSpPr>
          <p:cNvPr id="32" name="TextBox 32">
            <a:extLst>
              <a:ext uri="{FF2B5EF4-FFF2-40B4-BE49-F238E27FC236}">
                <a16:creationId xmlns:a16="http://schemas.microsoft.com/office/drawing/2014/main" id="{C68CEE2F-09D6-131F-2206-3C6CFB7FB367}"/>
              </a:ext>
            </a:extLst>
          </p:cNvPr>
          <p:cNvSpPr txBox="1"/>
          <p:nvPr/>
        </p:nvSpPr>
        <p:spPr>
          <a:xfrm>
            <a:off x="8005563" y="4397136"/>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4</a:t>
            </a:r>
            <a:endParaRPr lang="en-US" b="1">
              <a:ea typeface="Calibri"/>
              <a:cs typeface="Calibri"/>
            </a:endParaRPr>
          </a:p>
        </p:txBody>
      </p:sp>
      <p:sp>
        <p:nvSpPr>
          <p:cNvPr id="33" name="TextBox 33">
            <a:extLst>
              <a:ext uri="{FF2B5EF4-FFF2-40B4-BE49-F238E27FC236}">
                <a16:creationId xmlns:a16="http://schemas.microsoft.com/office/drawing/2014/main" id="{010767EE-5217-A4D4-E46F-ECB23AB118EB}"/>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7</a:t>
            </a:r>
          </a:p>
        </p:txBody>
      </p:sp>
      <p:sp>
        <p:nvSpPr>
          <p:cNvPr id="38" name="TextBox 7">
            <a:extLst>
              <a:ext uri="{FF2B5EF4-FFF2-40B4-BE49-F238E27FC236}">
                <a16:creationId xmlns:a16="http://schemas.microsoft.com/office/drawing/2014/main" id="{47C47344-0A15-2DC0-CBA2-7EAA4BD30EC7}"/>
              </a:ext>
            </a:extLst>
          </p:cNvPr>
          <p:cNvSpPr txBox="1"/>
          <p:nvPr/>
        </p:nvSpPr>
        <p:spPr>
          <a:xfrm>
            <a:off x="221249" y="6620972"/>
            <a:ext cx="3109094" cy="943720"/>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Histoire et </a:t>
            </a:r>
            <a:r>
              <a:rPr lang="en-US" sz="2700" b="1" err="1">
                <a:solidFill>
                  <a:srgbClr val="000000"/>
                </a:solidFill>
                <a:latin typeface="Open Sans 2 Bold"/>
                <a:ea typeface="Open Sans 2 Bold"/>
                <a:cs typeface="Open Sans 2 Bold"/>
                <a:sym typeface="Open Sans 2 Bold"/>
              </a:rPr>
              <a:t>modèle</a:t>
            </a:r>
            <a:endParaRPr lang="en-US" err="1"/>
          </a:p>
        </p:txBody>
      </p:sp>
      <p:sp>
        <p:nvSpPr>
          <p:cNvPr id="46" name="TextBox 11">
            <a:extLst>
              <a:ext uri="{FF2B5EF4-FFF2-40B4-BE49-F238E27FC236}">
                <a16:creationId xmlns:a16="http://schemas.microsoft.com/office/drawing/2014/main" id="{75164896-3AB3-97D7-89D0-F493CB27B48F}"/>
              </a:ext>
            </a:extLst>
          </p:cNvPr>
          <p:cNvSpPr txBox="1"/>
          <p:nvPr/>
        </p:nvSpPr>
        <p:spPr>
          <a:xfrm>
            <a:off x="4229573" y="8568604"/>
            <a:ext cx="3806769" cy="456407"/>
          </a:xfrm>
          <a:prstGeom prst="rect">
            <a:avLst/>
          </a:prstGeom>
        </p:spPr>
        <p:txBody>
          <a:bodyPr wrap="square" lIns="0" tIns="0" rIns="0" bIns="0" rtlCol="0" anchor="t">
            <a:spAutoFit/>
          </a:bodyPr>
          <a:lstStyle/>
          <a:p>
            <a:pPr>
              <a:lnSpc>
                <a:spcPts val="3779"/>
              </a:lnSpc>
            </a:pPr>
            <a:r>
              <a:rPr lang="en-US" sz="2700" b="1" err="1">
                <a:latin typeface="Open Sans 2 Bold"/>
                <a:ea typeface="Open Sans 2 Bold"/>
                <a:cs typeface="Open Sans 2 Bold"/>
              </a:rPr>
              <a:t>Idées</a:t>
            </a:r>
            <a:r>
              <a:rPr lang="en-US" sz="2700" b="1">
                <a:latin typeface="Open Sans 2 Bold"/>
                <a:ea typeface="Open Sans 2 Bold"/>
                <a:cs typeface="Open Sans 2 Bold"/>
              </a:rPr>
              <a:t> </a:t>
            </a:r>
            <a:r>
              <a:rPr lang="en-US" sz="2700" b="1" err="1">
                <a:latin typeface="Open Sans 2 Bold"/>
                <a:ea typeface="Open Sans 2 Bold"/>
                <a:cs typeface="Open Sans 2 Bold"/>
              </a:rPr>
              <a:t>reçus</a:t>
            </a:r>
            <a:r>
              <a:rPr lang="en-US" sz="2700" b="1">
                <a:latin typeface="Open Sans 2 Bold"/>
                <a:ea typeface="Open Sans 2 Bold"/>
                <a:cs typeface="Open Sans 2 Bold"/>
              </a:rPr>
              <a:t> et </a:t>
            </a:r>
            <a:r>
              <a:rPr lang="en-US" sz="2700" b="1" err="1">
                <a:latin typeface="Open Sans 2 Bold"/>
                <a:ea typeface="Open Sans 2 Bold"/>
                <a:cs typeface="Open Sans 2 Bold"/>
              </a:rPr>
              <a:t>réalité</a:t>
            </a:r>
            <a:endParaRPr lang="en-US" err="1"/>
          </a:p>
        </p:txBody>
      </p:sp>
      <p:sp>
        <p:nvSpPr>
          <p:cNvPr id="50" name="TextBox 13">
            <a:extLst>
              <a:ext uri="{FF2B5EF4-FFF2-40B4-BE49-F238E27FC236}">
                <a16:creationId xmlns:a16="http://schemas.microsoft.com/office/drawing/2014/main" id="{A8FB33D5-AE48-BC64-4A5B-5F544F1C19C2}"/>
              </a:ext>
            </a:extLst>
          </p:cNvPr>
          <p:cNvSpPr txBox="1"/>
          <p:nvPr/>
        </p:nvSpPr>
        <p:spPr>
          <a:xfrm>
            <a:off x="7219733" y="8963666"/>
            <a:ext cx="5335717" cy="942181"/>
          </a:xfrm>
          <a:prstGeom prst="rect">
            <a:avLst/>
          </a:prstGeom>
        </p:spPr>
        <p:txBody>
          <a:bodyPr wrap="square" lIns="0" tIns="0" rIns="0" bIns="0" rtlCol="0" anchor="t">
            <a:spAutoFit/>
          </a:bodyPr>
          <a:lstStyle/>
          <a:p>
            <a:pPr>
              <a:lnSpc>
                <a:spcPts val="3779"/>
              </a:lnSpc>
            </a:pPr>
            <a:r>
              <a:rPr lang="en-US" sz="2700" b="1" err="1">
                <a:solidFill>
                  <a:srgbClr val="000000"/>
                </a:solidFill>
                <a:latin typeface="Open Sans 2 Bold"/>
                <a:ea typeface="Open Sans 2 Bold"/>
                <a:cs typeface="Open Sans 2 Bold"/>
                <a:sym typeface="Open Sans 2 Bold"/>
              </a:rPr>
              <a:t>Approche</a:t>
            </a:r>
            <a:r>
              <a:rPr lang="en-US" sz="2700" b="1">
                <a:solidFill>
                  <a:srgbClr val="000000"/>
                </a:solidFill>
                <a:latin typeface="Open Sans 2 Bold"/>
                <a:ea typeface="Open Sans 2 Bold"/>
                <a:cs typeface="Open Sans 2 Bold"/>
                <a:sym typeface="Open Sans 2 Bold"/>
              </a:rPr>
              <a:t> de </a:t>
            </a:r>
            <a:r>
              <a:rPr lang="en-US" sz="2700" b="1" err="1">
                <a:solidFill>
                  <a:srgbClr val="000000"/>
                </a:solidFill>
                <a:latin typeface="Open Sans 2 Bold"/>
                <a:ea typeface="Open Sans 2 Bold"/>
                <a:cs typeface="Open Sans 2 Bold"/>
                <a:sym typeface="Open Sans 2 Bold"/>
              </a:rPr>
              <a:t>l'ANSSI</a:t>
            </a:r>
            <a:endParaRPr lang="en-US" err="1">
              <a:solidFill>
                <a:srgbClr val="000000"/>
              </a:solidFill>
              <a:latin typeface="Calibri"/>
              <a:ea typeface="Calibri"/>
              <a:cs typeface="Calibri"/>
            </a:endParaRPr>
          </a:p>
          <a:p>
            <a:pPr>
              <a:lnSpc>
                <a:spcPts val="3779"/>
              </a:lnSpc>
            </a:pPr>
            <a:r>
              <a:rPr lang="en-US" sz="2700" b="1">
                <a:latin typeface="Open Sans 2 Bold"/>
                <a:ea typeface="Open Sans 2 Bold"/>
                <a:cs typeface="Open Sans 2 Bold"/>
              </a:rPr>
              <a:t>a la </a:t>
            </a:r>
            <a:r>
              <a:rPr lang="en-US" sz="2700" b="1" err="1">
                <a:latin typeface="Open Sans 2 Bold"/>
                <a:ea typeface="Open Sans 2 Bold"/>
                <a:cs typeface="Open Sans 2 Bold"/>
              </a:rPr>
              <a:t>cybersecurité</a:t>
            </a:r>
            <a:endParaRPr lang="en-US" sz="2700" b="1">
              <a:latin typeface="Open Sans 2 Bold"/>
              <a:ea typeface="Open Sans 2 Bold"/>
              <a:cs typeface="Open Sans 2 Bold"/>
            </a:endParaRPr>
          </a:p>
        </p:txBody>
      </p:sp>
      <p:sp>
        <p:nvSpPr>
          <p:cNvPr id="54" name="TextBox 15">
            <a:extLst>
              <a:ext uri="{FF2B5EF4-FFF2-40B4-BE49-F238E27FC236}">
                <a16:creationId xmlns:a16="http://schemas.microsoft.com/office/drawing/2014/main" id="{3A9AC4A7-5748-90AB-1B11-F8106D1D8087}"/>
              </a:ext>
            </a:extLst>
          </p:cNvPr>
          <p:cNvSpPr txBox="1"/>
          <p:nvPr/>
        </p:nvSpPr>
        <p:spPr>
          <a:xfrm>
            <a:off x="13199621" y="9779312"/>
            <a:ext cx="3450510" cy="456407"/>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L'ANSSI </a:t>
            </a:r>
            <a:r>
              <a:rPr lang="en-US" sz="2700" b="1" err="1">
                <a:solidFill>
                  <a:srgbClr val="000000"/>
                </a:solidFill>
                <a:latin typeface="Open Sans 2 Bold"/>
                <a:ea typeface="Open Sans 2 Bold"/>
                <a:cs typeface="Open Sans 2 Bold"/>
                <a:sym typeface="Open Sans 2 Bold"/>
              </a:rPr>
              <a:t>en</a:t>
            </a:r>
            <a:r>
              <a:rPr lang="en-US" sz="2700" b="1">
                <a:solidFill>
                  <a:srgbClr val="000000"/>
                </a:solidFill>
                <a:latin typeface="Open Sans 2 Bold"/>
                <a:ea typeface="Open Sans 2 Bold"/>
                <a:cs typeface="Open Sans 2 Bold"/>
                <a:sym typeface="Open Sans 2 Bold"/>
              </a:rPr>
              <a:t> chiffres</a:t>
            </a:r>
            <a:endParaRPr lang="en-US"/>
          </a:p>
        </p:txBody>
      </p:sp>
      <p:sp>
        <p:nvSpPr>
          <p:cNvPr id="42" name="TextBox 9">
            <a:extLst>
              <a:ext uri="{FF2B5EF4-FFF2-40B4-BE49-F238E27FC236}">
                <a16:creationId xmlns:a16="http://schemas.microsoft.com/office/drawing/2014/main" id="{AAFE74D4-2DA0-919E-E8A1-657FC1E83C13}"/>
              </a:ext>
            </a:extLst>
          </p:cNvPr>
          <p:cNvSpPr txBox="1"/>
          <p:nvPr/>
        </p:nvSpPr>
        <p:spPr>
          <a:xfrm>
            <a:off x="1974500" y="7713373"/>
            <a:ext cx="3643483" cy="456407"/>
          </a:xfrm>
          <a:prstGeom prst="rect">
            <a:avLst/>
          </a:prstGeom>
        </p:spPr>
        <p:txBody>
          <a:bodyPr wrap="square" lIns="0" tIns="0" rIns="0" bIns="0" rtlCol="0" anchor="t">
            <a:spAutoFit/>
          </a:bodyPr>
          <a:lstStyle/>
          <a:p>
            <a:pPr>
              <a:lnSpc>
                <a:spcPts val="3779"/>
              </a:lnSpc>
            </a:pPr>
            <a:r>
              <a:rPr lang="en-US" sz="2700" b="1" err="1">
                <a:solidFill>
                  <a:srgbClr val="000000"/>
                </a:solidFill>
                <a:latin typeface="Open Sans 2 Bold"/>
                <a:ea typeface="Open Sans 2 Bold"/>
                <a:cs typeface="Open Sans 2 Bold"/>
              </a:rPr>
              <a:t>Contexte</a:t>
            </a:r>
            <a:r>
              <a:rPr lang="en-US" sz="2700" b="1">
                <a:solidFill>
                  <a:srgbClr val="000000"/>
                </a:solidFill>
                <a:latin typeface="Open Sans 2 Bold"/>
                <a:ea typeface="Open Sans 2 Bold"/>
                <a:cs typeface="Open Sans 2 Bold"/>
              </a:rPr>
              <a:t> </a:t>
            </a:r>
            <a:r>
              <a:rPr lang="en-US" sz="2700" b="1" err="1">
                <a:solidFill>
                  <a:srgbClr val="000000"/>
                </a:solidFill>
                <a:latin typeface="Open Sans 2 Bold"/>
                <a:ea typeface="Open Sans 2 Bold"/>
                <a:cs typeface="Open Sans 2 Bold"/>
              </a:rPr>
              <a:t>Industriel</a:t>
            </a:r>
            <a:endParaRPr lang="en-US" sz="2700" b="1" err="1">
              <a:latin typeface="Open Sans 2 Bold"/>
              <a:ea typeface="Open Sans 2 Bold"/>
              <a:cs typeface="Open Sans 2 Bold"/>
            </a:endParaRPr>
          </a:p>
        </p:txBody>
      </p:sp>
      <p:sp>
        <p:nvSpPr>
          <p:cNvPr id="20" name="AutoShape 19">
            <a:extLst>
              <a:ext uri="{FF2B5EF4-FFF2-40B4-BE49-F238E27FC236}">
                <a16:creationId xmlns:a16="http://schemas.microsoft.com/office/drawing/2014/main" id="{C14BBA42-D543-3322-D6AB-3B02DC7D66B7}"/>
              </a:ext>
            </a:extLst>
          </p:cNvPr>
          <p:cNvSpPr/>
          <p:nvPr/>
        </p:nvSpPr>
        <p:spPr>
          <a:xfrm>
            <a:off x="14952314" y="5181836"/>
            <a:ext cx="0" cy="449066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21" name="Group 15">
            <a:extLst>
              <a:ext uri="{FF2B5EF4-FFF2-40B4-BE49-F238E27FC236}">
                <a16:creationId xmlns:a16="http://schemas.microsoft.com/office/drawing/2014/main" id="{8FBEE8AB-4C57-E563-DF78-2ECE141194F4}"/>
              </a:ext>
            </a:extLst>
          </p:cNvPr>
          <p:cNvGrpSpPr/>
          <p:nvPr/>
        </p:nvGrpSpPr>
        <p:grpSpPr>
          <a:xfrm>
            <a:off x="14335005" y="3973998"/>
            <a:ext cx="1223009" cy="1223009"/>
            <a:chOff x="0" y="0"/>
            <a:chExt cx="812800" cy="812800"/>
          </a:xfrm>
        </p:grpSpPr>
        <p:sp>
          <p:nvSpPr>
            <p:cNvPr id="23" name="TextBox 17">
              <a:extLst>
                <a:ext uri="{FF2B5EF4-FFF2-40B4-BE49-F238E27FC236}">
                  <a16:creationId xmlns:a16="http://schemas.microsoft.com/office/drawing/2014/main" id="{0C0CD2CB-A359-96FE-7C3D-C98B3292E4F6}"/>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sp>
          <p:nvSpPr>
            <p:cNvPr id="22" name="Freeform 16">
              <a:extLst>
                <a:ext uri="{FF2B5EF4-FFF2-40B4-BE49-F238E27FC236}">
                  <a16:creationId xmlns:a16="http://schemas.microsoft.com/office/drawing/2014/main" id="{6860AE5D-7B85-E2E0-91D1-1C9B1F7F4A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grpSp>
      <p:sp>
        <p:nvSpPr>
          <p:cNvPr id="56" name="AutoShape 19">
            <a:extLst>
              <a:ext uri="{FF2B5EF4-FFF2-40B4-BE49-F238E27FC236}">
                <a16:creationId xmlns:a16="http://schemas.microsoft.com/office/drawing/2014/main" id="{50B1C326-23FA-4E11-1E7D-9379AFE21900}"/>
              </a:ext>
            </a:extLst>
          </p:cNvPr>
          <p:cNvSpPr/>
          <p:nvPr/>
        </p:nvSpPr>
        <p:spPr>
          <a:xfrm>
            <a:off x="8533453" y="5196681"/>
            <a:ext cx="0" cy="3713818"/>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TextBox 23">
            <a:extLst>
              <a:ext uri="{FF2B5EF4-FFF2-40B4-BE49-F238E27FC236}">
                <a16:creationId xmlns:a16="http://schemas.microsoft.com/office/drawing/2014/main" id="{20D62E18-4B6D-3A19-053B-5A1557F9FECA}"/>
              </a:ext>
            </a:extLst>
          </p:cNvPr>
          <p:cNvSpPr txBox="1"/>
          <p:nvPr/>
        </p:nvSpPr>
        <p:spPr>
          <a:xfrm>
            <a:off x="125666" y="10227863"/>
            <a:ext cx="7962406"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Présentée</a:t>
            </a:r>
            <a:r>
              <a:rPr lang="en-US" sz="2850" b="1">
                <a:solidFill>
                  <a:srgbClr val="BFBFBD"/>
                </a:solidFill>
                <a:latin typeface="Open Sans 2 Bold"/>
                <a:ea typeface="Open Sans 2 Bold"/>
                <a:cs typeface="Open Sans 2 Bold"/>
              </a:rPr>
              <a:t> par: Mohamadou </a:t>
            </a:r>
            <a:r>
              <a:rPr lang="en-US" sz="2850" b="1" err="1">
                <a:solidFill>
                  <a:srgbClr val="BFBFBD"/>
                </a:solidFill>
                <a:latin typeface="Open Sans 2 Bold"/>
                <a:ea typeface="Open Sans 2 Bold"/>
                <a:cs typeface="Open Sans 2 Bold"/>
              </a:rPr>
              <a:t>Afiss</a:t>
            </a:r>
            <a:r>
              <a:rPr lang="en-US" sz="2850" b="1">
                <a:solidFill>
                  <a:srgbClr val="BFBFBD"/>
                </a:solidFill>
                <a:latin typeface="Open Sans 2 Bold"/>
                <a:ea typeface="Open Sans 2 Bold"/>
                <a:cs typeface="Open Sans 2 Bold"/>
              </a:rPr>
              <a:t> Dia</a:t>
            </a:r>
            <a:endParaRPr lang="en-US" err="1"/>
          </a:p>
        </p:txBody>
      </p:sp>
      <p:grpSp>
        <p:nvGrpSpPr>
          <p:cNvPr id="28" name="Group 15">
            <a:extLst>
              <a:ext uri="{FF2B5EF4-FFF2-40B4-BE49-F238E27FC236}">
                <a16:creationId xmlns:a16="http://schemas.microsoft.com/office/drawing/2014/main" id="{0A576882-26B6-2FD6-7B80-8D8D90DB488B}"/>
              </a:ext>
            </a:extLst>
          </p:cNvPr>
          <p:cNvGrpSpPr/>
          <p:nvPr/>
        </p:nvGrpSpPr>
        <p:grpSpPr>
          <a:xfrm>
            <a:off x="10795910" y="3988842"/>
            <a:ext cx="1223009" cy="1223009"/>
            <a:chOff x="0" y="0"/>
            <a:chExt cx="812800" cy="812800"/>
          </a:xfrm>
        </p:grpSpPr>
        <p:sp>
          <p:nvSpPr>
            <p:cNvPr id="35" name="Freeform 16">
              <a:extLst>
                <a:ext uri="{FF2B5EF4-FFF2-40B4-BE49-F238E27FC236}">
                  <a16:creationId xmlns:a16="http://schemas.microsoft.com/office/drawing/2014/main" id="{9E531A5F-FC19-FFF7-3591-8A5CC6822F5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36" name="TextBox 17">
              <a:extLst>
                <a:ext uri="{FF2B5EF4-FFF2-40B4-BE49-F238E27FC236}">
                  <a16:creationId xmlns:a16="http://schemas.microsoft.com/office/drawing/2014/main" id="{95D5C781-5F4A-4955-B29B-E9EBE131200D}"/>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7" name="TextBox 32">
            <a:extLst>
              <a:ext uri="{FF2B5EF4-FFF2-40B4-BE49-F238E27FC236}">
                <a16:creationId xmlns:a16="http://schemas.microsoft.com/office/drawing/2014/main" id="{B896776B-9F00-2AEF-C4E4-FA642B88A788}"/>
              </a:ext>
            </a:extLst>
          </p:cNvPr>
          <p:cNvSpPr txBox="1"/>
          <p:nvPr/>
        </p:nvSpPr>
        <p:spPr>
          <a:xfrm>
            <a:off x="10885329" y="4397135"/>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5</a:t>
            </a:r>
            <a:endParaRPr lang="en-US" sz="3050" b="1" i="1">
              <a:solidFill>
                <a:srgbClr val="FFFFFF"/>
              </a:solidFill>
              <a:latin typeface="Open Sans 1 Italics"/>
              <a:ea typeface="Open Sans 1 Italics"/>
              <a:cs typeface="Open Sans 1 Italics"/>
            </a:endParaRPr>
          </a:p>
        </p:txBody>
      </p:sp>
      <p:sp>
        <p:nvSpPr>
          <p:cNvPr id="39" name="TextBox 13">
            <a:extLst>
              <a:ext uri="{FF2B5EF4-FFF2-40B4-BE49-F238E27FC236}">
                <a16:creationId xmlns:a16="http://schemas.microsoft.com/office/drawing/2014/main" id="{D95BF81D-8D06-D225-EC5A-8E73A06D8382}"/>
              </a:ext>
            </a:extLst>
          </p:cNvPr>
          <p:cNvSpPr txBox="1"/>
          <p:nvPr/>
        </p:nvSpPr>
        <p:spPr>
          <a:xfrm>
            <a:off x="10578223" y="9431256"/>
            <a:ext cx="3316912" cy="943720"/>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Les classes de </a:t>
            </a:r>
            <a:r>
              <a:rPr lang="en-US" sz="2700" b="1" err="1">
                <a:solidFill>
                  <a:srgbClr val="000000"/>
                </a:solidFill>
                <a:latin typeface="Open Sans 2 Bold"/>
                <a:ea typeface="Open Sans 2 Bold"/>
                <a:cs typeface="Open Sans 2 Bold"/>
                <a:sym typeface="Open Sans 2 Bold"/>
              </a:rPr>
              <a:t>Cybersecurité</a:t>
            </a:r>
            <a:endParaRPr lang="en-US" err="1"/>
          </a:p>
        </p:txBody>
      </p:sp>
      <p:sp>
        <p:nvSpPr>
          <p:cNvPr id="40" name="AutoShape 19">
            <a:extLst>
              <a:ext uri="{FF2B5EF4-FFF2-40B4-BE49-F238E27FC236}">
                <a16:creationId xmlns:a16="http://schemas.microsoft.com/office/drawing/2014/main" id="{71AFC984-45E6-3637-78DD-D00FEE25942B}"/>
              </a:ext>
            </a:extLst>
          </p:cNvPr>
          <p:cNvSpPr/>
          <p:nvPr/>
        </p:nvSpPr>
        <p:spPr>
          <a:xfrm>
            <a:off x="11413219" y="5196680"/>
            <a:ext cx="0" cy="4026782"/>
          </a:xfrm>
          <a:prstGeom prst="line">
            <a:avLst/>
          </a:prstGeom>
          <a:ln w="38100" cap="flat">
            <a:solidFill>
              <a:srgbClr val="000000"/>
            </a:solidFill>
            <a:prstDash val="solid"/>
            <a:headEnd type="none" w="sm" len="sm"/>
            <a:tailEnd type="none" w="sm" len="sm"/>
          </a:ln>
        </p:spPr>
        <p:txBody>
          <a:bodyPr/>
          <a:lstStyle/>
          <a:p>
            <a:endParaRPr lang="fr-FR"/>
          </a:p>
        </p:txBody>
      </p:sp>
      <p:sp>
        <p:nvSpPr>
          <p:cNvPr id="25" name="TextBox 32">
            <a:extLst>
              <a:ext uri="{FF2B5EF4-FFF2-40B4-BE49-F238E27FC236}">
                <a16:creationId xmlns:a16="http://schemas.microsoft.com/office/drawing/2014/main" id="{543D5F26-D648-069D-6AA1-D094329289B1}"/>
              </a:ext>
            </a:extLst>
          </p:cNvPr>
          <p:cNvSpPr txBox="1"/>
          <p:nvPr/>
        </p:nvSpPr>
        <p:spPr>
          <a:xfrm>
            <a:off x="14424424" y="438229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rPr>
              <a:t>6</a:t>
            </a:r>
          </a:p>
        </p:txBody>
      </p:sp>
    </p:spTree>
    <p:extLst>
      <p:ext uri="{BB962C8B-B14F-4D97-AF65-F5344CB8AC3E}">
        <p14:creationId xmlns:p14="http://schemas.microsoft.com/office/powerpoint/2010/main" val="3802184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18324FD9-01E5-9916-606E-C81427A949C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8764930-0D0A-08B1-5AA9-95ACF7289E11}"/>
              </a:ext>
            </a:extLst>
          </p:cNvPr>
          <p:cNvGrpSpPr/>
          <p:nvPr/>
        </p:nvGrpSpPr>
        <p:grpSpPr>
          <a:xfrm>
            <a:off x="-164415" y="6462565"/>
            <a:ext cx="18616829" cy="3988849"/>
            <a:chOff x="0" y="0"/>
            <a:chExt cx="4903198" cy="1050561"/>
          </a:xfrm>
        </p:grpSpPr>
        <p:sp>
          <p:nvSpPr>
            <p:cNvPr id="3" name="Freeform 3">
              <a:extLst>
                <a:ext uri="{FF2B5EF4-FFF2-40B4-BE49-F238E27FC236}">
                  <a16:creationId xmlns:a16="http://schemas.microsoft.com/office/drawing/2014/main" id="{35E07F59-1F53-A608-F7EE-776514144720}"/>
                </a:ext>
              </a:extLst>
            </p:cNvPr>
            <p:cNvSpPr/>
            <p:nvPr/>
          </p:nvSpPr>
          <p:spPr>
            <a:xfrm>
              <a:off x="0" y="0"/>
              <a:ext cx="4903198" cy="1050561"/>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A5B8DE6A-23B7-F8EA-9DDB-D9BA825D775A}"/>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sp>
        <p:nvSpPr>
          <p:cNvPr id="30" name="Freeform 2">
            <a:extLst>
              <a:ext uri="{FF2B5EF4-FFF2-40B4-BE49-F238E27FC236}">
                <a16:creationId xmlns:a16="http://schemas.microsoft.com/office/drawing/2014/main" id="{F506730C-9350-8062-3712-958D002AC2B7}"/>
              </a:ext>
            </a:extLst>
          </p:cNvPr>
          <p:cNvSpPr/>
          <p:nvPr/>
        </p:nvSpPr>
        <p:spPr>
          <a:xfrm rot="8460000">
            <a:off x="-3298033" y="3094317"/>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8" name="Group 8">
            <a:extLst>
              <a:ext uri="{FF2B5EF4-FFF2-40B4-BE49-F238E27FC236}">
                <a16:creationId xmlns:a16="http://schemas.microsoft.com/office/drawing/2014/main" id="{E9FC546B-5B81-5815-E8BD-C11CD3F065C0}"/>
              </a:ext>
            </a:extLst>
          </p:cNvPr>
          <p:cNvGrpSpPr/>
          <p:nvPr/>
        </p:nvGrpSpPr>
        <p:grpSpPr>
          <a:xfrm>
            <a:off x="1827447" y="1295240"/>
            <a:ext cx="670144" cy="6295917"/>
            <a:chOff x="0" y="0"/>
            <a:chExt cx="201656" cy="1168951"/>
          </a:xfrm>
        </p:grpSpPr>
        <p:sp>
          <p:nvSpPr>
            <p:cNvPr id="9" name="Freeform 9">
              <a:extLst>
                <a:ext uri="{FF2B5EF4-FFF2-40B4-BE49-F238E27FC236}">
                  <a16:creationId xmlns:a16="http://schemas.microsoft.com/office/drawing/2014/main" id="{BA927302-48D6-D408-1398-163262D26D44}"/>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10" name="TextBox 10">
              <a:extLst>
                <a:ext uri="{FF2B5EF4-FFF2-40B4-BE49-F238E27FC236}">
                  <a16:creationId xmlns:a16="http://schemas.microsoft.com/office/drawing/2014/main" id="{CD70F1DF-7D80-43BA-7005-24019934598A}"/>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27" name="TextBox 27">
            <a:extLst>
              <a:ext uri="{FF2B5EF4-FFF2-40B4-BE49-F238E27FC236}">
                <a16:creationId xmlns:a16="http://schemas.microsoft.com/office/drawing/2014/main" id="{413004BE-ABE8-E46D-CAA2-A1F65220567E}"/>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6" name="Title 1">
            <a:extLst>
              <a:ext uri="{FF2B5EF4-FFF2-40B4-BE49-F238E27FC236}">
                <a16:creationId xmlns:a16="http://schemas.microsoft.com/office/drawing/2014/main" id="{18378D5A-B3F7-653D-AF7F-CC57DBB31D66}"/>
              </a:ext>
            </a:extLst>
          </p:cNvPr>
          <p:cNvSpPr>
            <a:spLocks noGrp="1"/>
          </p:cNvSpPr>
          <p:nvPr/>
        </p:nvSpPr>
        <p:spPr>
          <a:xfrm>
            <a:off x="4257342" y="691000"/>
            <a:ext cx="10504000" cy="848979"/>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r>
              <a:rPr lang="en-US" sz="7200">
                <a:latin typeface="Century Gothic"/>
                <a:cs typeface="Arial"/>
              </a:rPr>
              <a:t>Histoire et </a:t>
            </a:r>
            <a:r>
              <a:rPr lang="en-US" sz="7200" err="1">
                <a:latin typeface="Century Gothic"/>
                <a:cs typeface="Arial"/>
              </a:rPr>
              <a:t>Modèle</a:t>
            </a:r>
            <a:r>
              <a:rPr lang="en-US" sz="7200">
                <a:latin typeface="Century Gothic"/>
                <a:cs typeface="Arial"/>
              </a:rPr>
              <a:t> </a:t>
            </a:r>
            <a:endParaRPr lang="en-US" sz="7200">
              <a:latin typeface="Century Gothic"/>
            </a:endParaRPr>
          </a:p>
        </p:txBody>
      </p:sp>
      <p:sp>
        <p:nvSpPr>
          <p:cNvPr id="7" name="Content Placeholder 2">
            <a:extLst>
              <a:ext uri="{FF2B5EF4-FFF2-40B4-BE49-F238E27FC236}">
                <a16:creationId xmlns:a16="http://schemas.microsoft.com/office/drawing/2014/main" id="{7FD95CB6-050E-696B-1099-D7E101E22B96}"/>
              </a:ext>
            </a:extLst>
          </p:cNvPr>
          <p:cNvSpPr>
            <a:spLocks noGrp="1"/>
          </p:cNvSpPr>
          <p:nvPr/>
        </p:nvSpPr>
        <p:spPr>
          <a:xfrm>
            <a:off x="4263142" y="1706358"/>
            <a:ext cx="10498202" cy="4167764"/>
          </a:xfrm>
          <a:prstGeom prst="rect">
            <a:avLst/>
          </a:prstGeom>
        </p:spPr>
        <p:txBody>
          <a:bodyPr vert="horz" lIns="0" tIns="0" rIns="0" bIns="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latin typeface="Open Sans 2"/>
                <a:ea typeface="+mn-lt"/>
                <a:cs typeface="+mn-lt"/>
              </a:rPr>
              <a:t>L’ANSSI </a:t>
            </a:r>
            <a:r>
              <a:rPr lang="en-US" sz="3600" b="1" err="1">
                <a:latin typeface="Open Sans 2"/>
                <a:ea typeface="+mn-lt"/>
                <a:cs typeface="+mn-lt"/>
              </a:rPr>
              <a:t>est</a:t>
            </a:r>
            <a:r>
              <a:rPr lang="en-US" sz="3600" b="1">
                <a:latin typeface="Open Sans 2"/>
                <a:ea typeface="+mn-lt"/>
                <a:cs typeface="+mn-lt"/>
              </a:rPr>
              <a:t> </a:t>
            </a:r>
            <a:r>
              <a:rPr lang="en-US" sz="3600" b="1" err="1">
                <a:latin typeface="Open Sans 2"/>
                <a:ea typeface="+mn-lt"/>
                <a:cs typeface="+mn-lt"/>
              </a:rPr>
              <a:t>l’héritière</a:t>
            </a:r>
            <a:r>
              <a:rPr lang="en-US" sz="3600" b="1">
                <a:latin typeface="Open Sans 2"/>
                <a:ea typeface="+mn-lt"/>
                <a:cs typeface="+mn-lt"/>
              </a:rPr>
              <a:t> </a:t>
            </a:r>
            <a:r>
              <a:rPr lang="en-US" sz="3600" b="1" err="1">
                <a:latin typeface="Open Sans 2"/>
                <a:ea typeface="+mn-lt"/>
                <a:cs typeface="+mn-lt"/>
              </a:rPr>
              <a:t>d’organismes</a:t>
            </a:r>
            <a:r>
              <a:rPr lang="en-US" sz="3600" b="1">
                <a:latin typeface="Open Sans 2"/>
                <a:ea typeface="+mn-lt"/>
                <a:cs typeface="+mn-lt"/>
              </a:rPr>
              <a:t> </a:t>
            </a:r>
            <a:r>
              <a:rPr lang="en-US" sz="3600" b="1" err="1">
                <a:latin typeface="Open Sans 2"/>
                <a:ea typeface="+mn-lt"/>
                <a:cs typeface="+mn-lt"/>
              </a:rPr>
              <a:t>successifs</a:t>
            </a:r>
            <a:r>
              <a:rPr lang="en-US" sz="3600" b="1">
                <a:latin typeface="Open Sans 2"/>
                <a:ea typeface="+mn-lt"/>
                <a:cs typeface="+mn-lt"/>
              </a:rPr>
              <a:t> :</a:t>
            </a:r>
            <a:endParaRPr lang="fr-FR" sz="3600" b="1">
              <a:latin typeface="Open Sans 2"/>
              <a:ea typeface="Open Sans 2"/>
              <a:cs typeface="Open Sans 2"/>
            </a:endParaRPr>
          </a:p>
          <a:p>
            <a:pPr marL="285750" indent="-285750">
              <a:buChar char="•"/>
            </a:pPr>
            <a:r>
              <a:rPr lang="en-US" sz="3600">
                <a:latin typeface="Open Sans 2"/>
                <a:ea typeface="+mn-lt"/>
                <a:cs typeface="+mn-lt"/>
              </a:rPr>
              <a:t> 1943 : DTC (Alger)</a:t>
            </a:r>
            <a:endParaRPr lang="fr-FR" sz="3600">
              <a:latin typeface="Open Sans 2"/>
              <a:ea typeface="Open Sans 2"/>
              <a:cs typeface="Open Sans 2"/>
            </a:endParaRPr>
          </a:p>
          <a:p>
            <a:pPr marL="285750" indent="-285750">
              <a:buChar char="•"/>
            </a:pPr>
            <a:r>
              <a:rPr lang="en-US" sz="3600">
                <a:latin typeface="Open Sans 2"/>
                <a:ea typeface="+mn-lt"/>
                <a:cs typeface="+mn-lt"/>
              </a:rPr>
              <a:t> 1951 : STC-CH (Paris)</a:t>
            </a:r>
            <a:endParaRPr lang="en-US" sz="3600">
              <a:latin typeface="Open Sans 2"/>
              <a:ea typeface="Open Sans 2"/>
              <a:cs typeface="Open Sans 2"/>
            </a:endParaRPr>
          </a:p>
          <a:p>
            <a:pPr marL="285750" indent="-285750">
              <a:buChar char="•"/>
            </a:pPr>
            <a:r>
              <a:rPr lang="en-US" sz="3600">
                <a:latin typeface="Open Sans 2"/>
                <a:ea typeface="+mn-lt"/>
                <a:cs typeface="+mn-lt"/>
              </a:rPr>
              <a:t> 1977 : SCCST</a:t>
            </a:r>
          </a:p>
          <a:p>
            <a:pPr marL="285750" indent="-285750">
              <a:buChar char="•"/>
            </a:pPr>
            <a:r>
              <a:rPr lang="en-US" sz="3600">
                <a:latin typeface="Open Sans 2"/>
                <a:ea typeface="+mn-lt"/>
                <a:cs typeface="+mn-lt"/>
              </a:rPr>
              <a:t> 1986 : SCSSI</a:t>
            </a:r>
          </a:p>
          <a:p>
            <a:pPr marL="285750" indent="-285750">
              <a:buChar char="•"/>
            </a:pPr>
            <a:r>
              <a:rPr lang="en-US" sz="3600">
                <a:latin typeface="Open Sans 2"/>
                <a:ea typeface="+mn-lt"/>
                <a:cs typeface="+mn-lt"/>
              </a:rPr>
              <a:t> 2001 : DCSSI</a:t>
            </a:r>
          </a:p>
          <a:p>
            <a:endParaRPr lang="en-US" sz="3600">
              <a:latin typeface="Open Sans 2"/>
              <a:ea typeface="Open Sans 2"/>
              <a:cs typeface="Open Sans 2"/>
            </a:endParaRPr>
          </a:p>
          <a:p>
            <a:r>
              <a:rPr lang="en-US" sz="3600">
                <a:latin typeface="Open Sans 2"/>
                <a:ea typeface="+mn-lt"/>
                <a:cs typeface="+mn-lt"/>
              </a:rPr>
              <a:t> </a:t>
            </a:r>
            <a:r>
              <a:rPr lang="en-US" sz="3600" err="1">
                <a:latin typeface="Open Sans 2"/>
                <a:ea typeface="+mn-lt"/>
                <a:cs typeface="+mn-lt"/>
              </a:rPr>
              <a:t>Créée</a:t>
            </a:r>
            <a:r>
              <a:rPr lang="en-US" sz="3600">
                <a:latin typeface="Open Sans 2"/>
                <a:ea typeface="+mn-lt"/>
                <a:cs typeface="+mn-lt"/>
              </a:rPr>
              <a:t> </a:t>
            </a:r>
            <a:r>
              <a:rPr lang="en-US" sz="3600" err="1">
                <a:latin typeface="Open Sans 2"/>
                <a:ea typeface="+mn-lt"/>
                <a:cs typeface="+mn-lt"/>
              </a:rPr>
              <a:t>officiellement</a:t>
            </a:r>
            <a:r>
              <a:rPr lang="en-US" sz="3600">
                <a:latin typeface="Open Sans 2"/>
                <a:ea typeface="+mn-lt"/>
                <a:cs typeface="+mn-lt"/>
              </a:rPr>
              <a:t> </a:t>
            </a:r>
            <a:r>
              <a:rPr lang="en-US" sz="3600" err="1">
                <a:latin typeface="Open Sans 2"/>
                <a:ea typeface="+mn-lt"/>
                <a:cs typeface="+mn-lt"/>
              </a:rPr>
              <a:t>en</a:t>
            </a:r>
            <a:r>
              <a:rPr lang="en-US" sz="3600">
                <a:latin typeface="Open Sans 2"/>
                <a:ea typeface="+mn-lt"/>
                <a:cs typeface="+mn-lt"/>
              </a:rPr>
              <a:t> 2009 (</a:t>
            </a:r>
            <a:r>
              <a:rPr lang="en-US" sz="3600" err="1">
                <a:latin typeface="Open Sans 2"/>
                <a:ea typeface="+mn-lt"/>
                <a:cs typeface="+mn-lt"/>
              </a:rPr>
              <a:t>décret</a:t>
            </a:r>
            <a:r>
              <a:rPr lang="en-US" sz="3600">
                <a:latin typeface="Open Sans 2"/>
                <a:ea typeface="+mn-lt"/>
                <a:cs typeface="+mn-lt"/>
              </a:rPr>
              <a:t> n°2009-834),</a:t>
            </a:r>
            <a:endParaRPr lang="en-US" sz="3600">
              <a:latin typeface="Open Sans 2"/>
              <a:ea typeface="Open Sans 2"/>
              <a:cs typeface="Open Sans 2"/>
            </a:endParaRPr>
          </a:p>
          <a:p>
            <a:r>
              <a:rPr lang="en-US" sz="3600" err="1">
                <a:latin typeface="Open Sans 2"/>
                <a:ea typeface="+mn-lt"/>
                <a:cs typeface="+mn-lt"/>
              </a:rPr>
              <a:t>l’ANSSI</a:t>
            </a:r>
            <a:r>
              <a:rPr lang="en-US" sz="3600">
                <a:latin typeface="Open Sans 2"/>
                <a:ea typeface="+mn-lt"/>
                <a:cs typeface="+mn-lt"/>
              </a:rPr>
              <a:t> </a:t>
            </a:r>
            <a:r>
              <a:rPr lang="en-US" sz="3600" err="1">
                <a:latin typeface="Open Sans 2"/>
                <a:ea typeface="+mn-lt"/>
                <a:cs typeface="+mn-lt"/>
              </a:rPr>
              <a:t>devient</a:t>
            </a:r>
            <a:r>
              <a:rPr lang="en-US" sz="3600">
                <a:latin typeface="Open Sans 2"/>
                <a:ea typeface="+mn-lt"/>
                <a:cs typeface="+mn-lt"/>
              </a:rPr>
              <a:t> </a:t>
            </a:r>
            <a:r>
              <a:rPr lang="en-US" sz="3600" err="1">
                <a:latin typeface="Open Sans 2"/>
                <a:ea typeface="+mn-lt"/>
                <a:cs typeface="+mn-lt"/>
              </a:rPr>
              <a:t>l’autorité</a:t>
            </a:r>
            <a:r>
              <a:rPr lang="en-US" sz="3600">
                <a:latin typeface="Open Sans 2"/>
                <a:ea typeface="+mn-lt"/>
                <a:cs typeface="+mn-lt"/>
              </a:rPr>
              <a:t> </a:t>
            </a:r>
            <a:r>
              <a:rPr lang="en-US" sz="3600" err="1">
                <a:latin typeface="Open Sans 2"/>
                <a:ea typeface="+mn-lt"/>
                <a:cs typeface="+mn-lt"/>
              </a:rPr>
              <a:t>nationale</a:t>
            </a:r>
            <a:r>
              <a:rPr lang="en-US" sz="3600">
                <a:latin typeface="Open Sans 2"/>
                <a:ea typeface="+mn-lt"/>
                <a:cs typeface="+mn-lt"/>
              </a:rPr>
              <a:t> </a:t>
            </a:r>
            <a:r>
              <a:rPr lang="en-US" sz="3600" err="1">
                <a:latin typeface="Open Sans 2"/>
                <a:ea typeface="+mn-lt"/>
                <a:cs typeface="+mn-lt"/>
              </a:rPr>
              <a:t>en</a:t>
            </a:r>
            <a:r>
              <a:rPr lang="en-US" sz="3600">
                <a:latin typeface="Open Sans 2"/>
                <a:ea typeface="+mn-lt"/>
                <a:cs typeface="+mn-lt"/>
              </a:rPr>
              <a:t> </a:t>
            </a:r>
            <a:r>
              <a:rPr lang="en-US" sz="3600" err="1">
                <a:latin typeface="Open Sans 2"/>
                <a:ea typeface="+mn-lt"/>
                <a:cs typeface="+mn-lt"/>
              </a:rPr>
              <a:t>cybersécurité</a:t>
            </a:r>
            <a:r>
              <a:rPr lang="en-US" sz="3600">
                <a:latin typeface="Open Sans 2"/>
                <a:ea typeface="+mn-lt"/>
                <a:cs typeface="+mn-lt"/>
              </a:rPr>
              <a:t>.</a:t>
            </a:r>
          </a:p>
        </p:txBody>
      </p:sp>
      <p:sp>
        <p:nvSpPr>
          <p:cNvPr id="13" name="TextBox 23">
            <a:extLst>
              <a:ext uri="{FF2B5EF4-FFF2-40B4-BE49-F238E27FC236}">
                <a16:creationId xmlns:a16="http://schemas.microsoft.com/office/drawing/2014/main" id="{386667D7-4DDF-A3E6-702F-ACE52D32E869}"/>
              </a:ext>
            </a:extLst>
          </p:cNvPr>
          <p:cNvSpPr txBox="1"/>
          <p:nvPr/>
        </p:nvSpPr>
        <p:spPr>
          <a:xfrm>
            <a:off x="12134995" y="10227863"/>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ANSSI – Histoire et </a:t>
            </a:r>
            <a:r>
              <a:rPr lang="en-US" sz="2850" b="1" err="1">
                <a:solidFill>
                  <a:srgbClr val="BFBFBD"/>
                </a:solidFill>
                <a:latin typeface="Open Sans 2 Bold"/>
                <a:ea typeface="Open Sans 2 Bold"/>
                <a:cs typeface="Open Sans 2 Bold"/>
              </a:rPr>
              <a:t>Modèle</a:t>
            </a:r>
            <a:endParaRPr lang="en-US" err="1"/>
          </a:p>
        </p:txBody>
      </p:sp>
    </p:spTree>
    <p:extLst>
      <p:ext uri="{BB962C8B-B14F-4D97-AF65-F5344CB8AC3E}">
        <p14:creationId xmlns:p14="http://schemas.microsoft.com/office/powerpoint/2010/main" val="1403103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85CA5B04-91F7-E8C5-EE12-C35A5618C63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51B0277-9962-8993-2E97-4903B208934B}"/>
              </a:ext>
            </a:extLst>
          </p:cNvPr>
          <p:cNvGrpSpPr/>
          <p:nvPr/>
        </p:nvGrpSpPr>
        <p:grpSpPr>
          <a:xfrm>
            <a:off x="-164415" y="6462565"/>
            <a:ext cx="18616829" cy="3988849"/>
            <a:chOff x="0" y="0"/>
            <a:chExt cx="4903198" cy="1050561"/>
          </a:xfrm>
        </p:grpSpPr>
        <p:sp>
          <p:nvSpPr>
            <p:cNvPr id="3" name="Freeform 3">
              <a:extLst>
                <a:ext uri="{FF2B5EF4-FFF2-40B4-BE49-F238E27FC236}">
                  <a16:creationId xmlns:a16="http://schemas.microsoft.com/office/drawing/2014/main" id="{2DBE7546-46C8-97A6-D50B-FFC702CDE4FC}"/>
                </a:ext>
              </a:extLst>
            </p:cNvPr>
            <p:cNvSpPr/>
            <p:nvPr/>
          </p:nvSpPr>
          <p:spPr>
            <a:xfrm>
              <a:off x="0" y="0"/>
              <a:ext cx="4903198" cy="1050561"/>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D5C8608F-63F0-FE61-F202-7CB5BF862212}"/>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sp>
        <p:nvSpPr>
          <p:cNvPr id="30" name="Freeform 2">
            <a:extLst>
              <a:ext uri="{FF2B5EF4-FFF2-40B4-BE49-F238E27FC236}">
                <a16:creationId xmlns:a16="http://schemas.microsoft.com/office/drawing/2014/main" id="{D50F863A-657E-4FFF-DE43-7F0C2A7C6C98}"/>
              </a:ext>
            </a:extLst>
          </p:cNvPr>
          <p:cNvSpPr/>
          <p:nvPr/>
        </p:nvSpPr>
        <p:spPr>
          <a:xfrm rot="8460000">
            <a:off x="-3298033" y="3094317"/>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8" name="Group 8">
            <a:extLst>
              <a:ext uri="{FF2B5EF4-FFF2-40B4-BE49-F238E27FC236}">
                <a16:creationId xmlns:a16="http://schemas.microsoft.com/office/drawing/2014/main" id="{538AC434-11A3-C821-E29C-39160D3A2539}"/>
              </a:ext>
            </a:extLst>
          </p:cNvPr>
          <p:cNvGrpSpPr/>
          <p:nvPr/>
        </p:nvGrpSpPr>
        <p:grpSpPr>
          <a:xfrm>
            <a:off x="1827447" y="1295240"/>
            <a:ext cx="670144" cy="6295917"/>
            <a:chOff x="0" y="0"/>
            <a:chExt cx="201656" cy="1168951"/>
          </a:xfrm>
        </p:grpSpPr>
        <p:sp>
          <p:nvSpPr>
            <p:cNvPr id="9" name="Freeform 9">
              <a:extLst>
                <a:ext uri="{FF2B5EF4-FFF2-40B4-BE49-F238E27FC236}">
                  <a16:creationId xmlns:a16="http://schemas.microsoft.com/office/drawing/2014/main" id="{803E4787-7AFA-3F87-5EFE-9F4E73E46D8C}"/>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10" name="TextBox 10">
              <a:extLst>
                <a:ext uri="{FF2B5EF4-FFF2-40B4-BE49-F238E27FC236}">
                  <a16:creationId xmlns:a16="http://schemas.microsoft.com/office/drawing/2014/main" id="{10F9381E-2E4A-DCD1-3C45-C790FD7D39E7}"/>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27" name="TextBox 27">
            <a:extLst>
              <a:ext uri="{FF2B5EF4-FFF2-40B4-BE49-F238E27FC236}">
                <a16:creationId xmlns:a16="http://schemas.microsoft.com/office/drawing/2014/main" id="{96BAA8DF-4E39-5CFB-8765-3532A2080F25}"/>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6" name="Title 1">
            <a:extLst>
              <a:ext uri="{FF2B5EF4-FFF2-40B4-BE49-F238E27FC236}">
                <a16:creationId xmlns:a16="http://schemas.microsoft.com/office/drawing/2014/main" id="{B38752AC-F4C1-EEF1-4F0F-164897599A5B}"/>
              </a:ext>
            </a:extLst>
          </p:cNvPr>
          <p:cNvSpPr>
            <a:spLocks noGrp="1"/>
          </p:cNvSpPr>
          <p:nvPr/>
        </p:nvSpPr>
        <p:spPr>
          <a:xfrm>
            <a:off x="4147739" y="1300152"/>
            <a:ext cx="12866609" cy="848979"/>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r>
              <a:rPr lang="en-US" sz="6000" err="1">
                <a:latin typeface="Century Gothic Paneuropean Bold"/>
                <a:ea typeface="Open Sans 1 Semi-Bold"/>
                <a:cs typeface="Open Sans 1 Semi-Bold"/>
              </a:rPr>
              <a:t>Prouquoi</a:t>
            </a:r>
            <a:r>
              <a:rPr lang="en-US" sz="6000">
                <a:latin typeface="Century Gothic Paneuropean Bold"/>
                <a:ea typeface="Open Sans 1 Semi-Bold"/>
                <a:cs typeface="Open Sans 1 Semi-Bold"/>
              </a:rPr>
              <a:t> </a:t>
            </a:r>
            <a:r>
              <a:rPr lang="en-US" sz="6000" err="1">
                <a:latin typeface="Century Gothic Paneuropean Bold"/>
                <a:ea typeface="Open Sans 1 Semi-Bold"/>
                <a:cs typeface="Open Sans 1 Semi-Bold"/>
              </a:rPr>
              <a:t>ce</a:t>
            </a:r>
            <a:r>
              <a:rPr lang="en-US" sz="6000">
                <a:latin typeface="Century Gothic Paneuropean Bold"/>
                <a:ea typeface="Open Sans 1 Semi-Bold"/>
                <a:cs typeface="Open Sans 1 Semi-Bold"/>
              </a:rPr>
              <a:t> </a:t>
            </a:r>
            <a:r>
              <a:rPr lang="en-US" sz="6000" err="1">
                <a:latin typeface="Century Gothic Paneuropean Bold"/>
                <a:ea typeface="Open Sans 1 Semi-Bold"/>
                <a:cs typeface="Open Sans 1 Semi-Bold"/>
              </a:rPr>
              <a:t>préoccuper</a:t>
            </a:r>
            <a:r>
              <a:rPr lang="en-US" sz="6000">
                <a:latin typeface="Century Gothic Paneuropean Bold"/>
                <a:ea typeface="Open Sans 1 Semi-Bold"/>
                <a:cs typeface="Open Sans 1 Semi-Bold"/>
              </a:rPr>
              <a:t> des </a:t>
            </a:r>
            <a:r>
              <a:rPr lang="en-US" sz="6000" err="1">
                <a:latin typeface="Century Gothic Paneuropean Bold"/>
                <a:ea typeface="Open Sans 1 Semi-Bold"/>
                <a:cs typeface="Open Sans 1 Semi-Bold"/>
              </a:rPr>
              <a:t>systèmes</a:t>
            </a:r>
            <a:r>
              <a:rPr lang="en-US" sz="6000">
                <a:latin typeface="Century Gothic Paneuropean Bold"/>
                <a:ea typeface="Open Sans 1 Semi-Bold"/>
                <a:cs typeface="Open Sans 1 Semi-Bold"/>
              </a:rPr>
              <a:t> </a:t>
            </a:r>
            <a:r>
              <a:rPr lang="en-US" sz="6000" err="1">
                <a:latin typeface="Century Gothic Paneuropean Bold"/>
                <a:ea typeface="Open Sans 1 Semi-Bold"/>
                <a:cs typeface="Open Sans 1 Semi-Bold"/>
              </a:rPr>
              <a:t>industriels</a:t>
            </a:r>
            <a:endParaRPr lang="en-US" sz="6000">
              <a:latin typeface="Century Gothic Paneuropean Bold"/>
              <a:ea typeface="Open Sans 1 Semi-Bold"/>
              <a:cs typeface="Open Sans 1 Semi-Bold"/>
            </a:endParaRPr>
          </a:p>
        </p:txBody>
      </p:sp>
      <p:sp>
        <p:nvSpPr>
          <p:cNvPr id="13" name="TextBox 23">
            <a:extLst>
              <a:ext uri="{FF2B5EF4-FFF2-40B4-BE49-F238E27FC236}">
                <a16:creationId xmlns:a16="http://schemas.microsoft.com/office/drawing/2014/main" id="{A42AD5EA-EE96-0054-091E-5809F98A0FB6}"/>
              </a:ext>
            </a:extLst>
          </p:cNvPr>
          <p:cNvSpPr txBox="1"/>
          <p:nvPr/>
        </p:nvSpPr>
        <p:spPr>
          <a:xfrm>
            <a:off x="12134995" y="10227863"/>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ANSSI – </a:t>
            </a:r>
            <a:r>
              <a:rPr lang="en-US" sz="2850" b="1" err="1">
                <a:solidFill>
                  <a:srgbClr val="BFBFBD"/>
                </a:solidFill>
                <a:latin typeface="Open Sans 2 Bold"/>
                <a:ea typeface="Open Sans 2 Bold"/>
                <a:cs typeface="Open Sans 2 Bold"/>
              </a:rPr>
              <a:t>Contexte</a:t>
            </a:r>
            <a:r>
              <a:rPr lang="en-US" sz="2850" b="1">
                <a:solidFill>
                  <a:srgbClr val="BFBFBD"/>
                </a:solidFill>
                <a:latin typeface="Open Sans 2 Bold"/>
                <a:ea typeface="Open Sans 2 Bold"/>
                <a:cs typeface="Open Sans 2 Bold"/>
              </a:rPr>
              <a:t> </a:t>
            </a:r>
            <a:r>
              <a:rPr lang="en-US" sz="2850" b="1" err="1">
                <a:solidFill>
                  <a:srgbClr val="BFBFBD"/>
                </a:solidFill>
                <a:latin typeface="Open Sans 2 Bold"/>
                <a:ea typeface="Open Sans 2 Bold"/>
                <a:cs typeface="Open Sans 2 Bold"/>
              </a:rPr>
              <a:t>Industriel</a:t>
            </a:r>
            <a:endParaRPr lang="en-US" sz="2850" b="1">
              <a:solidFill>
                <a:srgbClr val="BFBFBD"/>
              </a:solidFill>
              <a:latin typeface="Open Sans 2 Bold"/>
              <a:ea typeface="Open Sans 2 Bold"/>
              <a:cs typeface="Open Sans 2 Bold"/>
            </a:endParaRPr>
          </a:p>
        </p:txBody>
      </p:sp>
      <p:sp>
        <p:nvSpPr>
          <p:cNvPr id="5" name="Content Placeholder 2">
            <a:extLst>
              <a:ext uri="{FF2B5EF4-FFF2-40B4-BE49-F238E27FC236}">
                <a16:creationId xmlns:a16="http://schemas.microsoft.com/office/drawing/2014/main" id="{197AD72E-ACD6-A706-572A-33ED68424D7E}"/>
              </a:ext>
            </a:extLst>
          </p:cNvPr>
          <p:cNvSpPr>
            <a:spLocks noGrp="1"/>
          </p:cNvSpPr>
          <p:nvPr/>
        </p:nvSpPr>
        <p:spPr>
          <a:xfrm>
            <a:off x="4145916" y="2578781"/>
            <a:ext cx="13593692" cy="4093875"/>
          </a:xfrm>
          <a:prstGeom prst="rect">
            <a:avLst/>
          </a:prstGeom>
        </p:spPr>
        <p:txBody>
          <a:bodyPr vert="horz" lIns="0" tIns="0" rIns="0" bIns="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400">
                <a:latin typeface="Open Sans 1 Semi-Bold"/>
                <a:ea typeface="Open Sans 2"/>
                <a:cs typeface="Open Sans 2"/>
              </a:rPr>
              <a:t> </a:t>
            </a:r>
            <a:r>
              <a:rPr lang="en-US" sz="2800" b="1">
                <a:latin typeface="Open Sans 1 Semi-Bold"/>
                <a:ea typeface="Open Sans 2"/>
                <a:cs typeface="Open Sans 2"/>
              </a:rPr>
              <a:t>Une </a:t>
            </a:r>
            <a:r>
              <a:rPr lang="en-US" sz="2800" b="1" err="1">
                <a:latin typeface="Open Sans 1 Semi-Bold"/>
                <a:ea typeface="Open Sans 2"/>
                <a:cs typeface="Open Sans 2"/>
              </a:rPr>
              <a:t>connectivité</a:t>
            </a:r>
            <a:r>
              <a:rPr lang="en-US" sz="2800" b="1">
                <a:latin typeface="Open Sans 1 Semi-Bold"/>
                <a:ea typeface="Open Sans 2"/>
                <a:cs typeface="Open Sans 2"/>
              </a:rPr>
              <a:t> </a:t>
            </a:r>
            <a:r>
              <a:rPr lang="en-US" sz="2800" b="1" err="1">
                <a:latin typeface="Open Sans 1 Semi-Bold"/>
                <a:ea typeface="Open Sans 2"/>
                <a:cs typeface="Open Sans 2"/>
              </a:rPr>
              <a:t>croissante</a:t>
            </a:r>
            <a:r>
              <a:rPr lang="en-US" sz="2800" b="1">
                <a:latin typeface="Open Sans 1 Semi-Bold"/>
                <a:ea typeface="Open Sans 2"/>
                <a:cs typeface="Open Sans 2"/>
              </a:rPr>
              <a:t>, un </a:t>
            </a:r>
            <a:r>
              <a:rPr lang="en-US" sz="2800" b="1" err="1">
                <a:latin typeface="Open Sans 1 Semi-Bold"/>
                <a:ea typeface="Open Sans 2"/>
                <a:cs typeface="Open Sans 2"/>
              </a:rPr>
              <a:t>risque</a:t>
            </a:r>
            <a:r>
              <a:rPr lang="en-US" sz="2800" b="1">
                <a:latin typeface="Open Sans 1 Semi-Bold"/>
                <a:ea typeface="Open Sans 2"/>
                <a:cs typeface="Open Sans 2"/>
              </a:rPr>
              <a:t> </a:t>
            </a:r>
            <a:r>
              <a:rPr lang="en-US" sz="2800" b="1" err="1">
                <a:latin typeface="Open Sans 1 Semi-Bold"/>
                <a:ea typeface="Open Sans 2"/>
                <a:cs typeface="Open Sans 2"/>
              </a:rPr>
              <a:t>accru</a:t>
            </a:r>
            <a:endParaRPr lang="fr-FR" sz="2800">
              <a:latin typeface="Open Sans 1 Semi-Bold"/>
              <a:ea typeface="Open Sans 2"/>
              <a:cs typeface="Open Sans 2"/>
            </a:endParaRPr>
          </a:p>
          <a:p>
            <a:pPr>
              <a:lnSpc>
                <a:spcPct val="110000"/>
              </a:lnSpc>
            </a:pPr>
            <a:br>
              <a:rPr lang="en-US" sz="2800">
                <a:latin typeface="Open Sans 1 Semi-Bold"/>
              </a:rPr>
            </a:br>
            <a:r>
              <a:rPr lang="en-US" sz="2800" b="1">
                <a:latin typeface="Open Sans 1 Semi-Bold"/>
                <a:ea typeface="Open Sans 2"/>
                <a:cs typeface="Open Sans 2"/>
              </a:rPr>
              <a:t> Menaces </a:t>
            </a:r>
            <a:r>
              <a:rPr lang="en-US" sz="2800" b="1" err="1">
                <a:latin typeface="Open Sans 1 Semi-Bold"/>
                <a:ea typeface="Open Sans 2"/>
                <a:cs typeface="Open Sans 2"/>
              </a:rPr>
              <a:t>informatiques</a:t>
            </a:r>
            <a:r>
              <a:rPr lang="en-US" sz="2800" b="1">
                <a:latin typeface="Open Sans 1 Semi-Bold"/>
                <a:ea typeface="Open Sans 2"/>
                <a:cs typeface="Open Sans 2"/>
              </a:rPr>
              <a:t> </a:t>
            </a:r>
            <a:r>
              <a:rPr lang="en-US" sz="2800" b="1" err="1">
                <a:latin typeface="Open Sans 1 Semi-Bold"/>
                <a:ea typeface="Open Sans 2"/>
                <a:cs typeface="Open Sans 2"/>
              </a:rPr>
              <a:t>classiques</a:t>
            </a:r>
            <a:r>
              <a:rPr lang="en-US" sz="2800">
                <a:latin typeface="Open Sans 1 Semi-Bold"/>
                <a:ea typeface="Open Sans 2"/>
                <a:cs typeface="Open Sans 2"/>
              </a:rPr>
              <a:t> :</a:t>
            </a:r>
          </a:p>
          <a:p>
            <a:pPr marL="285750" indent="-285750">
              <a:lnSpc>
                <a:spcPct val="110000"/>
              </a:lnSpc>
              <a:buFont typeface="Arial"/>
              <a:buChar char="•"/>
            </a:pPr>
            <a:r>
              <a:rPr lang="en-US" sz="2800">
                <a:latin typeface="Open Sans 1 Semi-Bold"/>
                <a:ea typeface="Open Sans 2"/>
                <a:cs typeface="Open Sans 2"/>
              </a:rPr>
              <a:t>Ransomware</a:t>
            </a:r>
          </a:p>
          <a:p>
            <a:pPr marL="285750" indent="-285750">
              <a:lnSpc>
                <a:spcPct val="110000"/>
              </a:lnSpc>
              <a:buFont typeface="Arial"/>
              <a:buChar char="•"/>
            </a:pPr>
            <a:r>
              <a:rPr lang="en-US" sz="2800">
                <a:latin typeface="Open Sans 1 Semi-Bold"/>
                <a:ea typeface="Open Sans 2"/>
                <a:cs typeface="Open Sans 2"/>
              </a:rPr>
              <a:t>Sabotage</a:t>
            </a:r>
          </a:p>
          <a:p>
            <a:pPr marL="285750" indent="-285750">
              <a:lnSpc>
                <a:spcPct val="110000"/>
              </a:lnSpc>
              <a:buFont typeface="Arial"/>
              <a:buChar char="•"/>
            </a:pPr>
            <a:r>
              <a:rPr lang="en-US" sz="2800" err="1">
                <a:latin typeface="Open Sans 1 Semi-Bold"/>
                <a:ea typeface="Open Sans 2"/>
                <a:cs typeface="Open Sans 2"/>
              </a:rPr>
              <a:t>Espionnage</a:t>
            </a:r>
            <a:r>
              <a:rPr lang="en-US" sz="2800">
                <a:latin typeface="Open Sans 1 Semi-Bold"/>
                <a:ea typeface="Open Sans 2"/>
                <a:cs typeface="Open Sans 2"/>
              </a:rPr>
              <a:t> </a:t>
            </a:r>
            <a:r>
              <a:rPr lang="en-US" sz="2800" err="1">
                <a:latin typeface="Open Sans 1 Semi-Bold"/>
                <a:ea typeface="Open Sans 2"/>
                <a:cs typeface="Open Sans 2"/>
              </a:rPr>
              <a:t>industriel</a:t>
            </a:r>
            <a:endParaRPr lang="en-US" sz="2800">
              <a:latin typeface="Open Sans 1 Semi-Bold"/>
              <a:ea typeface="Open Sans 2"/>
              <a:cs typeface="Open Sans 2"/>
            </a:endParaRPr>
          </a:p>
          <a:p>
            <a:pPr marL="285750" indent="-285750">
              <a:lnSpc>
                <a:spcPct val="110000"/>
              </a:lnSpc>
              <a:buFont typeface="Arial"/>
              <a:buChar char="•"/>
            </a:pPr>
            <a:endParaRPr lang="en-US" sz="2800">
              <a:latin typeface="Open Sans 1 Semi-Bold"/>
              <a:ea typeface="Open Sans 2"/>
              <a:cs typeface="Open Sans 2"/>
            </a:endParaRPr>
          </a:p>
          <a:p>
            <a:pPr>
              <a:lnSpc>
                <a:spcPct val="110000"/>
              </a:lnSpc>
            </a:pPr>
            <a:r>
              <a:rPr lang="en-US" sz="2800">
                <a:latin typeface="Open Sans 1 Semi-Bold"/>
                <a:ea typeface="Open Sans 2"/>
                <a:cs typeface="Open Sans 2"/>
              </a:rPr>
              <a:t> </a:t>
            </a:r>
            <a:r>
              <a:rPr lang="en-US" sz="2800" b="1">
                <a:latin typeface="Open Sans 1 Semi-Bold"/>
                <a:ea typeface="Open Sans 2"/>
                <a:cs typeface="Open Sans 2"/>
              </a:rPr>
              <a:t>Les </a:t>
            </a:r>
            <a:r>
              <a:rPr lang="en-US" sz="2800" b="1" err="1">
                <a:latin typeface="Open Sans 1 Semi-Bold"/>
                <a:ea typeface="Open Sans 2"/>
                <a:cs typeface="Open Sans 2"/>
              </a:rPr>
              <a:t>conséquences</a:t>
            </a:r>
            <a:r>
              <a:rPr lang="en-US" sz="2800" b="1">
                <a:latin typeface="Open Sans 1 Semi-Bold"/>
                <a:ea typeface="Open Sans 2"/>
                <a:cs typeface="Open Sans 2"/>
              </a:rPr>
              <a:t>  :</a:t>
            </a:r>
            <a:endParaRPr lang="en-US" sz="2800">
              <a:latin typeface="Open Sans 1 Semi-Bold"/>
              <a:ea typeface="Open Sans 2"/>
              <a:cs typeface="Open Sans 2"/>
            </a:endParaRPr>
          </a:p>
          <a:p>
            <a:pPr marL="285750" indent="-285750">
              <a:lnSpc>
                <a:spcPct val="110000"/>
              </a:lnSpc>
              <a:buFont typeface="Arial"/>
              <a:buChar char="•"/>
            </a:pPr>
            <a:r>
              <a:rPr lang="en-US" sz="2800" b="1">
                <a:latin typeface="Open Sans 1 Semi-Bold"/>
                <a:ea typeface="Open Sans 2"/>
                <a:cs typeface="Open Sans 2"/>
              </a:rPr>
              <a:t>Accidents graves</a:t>
            </a:r>
            <a:r>
              <a:rPr lang="en-US" sz="2800">
                <a:latin typeface="Open Sans 1 Semi-Bold"/>
                <a:ea typeface="Open Sans 2"/>
                <a:cs typeface="Open Sans 2"/>
              </a:rPr>
              <a:t> (ex. : pollution, </a:t>
            </a:r>
            <a:r>
              <a:rPr lang="en-US" sz="2800" err="1">
                <a:latin typeface="Open Sans 1 Semi-Bold"/>
                <a:ea typeface="Open Sans 2"/>
                <a:cs typeface="Open Sans 2"/>
              </a:rPr>
              <a:t>incendie</a:t>
            </a:r>
            <a:r>
              <a:rPr lang="en-US" sz="2800">
                <a:latin typeface="Open Sans 1 Semi-Bold"/>
                <a:ea typeface="Open Sans 2"/>
                <a:cs typeface="Open Sans 2"/>
              </a:rPr>
              <a:t>, </a:t>
            </a:r>
            <a:r>
              <a:rPr lang="en-US" sz="2800" err="1">
                <a:latin typeface="Open Sans 1 Semi-Bold"/>
                <a:ea typeface="Open Sans 2"/>
                <a:cs typeface="Open Sans 2"/>
              </a:rPr>
              <a:t>risques</a:t>
            </a:r>
            <a:r>
              <a:rPr lang="en-US" sz="2800">
                <a:latin typeface="Open Sans 1 Semi-Bold"/>
                <a:ea typeface="Open Sans 2"/>
                <a:cs typeface="Open Sans 2"/>
              </a:rPr>
              <a:t> pour les vies </a:t>
            </a:r>
            <a:r>
              <a:rPr lang="en-US" sz="2800" err="1">
                <a:latin typeface="Open Sans 1 Semi-Bold"/>
                <a:ea typeface="Open Sans 2"/>
                <a:cs typeface="Open Sans 2"/>
              </a:rPr>
              <a:t>humaines</a:t>
            </a:r>
            <a:r>
              <a:rPr lang="en-US" sz="2800">
                <a:latin typeface="Open Sans 1 Semi-Bold"/>
                <a:ea typeface="Open Sans 2"/>
                <a:cs typeface="Open Sans 2"/>
              </a:rPr>
              <a:t>)</a:t>
            </a:r>
          </a:p>
          <a:p>
            <a:pPr marL="285750" indent="-285750">
              <a:lnSpc>
                <a:spcPct val="110000"/>
              </a:lnSpc>
              <a:buFont typeface="Arial"/>
              <a:buChar char="•"/>
            </a:pPr>
            <a:r>
              <a:rPr lang="en-US" sz="2800" b="1" err="1">
                <a:latin typeface="Open Sans 1 Semi-Bold"/>
                <a:ea typeface="Open Sans 2"/>
                <a:cs typeface="Open Sans 2"/>
              </a:rPr>
              <a:t>Pertes</a:t>
            </a:r>
            <a:r>
              <a:rPr lang="en-US" sz="2800" b="1">
                <a:latin typeface="Open Sans 1 Semi-Bold"/>
                <a:ea typeface="Open Sans 2"/>
                <a:cs typeface="Open Sans 2"/>
              </a:rPr>
              <a:t> </a:t>
            </a:r>
            <a:r>
              <a:rPr lang="en-US" sz="2800" b="1" err="1">
                <a:latin typeface="Open Sans 1 Semi-Bold"/>
                <a:ea typeface="Open Sans 2"/>
                <a:cs typeface="Open Sans 2"/>
              </a:rPr>
              <a:t>économiques</a:t>
            </a:r>
            <a:r>
              <a:rPr lang="en-US" sz="2800" b="1">
                <a:latin typeface="Open Sans 1 Semi-Bold"/>
                <a:ea typeface="Open Sans 2"/>
                <a:cs typeface="Open Sans 2"/>
              </a:rPr>
              <a:t> </a:t>
            </a:r>
            <a:r>
              <a:rPr lang="en-US" sz="2800" b="1" err="1">
                <a:latin typeface="Open Sans 1 Semi-Bold"/>
                <a:ea typeface="Open Sans 2"/>
                <a:cs typeface="Open Sans 2"/>
              </a:rPr>
              <a:t>importantes</a:t>
            </a:r>
            <a:r>
              <a:rPr lang="en-US" sz="2800">
                <a:latin typeface="Open Sans 1 Semi-Bold"/>
                <a:ea typeface="Open Sans 2"/>
                <a:cs typeface="Open Sans 2"/>
              </a:rPr>
              <a:t> (</a:t>
            </a:r>
            <a:r>
              <a:rPr lang="en-US" sz="2800" err="1">
                <a:latin typeface="Open Sans 1 Semi-Bold"/>
                <a:ea typeface="Open Sans 2"/>
                <a:cs typeface="Open Sans 2"/>
              </a:rPr>
              <a:t>arrêt</a:t>
            </a:r>
            <a:r>
              <a:rPr lang="en-US" sz="2800">
                <a:latin typeface="Open Sans 1 Semi-Bold"/>
                <a:ea typeface="Open Sans 2"/>
                <a:cs typeface="Open Sans 2"/>
              </a:rPr>
              <a:t> de production, </a:t>
            </a:r>
            <a:r>
              <a:rPr lang="en-US" sz="2800" err="1">
                <a:latin typeface="Open Sans 1 Semi-Bold"/>
                <a:ea typeface="Open Sans 2"/>
                <a:cs typeface="Open Sans 2"/>
              </a:rPr>
              <a:t>rançons</a:t>
            </a:r>
            <a:r>
              <a:rPr lang="en-US" sz="2800">
                <a:latin typeface="Open Sans 1 Semi-Bold"/>
                <a:ea typeface="Open Sans 2"/>
                <a:cs typeface="Open Sans 2"/>
              </a:rPr>
              <a:t>)</a:t>
            </a:r>
          </a:p>
          <a:p>
            <a:pPr marL="285750" indent="-285750">
              <a:lnSpc>
                <a:spcPct val="110000"/>
              </a:lnSpc>
              <a:buFont typeface="Arial"/>
              <a:buChar char="•"/>
            </a:pPr>
            <a:r>
              <a:rPr lang="en-US" sz="2800" b="1" err="1">
                <a:latin typeface="Open Sans 1 Semi-Bold"/>
                <a:ea typeface="Open Sans 2"/>
                <a:cs typeface="Open Sans 2"/>
              </a:rPr>
              <a:t>Atteinte</a:t>
            </a:r>
            <a:r>
              <a:rPr lang="en-US" sz="2800" b="1">
                <a:latin typeface="Open Sans 1 Semi-Bold"/>
                <a:ea typeface="Open Sans 2"/>
                <a:cs typeface="Open Sans 2"/>
              </a:rPr>
              <a:t> à la </a:t>
            </a:r>
            <a:r>
              <a:rPr lang="en-US" sz="2800" b="1" err="1">
                <a:latin typeface="Open Sans 1 Semi-Bold"/>
                <a:ea typeface="Open Sans 2"/>
                <a:cs typeface="Open Sans 2"/>
              </a:rPr>
              <a:t>souveraineté</a:t>
            </a:r>
            <a:r>
              <a:rPr lang="en-US" sz="2800" b="1">
                <a:latin typeface="Open Sans 1 Semi-Bold"/>
                <a:ea typeface="Open Sans 2"/>
                <a:cs typeface="Open Sans 2"/>
              </a:rPr>
              <a:t> </a:t>
            </a:r>
            <a:r>
              <a:rPr lang="en-US" sz="2800" b="1" err="1">
                <a:latin typeface="Open Sans 1 Semi-Bold"/>
                <a:ea typeface="Open Sans 2"/>
                <a:cs typeface="Open Sans 2"/>
              </a:rPr>
              <a:t>nationale</a:t>
            </a:r>
            <a:r>
              <a:rPr lang="en-US" sz="2800">
                <a:latin typeface="Open Sans 1 Semi-Bold"/>
                <a:ea typeface="Open Sans 2"/>
                <a:cs typeface="Open Sans 2"/>
              </a:rPr>
              <a:t> (infrastructures critiques </a:t>
            </a:r>
            <a:r>
              <a:rPr lang="en-US" sz="2800" err="1">
                <a:latin typeface="Open Sans 1 Semi-Bold"/>
                <a:ea typeface="Open Sans 2"/>
                <a:cs typeface="Open Sans 2"/>
              </a:rPr>
              <a:t>paralysées</a:t>
            </a:r>
            <a:r>
              <a:rPr lang="en-US" sz="2800">
                <a:latin typeface="Open Sans 1 Semi-Bold"/>
                <a:ea typeface="Open Sans 2"/>
                <a:cs typeface="Open Sans 2"/>
              </a:rPr>
              <a:t>)</a:t>
            </a:r>
          </a:p>
          <a:p>
            <a:pPr>
              <a:lnSpc>
                <a:spcPct val="110000"/>
              </a:lnSpc>
            </a:pPr>
            <a:endParaRPr lang="en-US" sz="2000" b="1">
              <a:latin typeface="Open Sans 1 Semi-Bold"/>
              <a:ea typeface="Open Sans 2"/>
              <a:cs typeface="Open Sans 2"/>
            </a:endParaRPr>
          </a:p>
        </p:txBody>
      </p:sp>
    </p:spTree>
    <p:extLst>
      <p:ext uri="{BB962C8B-B14F-4D97-AF65-F5344CB8AC3E}">
        <p14:creationId xmlns:p14="http://schemas.microsoft.com/office/powerpoint/2010/main" val="3746459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217E55CB-8DE0-BCF9-F033-096E2F7C2DD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EAE2517-D195-C463-4961-38E76A30DF11}"/>
              </a:ext>
            </a:extLst>
          </p:cNvPr>
          <p:cNvGrpSpPr/>
          <p:nvPr/>
        </p:nvGrpSpPr>
        <p:grpSpPr>
          <a:xfrm>
            <a:off x="-172104" y="-345241"/>
            <a:ext cx="7945670" cy="10820143"/>
            <a:chOff x="0" y="-47625"/>
            <a:chExt cx="3183769" cy="2849750"/>
          </a:xfrm>
        </p:grpSpPr>
        <p:sp>
          <p:nvSpPr>
            <p:cNvPr id="3" name="Freeform 3">
              <a:extLst>
                <a:ext uri="{FF2B5EF4-FFF2-40B4-BE49-F238E27FC236}">
                  <a16:creationId xmlns:a16="http://schemas.microsoft.com/office/drawing/2014/main" id="{52E83927-EBC5-02C8-CA87-7BBA9760467D}"/>
                </a:ext>
              </a:extLst>
            </p:cNvPr>
            <p:cNvSpPr/>
            <p:nvPr/>
          </p:nvSpPr>
          <p:spPr>
            <a:xfrm>
              <a:off x="0" y="0"/>
              <a:ext cx="3183769" cy="2802125"/>
            </a:xfrm>
            <a:custGeom>
              <a:avLst/>
              <a:gdLst/>
              <a:ahLst/>
              <a:cxnLst/>
              <a:rect l="l" t="t" r="r" b="b"/>
              <a:pathLst>
                <a:path w="2719504" h="2802125">
                  <a:moveTo>
                    <a:pt x="0" y="0"/>
                  </a:moveTo>
                  <a:lnTo>
                    <a:pt x="2719504" y="0"/>
                  </a:lnTo>
                  <a:lnTo>
                    <a:pt x="2719504" y="2802125"/>
                  </a:lnTo>
                  <a:lnTo>
                    <a:pt x="0" y="2802125"/>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C89D0CCB-5EEE-573A-265F-A170E817933D}"/>
                </a:ext>
              </a:extLst>
            </p:cNvPr>
            <p:cNvSpPr txBox="1"/>
            <p:nvPr/>
          </p:nvSpPr>
          <p:spPr>
            <a:xfrm>
              <a:off x="0" y="-47625"/>
              <a:ext cx="2719504" cy="2849750"/>
            </a:xfrm>
            <a:prstGeom prst="rect">
              <a:avLst/>
            </a:prstGeom>
          </p:spPr>
          <p:txBody>
            <a:bodyPr lIns="50800" tIns="50800" rIns="50800" bIns="50800" rtlCol="0" anchor="ctr"/>
            <a:lstStyle/>
            <a:p>
              <a:pPr algn="ctr">
                <a:lnSpc>
                  <a:spcPts val="2240"/>
                </a:lnSpc>
              </a:pPr>
              <a:endParaRPr/>
            </a:p>
          </p:txBody>
        </p:sp>
      </p:grpSp>
      <p:sp>
        <p:nvSpPr>
          <p:cNvPr id="7" name="TextBox 7">
            <a:extLst>
              <a:ext uri="{FF2B5EF4-FFF2-40B4-BE49-F238E27FC236}">
                <a16:creationId xmlns:a16="http://schemas.microsoft.com/office/drawing/2014/main" id="{89F0FAA4-0B94-4386-2772-4802BCA4EA08}"/>
              </a:ext>
            </a:extLst>
          </p:cNvPr>
          <p:cNvSpPr txBox="1"/>
          <p:nvPr/>
        </p:nvSpPr>
        <p:spPr>
          <a:xfrm>
            <a:off x="966070" y="694992"/>
            <a:ext cx="7778924" cy="1667123"/>
          </a:xfrm>
          <a:prstGeom prst="rect">
            <a:avLst/>
          </a:prstGeom>
        </p:spPr>
        <p:txBody>
          <a:bodyPr lIns="0" tIns="0" rIns="0" bIns="0" rtlCol="0" anchor="t">
            <a:spAutoFit/>
          </a:bodyPr>
          <a:lstStyle/>
          <a:p>
            <a:pPr>
              <a:lnSpc>
                <a:spcPts val="6541"/>
              </a:lnSpc>
            </a:pPr>
            <a:r>
              <a:rPr lang="en-US" sz="5850" b="1" err="1">
                <a:solidFill>
                  <a:srgbClr val="000000"/>
                </a:solidFill>
                <a:latin typeface="Century Gothic Paneuropean Bold"/>
                <a:cs typeface="Century Gothic Paneuropean Bold"/>
                <a:sym typeface="Century Gothic Paneuropean Bold"/>
              </a:rPr>
              <a:t>Idées</a:t>
            </a:r>
            <a:r>
              <a:rPr lang="en-US" sz="5850" b="1">
                <a:solidFill>
                  <a:srgbClr val="000000"/>
                </a:solidFill>
                <a:latin typeface="Century Gothic Paneuropean Bold"/>
                <a:cs typeface="Century Gothic Paneuropean Bold"/>
                <a:sym typeface="Century Gothic Paneuropean Bold"/>
              </a:rPr>
              <a:t> reçues VS </a:t>
            </a:r>
            <a:r>
              <a:rPr lang="en-US" sz="5850" b="1" err="1">
                <a:solidFill>
                  <a:srgbClr val="000000"/>
                </a:solidFill>
                <a:latin typeface="Century Gothic Paneuropean Bold"/>
                <a:cs typeface="Century Gothic Paneuropean Bold"/>
                <a:sym typeface="Century Gothic Paneuropean Bold"/>
              </a:rPr>
              <a:t>Réalité</a:t>
            </a:r>
            <a:endParaRPr lang="en-US" err="1"/>
          </a:p>
        </p:txBody>
      </p:sp>
      <p:grpSp>
        <p:nvGrpSpPr>
          <p:cNvPr id="10" name="Group 10">
            <a:extLst>
              <a:ext uri="{FF2B5EF4-FFF2-40B4-BE49-F238E27FC236}">
                <a16:creationId xmlns:a16="http://schemas.microsoft.com/office/drawing/2014/main" id="{D4D279D8-3380-922D-D319-048F5AA02962}"/>
              </a:ext>
            </a:extLst>
          </p:cNvPr>
          <p:cNvGrpSpPr/>
          <p:nvPr/>
        </p:nvGrpSpPr>
        <p:grpSpPr>
          <a:xfrm>
            <a:off x="7773567" y="950412"/>
            <a:ext cx="129901" cy="8229600"/>
            <a:chOff x="0" y="0"/>
            <a:chExt cx="34213" cy="2167467"/>
          </a:xfrm>
        </p:grpSpPr>
        <p:sp>
          <p:nvSpPr>
            <p:cNvPr id="11" name="Freeform 11">
              <a:extLst>
                <a:ext uri="{FF2B5EF4-FFF2-40B4-BE49-F238E27FC236}">
                  <a16:creationId xmlns:a16="http://schemas.microsoft.com/office/drawing/2014/main" id="{0E524E7C-4A62-8E17-479C-FE20A5F7CD4A}"/>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2" name="TextBox 12">
              <a:extLst>
                <a:ext uri="{FF2B5EF4-FFF2-40B4-BE49-F238E27FC236}">
                  <a16:creationId xmlns:a16="http://schemas.microsoft.com/office/drawing/2014/main" id="{19BC29B0-6E6D-FC91-E012-3A0AF88E8F0B}"/>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3" name="TextBox 13">
            <a:extLst>
              <a:ext uri="{FF2B5EF4-FFF2-40B4-BE49-F238E27FC236}">
                <a16:creationId xmlns:a16="http://schemas.microsoft.com/office/drawing/2014/main" id="{BED64913-E8DA-D9D4-89D4-C5CAFD704C34}"/>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10</a:t>
            </a:r>
          </a:p>
        </p:txBody>
      </p:sp>
      <p:sp>
        <p:nvSpPr>
          <p:cNvPr id="16" name="Text Placeholder 2">
            <a:extLst>
              <a:ext uri="{FF2B5EF4-FFF2-40B4-BE49-F238E27FC236}">
                <a16:creationId xmlns:a16="http://schemas.microsoft.com/office/drawing/2014/main" id="{7CEF74EB-CF84-938D-1AC8-C9EDEA6132FB}"/>
              </a:ext>
            </a:extLst>
          </p:cNvPr>
          <p:cNvSpPr>
            <a:spLocks noGrp="1"/>
          </p:cNvSpPr>
          <p:nvPr/>
        </p:nvSpPr>
        <p:spPr>
          <a:xfrm>
            <a:off x="844000" y="2724912"/>
            <a:ext cx="5177044" cy="3301168"/>
          </a:xfrm>
          <a:prstGeom prst="rect">
            <a:avLst/>
          </a:prstGeom>
        </p:spPr>
        <p:txBody>
          <a:bodyPr vert="horz" lIns="0" tIns="0" rIns="0" bIns="0" rtlCol="0" anchor="t">
            <a:norm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800">
                <a:latin typeface="Open Sans 1 Semi-Bold"/>
                <a:ea typeface="Open Sans 2"/>
                <a:cs typeface="Open Sans 2"/>
              </a:rPr>
              <a:t>L'ANSSI </a:t>
            </a:r>
            <a:r>
              <a:rPr lang="en-US" sz="2800" err="1">
                <a:latin typeface="Open Sans 1 Semi-Bold"/>
                <a:ea typeface="Open Sans 2"/>
                <a:cs typeface="Open Sans 2"/>
              </a:rPr>
              <a:t>corrige</a:t>
            </a:r>
            <a:r>
              <a:rPr lang="en-US" sz="2800">
                <a:latin typeface="Open Sans 1 Semi-Bold"/>
                <a:ea typeface="Open Sans 2"/>
                <a:cs typeface="Open Sans 2"/>
              </a:rPr>
              <a:t> </a:t>
            </a:r>
            <a:r>
              <a:rPr lang="en-US" sz="2800" err="1">
                <a:latin typeface="Open Sans 1 Semi-Bold"/>
                <a:ea typeface="Open Sans 2"/>
                <a:cs typeface="Open Sans 2"/>
              </a:rPr>
              <a:t>plusieurs</a:t>
            </a:r>
            <a:r>
              <a:rPr lang="en-US" sz="2800">
                <a:latin typeface="Open Sans 1 Semi-Bold"/>
                <a:ea typeface="Open Sans 2"/>
                <a:cs typeface="Open Sans 2"/>
              </a:rPr>
              <a:t> </a:t>
            </a:r>
            <a:r>
              <a:rPr lang="en-US" sz="2800" err="1">
                <a:latin typeface="Open Sans 1 Semi-Bold"/>
                <a:ea typeface="Calibri"/>
                <a:cs typeface="Calibri"/>
              </a:rPr>
              <a:t>fausses</a:t>
            </a:r>
            <a:r>
              <a:rPr lang="en-US" sz="2800">
                <a:latin typeface="Open Sans 1 Semi-Bold"/>
                <a:ea typeface="Calibri"/>
                <a:cs typeface="Calibri"/>
              </a:rPr>
              <a:t> </a:t>
            </a:r>
            <a:r>
              <a:rPr lang="en-US" sz="2800" err="1">
                <a:latin typeface="Open Sans 1 Semi-Bold"/>
                <a:ea typeface="Calibri"/>
                <a:cs typeface="Calibri"/>
              </a:rPr>
              <a:t>idées</a:t>
            </a:r>
            <a:r>
              <a:rPr lang="en-US" sz="2800">
                <a:latin typeface="Open Sans 1 Semi-Bold"/>
                <a:ea typeface="Calibri"/>
                <a:cs typeface="Calibri"/>
              </a:rPr>
              <a:t>  </a:t>
            </a:r>
            <a:r>
              <a:rPr lang="en-US" sz="2800">
                <a:latin typeface="Open Sans 1 Semi-Bold"/>
                <a:ea typeface="Open Sans 2"/>
                <a:cs typeface="Open Sans 2"/>
              </a:rPr>
              <a:t>reçues pour </a:t>
            </a:r>
            <a:r>
              <a:rPr lang="en-US" sz="2800" err="1">
                <a:latin typeface="Open Sans 1 Semi-Bold"/>
                <a:ea typeface="Open Sans 2"/>
                <a:cs typeface="Open Sans 2"/>
              </a:rPr>
              <a:t>mieux</a:t>
            </a:r>
            <a:r>
              <a:rPr lang="en-US" sz="2800">
                <a:latin typeface="Open Sans 1 Semi-Bold"/>
                <a:ea typeface="Open Sans 2"/>
                <a:cs typeface="Open Sans 2"/>
              </a:rPr>
              <a:t> </a:t>
            </a:r>
            <a:r>
              <a:rPr lang="en-US" sz="2800" err="1">
                <a:latin typeface="Open Sans 1 Semi-Bold"/>
                <a:ea typeface="Open Sans 2"/>
                <a:cs typeface="Open Sans 2"/>
              </a:rPr>
              <a:t>comprendre</a:t>
            </a:r>
            <a:r>
              <a:rPr lang="en-US" sz="2800">
                <a:latin typeface="Open Sans 1 Semi-Bold"/>
                <a:ea typeface="Open Sans 2"/>
                <a:cs typeface="Open Sans 2"/>
              </a:rPr>
              <a:t> les </a:t>
            </a:r>
            <a:r>
              <a:rPr lang="en-US" sz="2800" err="1">
                <a:latin typeface="Open Sans 1 Semi-Bold"/>
                <a:ea typeface="Open Sans 2"/>
                <a:cs typeface="Open Sans 2"/>
              </a:rPr>
              <a:t>vrais</a:t>
            </a:r>
            <a:r>
              <a:rPr lang="en-US" sz="2800">
                <a:latin typeface="Open Sans 1 Semi-Bold"/>
                <a:ea typeface="Open Sans 2"/>
                <a:cs typeface="Open Sans 2"/>
              </a:rPr>
              <a:t> </a:t>
            </a:r>
            <a:r>
              <a:rPr lang="en-US" sz="2800" err="1">
                <a:latin typeface="Open Sans 1 Semi-Bold"/>
                <a:ea typeface="Open Sans 2"/>
                <a:cs typeface="Open Sans 2"/>
              </a:rPr>
              <a:t>risques</a:t>
            </a:r>
            <a:r>
              <a:rPr lang="en-US" sz="2800">
                <a:latin typeface="Open Sans 1 Semi-Bold"/>
                <a:ea typeface="Open Sans 2"/>
                <a:cs typeface="Open Sans 2"/>
              </a:rPr>
              <a:t>:</a:t>
            </a:r>
            <a:endParaRPr lang="fr-FR" sz="2800">
              <a:latin typeface="Open Sans 1 Semi-Bold"/>
              <a:ea typeface="Open Sans 2"/>
              <a:cs typeface="Open Sans 2"/>
            </a:endParaRPr>
          </a:p>
        </p:txBody>
      </p:sp>
      <p:graphicFrame>
        <p:nvGraphicFramePr>
          <p:cNvPr id="18" name="Table 17">
            <a:extLst>
              <a:ext uri="{FF2B5EF4-FFF2-40B4-BE49-F238E27FC236}">
                <a16:creationId xmlns:a16="http://schemas.microsoft.com/office/drawing/2014/main" id="{FB7FB2BA-4352-E9E1-7B39-B7CBE730B440}"/>
              </a:ext>
            </a:extLst>
          </p:cNvPr>
          <p:cNvGraphicFramePr>
            <a:graphicFrameLocks noGrp="1"/>
          </p:cNvGraphicFramePr>
          <p:nvPr/>
        </p:nvGraphicFramePr>
        <p:xfrm>
          <a:off x="8392438" y="955110"/>
          <a:ext cx="9059786" cy="8180897"/>
        </p:xfrm>
        <a:graphic>
          <a:graphicData uri="http://schemas.openxmlformats.org/drawingml/2006/table">
            <a:tbl>
              <a:tblPr bandRow="1">
                <a:tableStyleId>{5C22544A-7EE6-4342-B048-85BDC9FD1C3A}</a:tableStyleId>
              </a:tblPr>
              <a:tblGrid>
                <a:gridCol w="4402385">
                  <a:extLst>
                    <a:ext uri="{9D8B030D-6E8A-4147-A177-3AD203B41FA5}">
                      <a16:colId xmlns:a16="http://schemas.microsoft.com/office/drawing/2014/main" val="2596789734"/>
                    </a:ext>
                  </a:extLst>
                </a:gridCol>
                <a:gridCol w="4657401">
                  <a:extLst>
                    <a:ext uri="{9D8B030D-6E8A-4147-A177-3AD203B41FA5}">
                      <a16:colId xmlns:a16="http://schemas.microsoft.com/office/drawing/2014/main" val="1969274055"/>
                    </a:ext>
                  </a:extLst>
                </a:gridCol>
              </a:tblGrid>
              <a:tr h="494712">
                <a:tc>
                  <a:txBody>
                    <a:bodyPr/>
                    <a:lstStyle/>
                    <a:p>
                      <a:pPr algn="l" fontAlgn="base">
                        <a:lnSpc>
                          <a:spcPct val="150000"/>
                        </a:lnSpc>
                        <a:buNone/>
                      </a:pPr>
                      <a:r>
                        <a:rPr lang="en-US" sz="2000" b="1" i="0" u="none" strike="noStrike" err="1">
                          <a:solidFill>
                            <a:srgbClr val="000000"/>
                          </a:solidFill>
                          <a:effectLst/>
                          <a:latin typeface="Open Sans 1 Semi-Bold"/>
                        </a:rPr>
                        <a:t>Idées</a:t>
                      </a:r>
                      <a:r>
                        <a:rPr lang="en-US" sz="2000" b="1" i="0" u="none" strike="noStrike">
                          <a:solidFill>
                            <a:srgbClr val="000000"/>
                          </a:solidFill>
                          <a:effectLst/>
                          <a:latin typeface="Open Sans 1 Semi-Bold"/>
                        </a:rPr>
                        <a:t> reçues </a:t>
                      </a:r>
                      <a:r>
                        <a:rPr lang="en-US" sz="2000" b="0" i="0" u="none" strike="noStrike">
                          <a:solidFill>
                            <a:srgbClr val="FFFFFF"/>
                          </a:solidFill>
                          <a:effectLst/>
                          <a:latin typeface="Open Sans 1 Semi-Bold"/>
                        </a:rPr>
                        <a:t>❌</a:t>
                      </a:r>
                      <a:endParaRPr lang="en-US" sz="2000" b="1" i="0">
                        <a:solidFill>
                          <a:srgbClr val="FFFFFF"/>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36671" cap="flat" cmpd="sng" algn="ctr">
                      <a:solidFill>
                        <a:srgbClr val="FFFFFF"/>
                      </a:solidFill>
                      <a:prstDash val="solid"/>
                      <a:round/>
                      <a:headEnd type="none" w="med" len="med"/>
                      <a:tailEnd type="none" w="med" len="med"/>
                    </a:lnB>
                    <a:noFill/>
                  </a:tcPr>
                </a:tc>
                <a:tc>
                  <a:txBody>
                    <a:bodyPr/>
                    <a:lstStyle/>
                    <a:p>
                      <a:pPr algn="l" fontAlgn="auto">
                        <a:lnSpc>
                          <a:spcPct val="150000"/>
                        </a:lnSpc>
                        <a:buNone/>
                      </a:pPr>
                      <a:endParaRPr lang="fr-FR" sz="2000" b="1" i="0">
                        <a:solidFill>
                          <a:srgbClr val="FFFFFF"/>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3667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69286096"/>
                  </a:ext>
                </a:extLst>
              </a:tr>
              <a:tr h="1166105">
                <a:tc>
                  <a:txBody>
                    <a:bodyPr/>
                    <a:lstStyle/>
                    <a:p>
                      <a:pPr algn="l" fontAlgn="base">
                        <a:lnSpc>
                          <a:spcPct val="150000"/>
                        </a:lnSpc>
                        <a:buNone/>
                      </a:pPr>
                      <a:r>
                        <a:rPr lang="fr-FR" sz="2000" b="0" i="0" u="none" strike="noStrike">
                          <a:solidFill>
                            <a:srgbClr val="000000"/>
                          </a:solidFill>
                          <a:effectLst/>
                          <a:latin typeface="Open Sans 1 Semi-Bold"/>
                        </a:rPr>
                        <a:t>Les systèmes industriels sont isolés. </a:t>
                      </a:r>
                      <a:endParaRPr lang="fr-FR" sz="2000" b="0" i="0">
                        <a:solidFill>
                          <a:srgbClr val="000000"/>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3667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50000"/>
                        </a:lnSpc>
                        <a:buNone/>
                      </a:pPr>
                      <a:r>
                        <a:rPr lang="fr-FR" sz="2000" b="0" i="0" u="none" strike="noStrike">
                          <a:solidFill>
                            <a:srgbClr val="000000"/>
                          </a:solidFill>
                          <a:effectLst/>
                          <a:latin typeface="Open Sans 1 Semi-Bold"/>
                        </a:rPr>
                        <a:t>✅ Faux, ils sont souvent connectés à l’IT, voire à Internet.</a:t>
                      </a:r>
                      <a:endParaRPr lang="fr-FR" sz="2000" b="0" i="0">
                        <a:solidFill>
                          <a:srgbClr val="000000"/>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3667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47581268"/>
                  </a:ext>
                </a:extLst>
              </a:tr>
              <a:tr h="830409">
                <a:tc>
                  <a:txBody>
                    <a:bodyPr/>
                    <a:lstStyle/>
                    <a:p>
                      <a:pPr algn="l" fontAlgn="base">
                        <a:lnSpc>
                          <a:spcPct val="150000"/>
                        </a:lnSpc>
                        <a:buNone/>
                      </a:pPr>
                      <a:r>
                        <a:rPr lang="fr-FR" sz="2000" b="0" i="0" u="none" strike="noStrike">
                          <a:solidFill>
                            <a:srgbClr val="000000"/>
                          </a:solidFill>
                          <a:effectLst/>
                          <a:latin typeface="Open Sans 1 Semi-Bold"/>
                        </a:rPr>
                        <a:t>La cybersécurité empêche de travailler.</a:t>
                      </a:r>
                      <a:endParaRPr lang="fr-FR" sz="2000" b="0" i="0">
                        <a:solidFill>
                          <a:srgbClr val="000000"/>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50000"/>
                        </a:lnSpc>
                        <a:buNone/>
                      </a:pPr>
                      <a:r>
                        <a:rPr lang="fr-FR" sz="2000" b="0" i="0" u="none" strike="noStrike">
                          <a:solidFill>
                            <a:srgbClr val="000000"/>
                          </a:solidFill>
                          <a:effectLst/>
                          <a:latin typeface="Open Sans 1 Semi-Bold"/>
                        </a:rPr>
                        <a:t>✅ Au contraire, elle protège sans bloquer l’activité</a:t>
                      </a:r>
                      <a:endParaRPr lang="fr-FR" sz="2000" b="0" i="0">
                        <a:solidFill>
                          <a:srgbClr val="000000"/>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964053561"/>
                  </a:ext>
                </a:extLst>
              </a:tr>
              <a:tr h="1166105">
                <a:tc>
                  <a:txBody>
                    <a:bodyPr/>
                    <a:lstStyle/>
                    <a:p>
                      <a:pPr algn="l" fontAlgn="base">
                        <a:lnSpc>
                          <a:spcPct val="150000"/>
                        </a:lnSpc>
                        <a:buNone/>
                      </a:pPr>
                      <a:r>
                        <a:rPr lang="fr-FR" sz="2000" b="0" i="0" u="none" strike="noStrike">
                          <a:solidFill>
                            <a:srgbClr val="000000"/>
                          </a:solidFill>
                          <a:effectLst/>
                          <a:latin typeface="Open Sans 1 Semi-Bold"/>
                        </a:rPr>
                        <a:t>La cybersécurité est incompatible avec la sûreté de fonctionnement</a:t>
                      </a:r>
                      <a:endParaRPr lang="fr-FR" sz="2000" b="0" i="0">
                        <a:solidFill>
                          <a:srgbClr val="000000"/>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50000"/>
                        </a:lnSpc>
                        <a:buNone/>
                      </a:pPr>
                      <a:r>
                        <a:rPr lang="fr-FR" sz="2000" b="0" i="0" u="none" strike="noStrike">
                          <a:solidFill>
                            <a:srgbClr val="000000"/>
                          </a:solidFill>
                          <a:effectLst/>
                          <a:latin typeface="Open Sans 1 Semi-Bold"/>
                        </a:rPr>
                        <a:t>✅ La cybersécurité (SSI) </a:t>
                      </a:r>
                      <a:r>
                        <a:rPr lang="fr-FR" sz="2000" b="1" i="0" u="none" strike="noStrike">
                          <a:solidFill>
                            <a:srgbClr val="000000"/>
                          </a:solidFill>
                          <a:effectLst/>
                          <a:latin typeface="Open Sans 1 Semi-Bold"/>
                        </a:rPr>
                        <a:t>et</a:t>
                      </a:r>
                      <a:r>
                        <a:rPr lang="fr-FR" sz="2000" b="0" i="0" u="none" strike="noStrike">
                          <a:solidFill>
                            <a:srgbClr val="000000"/>
                          </a:solidFill>
                          <a:effectLst/>
                          <a:latin typeface="Open Sans 1 Semi-Bold"/>
                        </a:rPr>
                        <a:t> la sûreté de fonctionnement (</a:t>
                      </a:r>
                      <a:r>
                        <a:rPr lang="fr-FR" sz="2000" b="0" i="0" u="none" strike="noStrike" err="1">
                          <a:solidFill>
                            <a:srgbClr val="000000"/>
                          </a:solidFill>
                          <a:effectLst/>
                          <a:latin typeface="Open Sans 1 Semi-Bold"/>
                        </a:rPr>
                        <a:t>SdF</a:t>
                      </a:r>
                      <a:r>
                        <a:rPr lang="fr-FR" sz="2000" b="0" i="0" u="none" strike="noStrike">
                          <a:solidFill>
                            <a:srgbClr val="000000"/>
                          </a:solidFill>
                          <a:effectLst/>
                          <a:latin typeface="Open Sans 1 Semi-Bold"/>
                        </a:rPr>
                        <a:t>) </a:t>
                      </a:r>
                      <a:r>
                        <a:rPr lang="fr-FR" sz="2000" b="1" i="0" u="none" strike="noStrike">
                          <a:solidFill>
                            <a:srgbClr val="000000"/>
                          </a:solidFill>
                          <a:effectLst/>
                          <a:latin typeface="Open Sans 1 Semi-Bold"/>
                        </a:rPr>
                        <a:t>sont complémentaires</a:t>
                      </a:r>
                      <a:endParaRPr lang="fr-FR" sz="2000" b="0" i="0">
                        <a:solidFill>
                          <a:srgbClr val="000000"/>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56399074"/>
                  </a:ext>
                </a:extLst>
              </a:tr>
              <a:tr h="830409">
                <a:tc>
                  <a:txBody>
                    <a:bodyPr/>
                    <a:lstStyle/>
                    <a:p>
                      <a:pPr algn="l" fontAlgn="base">
                        <a:lnSpc>
                          <a:spcPct val="150000"/>
                        </a:lnSpc>
                        <a:buNone/>
                      </a:pPr>
                      <a:r>
                        <a:rPr lang="fr-FR" sz="2000" b="0" i="0" u="none" strike="noStrike">
                          <a:solidFill>
                            <a:srgbClr val="000000"/>
                          </a:solidFill>
                          <a:effectLst/>
                          <a:latin typeface="Open Sans 1 Semi-Bold"/>
                        </a:rPr>
                        <a:t>La SSI coûte cher.</a:t>
                      </a:r>
                      <a:endParaRPr lang="fr-FR" sz="2000" b="0" i="0">
                        <a:solidFill>
                          <a:srgbClr val="000000"/>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50000"/>
                        </a:lnSpc>
                        <a:buNone/>
                      </a:pPr>
                      <a:r>
                        <a:rPr lang="fr-FR" sz="2000" b="0" i="0" u="none" strike="noStrike">
                          <a:solidFill>
                            <a:srgbClr val="000000"/>
                          </a:solidFill>
                          <a:effectLst/>
                          <a:latin typeface="Open Sans 1 Semi-Bold"/>
                        </a:rPr>
                        <a:t>✅ La cybersécurité est un </a:t>
                      </a:r>
                      <a:r>
                        <a:rPr lang="fr-FR" sz="2000" b="1" i="0" u="none" strike="noStrike">
                          <a:solidFill>
                            <a:srgbClr val="000000"/>
                          </a:solidFill>
                          <a:effectLst/>
                          <a:latin typeface="Open Sans 1 Semi-Bold"/>
                        </a:rPr>
                        <a:t>investissement rentable</a:t>
                      </a:r>
                      <a:endParaRPr lang="fr-FR" sz="2000" b="0" i="0">
                        <a:solidFill>
                          <a:srgbClr val="000000"/>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17769987"/>
                  </a:ext>
                </a:extLst>
              </a:tr>
              <a:tr h="2526562">
                <a:tc>
                  <a:txBody>
                    <a:bodyPr/>
                    <a:lstStyle/>
                    <a:p>
                      <a:pPr algn="l" fontAlgn="base">
                        <a:lnSpc>
                          <a:spcPct val="150000"/>
                        </a:lnSpc>
                        <a:buNone/>
                      </a:pPr>
                      <a:r>
                        <a:rPr lang="fr-FR" sz="2000" b="0" i="0" u="none" strike="noStrike">
                          <a:solidFill>
                            <a:srgbClr val="000000"/>
                          </a:solidFill>
                          <a:effectLst/>
                          <a:latin typeface="Open Sans 1 Semi-Bold"/>
                        </a:rPr>
                        <a:t>Une attaque informatique est moins grave qu’un incident physique</a:t>
                      </a:r>
                      <a:endParaRPr lang="fr-FR" sz="2000" b="0" i="0">
                        <a:solidFill>
                          <a:srgbClr val="000000"/>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50000"/>
                        </a:lnSpc>
                        <a:buNone/>
                      </a:pPr>
                      <a:r>
                        <a:rPr lang="fr-FR" sz="2000" b="0" i="0" u="none" strike="noStrike">
                          <a:solidFill>
                            <a:srgbClr val="000000"/>
                          </a:solidFill>
                          <a:effectLst/>
                          <a:latin typeface="Open Sans 1 Semi-Bold"/>
                        </a:rPr>
                        <a:t>✅ Une cyberattaque peut :</a:t>
                      </a:r>
                      <a:endParaRPr lang="fr-FR" sz="2000" b="0" i="0">
                        <a:solidFill>
                          <a:srgbClr val="000000"/>
                        </a:solidFill>
                        <a:effectLst/>
                        <a:latin typeface="Open Sans 1 Semi-Bold"/>
                      </a:endParaRPr>
                    </a:p>
                    <a:p>
                      <a:pPr marL="342900" lvl="0" indent="-342900" algn="l">
                        <a:lnSpc>
                          <a:spcPct val="150000"/>
                        </a:lnSpc>
                        <a:buFont typeface="Arial"/>
                        <a:buChar char="•"/>
                      </a:pPr>
                      <a:r>
                        <a:rPr lang="fr-FR" sz="2000" b="0" i="0" u="none" strike="noStrike">
                          <a:solidFill>
                            <a:srgbClr val="000000"/>
                          </a:solidFill>
                          <a:effectLst/>
                          <a:latin typeface="Open Sans 1 Semi-Bold"/>
                        </a:rPr>
                        <a:t>Provoquer des </a:t>
                      </a:r>
                      <a:r>
                        <a:rPr lang="fr-FR" sz="2000" b="1" i="0" u="none" strike="noStrike">
                          <a:solidFill>
                            <a:srgbClr val="000000"/>
                          </a:solidFill>
                          <a:effectLst/>
                          <a:latin typeface="Open Sans 1 Semi-Bold"/>
                        </a:rPr>
                        <a:t>dégâts physiques graves</a:t>
                      </a:r>
                      <a:r>
                        <a:rPr lang="fr-FR" sz="2000" b="0" i="0" u="none" strike="noStrike">
                          <a:solidFill>
                            <a:srgbClr val="000000"/>
                          </a:solidFill>
                          <a:effectLst/>
                          <a:latin typeface="Open Sans 1 Semi-Bold"/>
                        </a:rPr>
                        <a:t> </a:t>
                      </a:r>
                      <a:endParaRPr lang="fr-FR" sz="2000" b="0" i="0">
                        <a:solidFill>
                          <a:srgbClr val="000000"/>
                        </a:solidFill>
                        <a:effectLst/>
                        <a:latin typeface="Open Sans 1 Semi-Bold"/>
                      </a:endParaRPr>
                    </a:p>
                    <a:p>
                      <a:pPr marL="342900" indent="-342900" algn="l" fontAlgn="base">
                        <a:lnSpc>
                          <a:spcPct val="150000"/>
                        </a:lnSpc>
                        <a:buFont typeface="Arial"/>
                        <a:buChar char="•"/>
                      </a:pPr>
                      <a:r>
                        <a:rPr lang="fr-FR" sz="2000" b="0" i="0" u="none" strike="noStrike">
                          <a:solidFill>
                            <a:srgbClr val="000000"/>
                          </a:solidFill>
                          <a:effectLst/>
                          <a:latin typeface="Open Sans 1 Semi-Bold"/>
                        </a:rPr>
                        <a:t>Être </a:t>
                      </a:r>
                      <a:r>
                        <a:rPr lang="fr-FR" sz="2000" b="1" i="0" u="none" strike="noStrike">
                          <a:solidFill>
                            <a:srgbClr val="000000"/>
                          </a:solidFill>
                          <a:effectLst/>
                          <a:latin typeface="Open Sans 1 Semi-Bold"/>
                        </a:rPr>
                        <a:t>plus difficile à détecter</a:t>
                      </a:r>
                      <a:r>
                        <a:rPr lang="fr-FR" sz="2000" b="0" i="0" u="none" strike="noStrike">
                          <a:solidFill>
                            <a:srgbClr val="000000"/>
                          </a:solidFill>
                          <a:effectLst/>
                          <a:latin typeface="Open Sans 1 Semi-Bold"/>
                        </a:rPr>
                        <a:t> </a:t>
                      </a:r>
                      <a:endParaRPr lang="fr-FR" sz="2000" b="0" i="0">
                        <a:solidFill>
                          <a:srgbClr val="000000"/>
                        </a:solidFill>
                        <a:effectLst/>
                        <a:latin typeface="Open Sans 1 Semi-Bold"/>
                      </a:endParaRPr>
                    </a:p>
                    <a:p>
                      <a:pPr marL="342900" indent="-342900" algn="l" fontAlgn="base">
                        <a:lnSpc>
                          <a:spcPct val="150000"/>
                        </a:lnSpc>
                        <a:buFont typeface="Arial"/>
                        <a:buChar char="•"/>
                      </a:pPr>
                      <a:r>
                        <a:rPr lang="fr-FR" sz="2000" b="0" i="0" u="none" strike="noStrike">
                          <a:solidFill>
                            <a:srgbClr val="000000"/>
                          </a:solidFill>
                          <a:effectLst/>
                          <a:latin typeface="Open Sans 1 Semi-Bold"/>
                        </a:rPr>
                        <a:t>Avoir des </a:t>
                      </a:r>
                      <a:r>
                        <a:rPr lang="fr-FR" sz="2000" b="1" i="0" u="none" strike="noStrike">
                          <a:solidFill>
                            <a:srgbClr val="000000"/>
                          </a:solidFill>
                          <a:effectLst/>
                          <a:latin typeface="Open Sans 1 Semi-Bold"/>
                        </a:rPr>
                        <a:t>conséquences humaines, environnementales et économiques</a:t>
                      </a:r>
                      <a:r>
                        <a:rPr lang="fr-FR" sz="2000" b="0" i="0" u="none" strike="noStrike">
                          <a:solidFill>
                            <a:srgbClr val="000000"/>
                          </a:solidFill>
                          <a:effectLst/>
                          <a:latin typeface="Open Sans 1 Semi-Bold"/>
                        </a:rPr>
                        <a:t>.</a:t>
                      </a:r>
                      <a:endParaRPr lang="fr-FR" sz="2000" b="0" i="0">
                        <a:solidFill>
                          <a:srgbClr val="000000"/>
                        </a:solidFill>
                        <a:effectLst/>
                        <a:latin typeface="Open Sans 1 Semi-Bold"/>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61722629"/>
                  </a:ext>
                </a:extLst>
              </a:tr>
            </a:tbl>
          </a:graphicData>
        </a:graphic>
      </p:graphicFrame>
      <p:sp>
        <p:nvSpPr>
          <p:cNvPr id="20" name="TextBox 23">
            <a:extLst>
              <a:ext uri="{FF2B5EF4-FFF2-40B4-BE49-F238E27FC236}">
                <a16:creationId xmlns:a16="http://schemas.microsoft.com/office/drawing/2014/main" id="{AA062335-6CA0-6FF2-F16B-3B6BC5532691}"/>
              </a:ext>
            </a:extLst>
          </p:cNvPr>
          <p:cNvSpPr txBox="1"/>
          <p:nvPr/>
        </p:nvSpPr>
        <p:spPr>
          <a:xfrm>
            <a:off x="423159" y="10227863"/>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ANSSI – </a:t>
            </a:r>
            <a:r>
              <a:rPr lang="en-US" sz="2850" b="1" err="1">
                <a:solidFill>
                  <a:srgbClr val="BFBFBD"/>
                </a:solidFill>
                <a:latin typeface="Open Sans 2 Bold"/>
                <a:ea typeface="Open Sans 2 Bold"/>
                <a:cs typeface="Open Sans 2 Bold"/>
              </a:rPr>
              <a:t>Idées</a:t>
            </a:r>
            <a:r>
              <a:rPr lang="en-US" sz="2850" b="1">
                <a:solidFill>
                  <a:srgbClr val="BFBFBD"/>
                </a:solidFill>
                <a:latin typeface="Open Sans 2 Bold"/>
                <a:ea typeface="Open Sans 2 Bold"/>
                <a:cs typeface="Open Sans 2 Bold"/>
              </a:rPr>
              <a:t> reçues et </a:t>
            </a:r>
            <a:r>
              <a:rPr lang="en-US" sz="2850" b="1" err="1">
                <a:solidFill>
                  <a:srgbClr val="BFBFBD"/>
                </a:solidFill>
                <a:latin typeface="Open Sans 2 Bold"/>
                <a:ea typeface="Open Sans 2 Bold"/>
                <a:cs typeface="Open Sans 2 Bold"/>
              </a:rPr>
              <a:t>Réalité</a:t>
            </a:r>
          </a:p>
        </p:txBody>
      </p:sp>
    </p:spTree>
    <p:extLst>
      <p:ext uri="{BB962C8B-B14F-4D97-AF65-F5344CB8AC3E}">
        <p14:creationId xmlns:p14="http://schemas.microsoft.com/office/powerpoint/2010/main" val="350950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4DD48C34-A352-50B3-565F-A26103D6921D}"/>
            </a:ext>
          </a:extLst>
        </p:cNvPr>
        <p:cNvGrpSpPr/>
        <p:nvPr/>
      </p:nvGrpSpPr>
      <p:grpSpPr>
        <a:xfrm>
          <a:off x="0" y="0"/>
          <a:ext cx="0" cy="0"/>
          <a:chOff x="0" y="0"/>
          <a:chExt cx="0" cy="0"/>
        </a:xfrm>
      </p:grpSpPr>
      <p:sp>
        <p:nvSpPr>
          <p:cNvPr id="27" name="Freeform 2">
            <a:extLst>
              <a:ext uri="{FF2B5EF4-FFF2-40B4-BE49-F238E27FC236}">
                <a16:creationId xmlns:a16="http://schemas.microsoft.com/office/drawing/2014/main" id="{908F8353-1544-6AFE-4D59-856E301DDCDB}"/>
              </a:ext>
            </a:extLst>
          </p:cNvPr>
          <p:cNvSpPr/>
          <p:nvPr/>
        </p:nvSpPr>
        <p:spPr>
          <a:xfrm rot="1500000">
            <a:off x="13781405" y="1531969"/>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55" name="AutoShape 18">
            <a:extLst>
              <a:ext uri="{FF2B5EF4-FFF2-40B4-BE49-F238E27FC236}">
                <a16:creationId xmlns:a16="http://schemas.microsoft.com/office/drawing/2014/main" id="{9F410EA9-7E3A-AC46-E7E9-8D7AA5D8F0AD}"/>
              </a:ext>
            </a:extLst>
          </p:cNvPr>
          <p:cNvSpPr/>
          <p:nvPr/>
        </p:nvSpPr>
        <p:spPr>
          <a:xfrm>
            <a:off x="915581" y="5150701"/>
            <a:ext cx="0" cy="65680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2" name="Group 2">
            <a:extLst>
              <a:ext uri="{FF2B5EF4-FFF2-40B4-BE49-F238E27FC236}">
                <a16:creationId xmlns:a16="http://schemas.microsoft.com/office/drawing/2014/main" id="{897524C2-9639-D5FF-46B7-BB2070B880B4}"/>
              </a:ext>
            </a:extLst>
          </p:cNvPr>
          <p:cNvGrpSpPr/>
          <p:nvPr/>
        </p:nvGrpSpPr>
        <p:grpSpPr>
          <a:xfrm>
            <a:off x="-187902" y="6462565"/>
            <a:ext cx="18663805" cy="3988849"/>
            <a:chOff x="0" y="0"/>
            <a:chExt cx="4915570" cy="1050561"/>
          </a:xfrm>
        </p:grpSpPr>
        <p:sp>
          <p:nvSpPr>
            <p:cNvPr id="3" name="Freeform 3">
              <a:extLst>
                <a:ext uri="{FF2B5EF4-FFF2-40B4-BE49-F238E27FC236}">
                  <a16:creationId xmlns:a16="http://schemas.microsoft.com/office/drawing/2014/main" id="{1211FF21-F24D-0F4D-D83A-2A6803019F26}"/>
                </a:ext>
              </a:extLst>
            </p:cNvPr>
            <p:cNvSpPr/>
            <p:nvPr/>
          </p:nvSpPr>
          <p:spPr>
            <a:xfrm>
              <a:off x="0" y="0"/>
              <a:ext cx="4915570" cy="1050561"/>
            </a:xfrm>
            <a:custGeom>
              <a:avLst/>
              <a:gdLst/>
              <a:ahLst/>
              <a:cxnLst/>
              <a:rect l="l" t="t" r="r" b="b"/>
              <a:pathLst>
                <a:path w="4915570" h="1050561">
                  <a:moveTo>
                    <a:pt x="0" y="0"/>
                  </a:moveTo>
                  <a:lnTo>
                    <a:pt x="4915570" y="0"/>
                  </a:lnTo>
                  <a:lnTo>
                    <a:pt x="4915570"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F1E66BCB-C6D7-193D-1EC3-422DCF59AD03}"/>
                </a:ext>
              </a:extLst>
            </p:cNvPr>
            <p:cNvSpPr txBox="1"/>
            <p:nvPr/>
          </p:nvSpPr>
          <p:spPr>
            <a:xfrm>
              <a:off x="0" y="-47625"/>
              <a:ext cx="4915570" cy="1098186"/>
            </a:xfrm>
            <a:prstGeom prst="rect">
              <a:avLst/>
            </a:prstGeom>
          </p:spPr>
          <p:txBody>
            <a:bodyPr lIns="50800" tIns="50800" rIns="50800" bIns="50800" rtlCol="0" anchor="ctr"/>
            <a:lstStyle/>
            <a:p>
              <a:pPr algn="ctr">
                <a:lnSpc>
                  <a:spcPts val="2240"/>
                </a:lnSpc>
              </a:pPr>
              <a:endParaRPr/>
            </a:p>
          </p:txBody>
        </p:sp>
      </p:grpSp>
      <p:sp>
        <p:nvSpPr>
          <p:cNvPr id="5" name="AutoShape 5">
            <a:extLst>
              <a:ext uri="{FF2B5EF4-FFF2-40B4-BE49-F238E27FC236}">
                <a16:creationId xmlns:a16="http://schemas.microsoft.com/office/drawing/2014/main" id="{1B2791DB-521D-6B73-417A-C21CF8588E1A}"/>
              </a:ext>
            </a:extLst>
          </p:cNvPr>
          <p:cNvSpPr/>
          <p:nvPr/>
        </p:nvSpPr>
        <p:spPr>
          <a:xfrm flipV="1">
            <a:off x="935122" y="5259394"/>
            <a:ext cx="12609850" cy="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6" name="Group 6">
            <a:extLst>
              <a:ext uri="{FF2B5EF4-FFF2-40B4-BE49-F238E27FC236}">
                <a16:creationId xmlns:a16="http://schemas.microsoft.com/office/drawing/2014/main" id="{E56727E4-C043-09A3-D818-AD46673A9E55}"/>
              </a:ext>
            </a:extLst>
          </p:cNvPr>
          <p:cNvGrpSpPr/>
          <p:nvPr/>
        </p:nvGrpSpPr>
        <p:grpSpPr>
          <a:xfrm>
            <a:off x="312994" y="3968045"/>
            <a:ext cx="1223009" cy="1223009"/>
            <a:chOff x="0" y="0"/>
            <a:chExt cx="812800" cy="812800"/>
          </a:xfrm>
        </p:grpSpPr>
        <p:sp>
          <p:nvSpPr>
            <p:cNvPr id="7" name="Freeform 7">
              <a:extLst>
                <a:ext uri="{FF2B5EF4-FFF2-40B4-BE49-F238E27FC236}">
                  <a16:creationId xmlns:a16="http://schemas.microsoft.com/office/drawing/2014/main" id="{C91E5D9B-551C-7ECB-ADF8-DF93930230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8" name="TextBox 8">
              <a:extLst>
                <a:ext uri="{FF2B5EF4-FFF2-40B4-BE49-F238E27FC236}">
                  <a16:creationId xmlns:a16="http://schemas.microsoft.com/office/drawing/2014/main" id="{EDCB7F9B-6FFB-7A93-23BD-3379F7CD37CA}"/>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9" name="Group 9">
            <a:extLst>
              <a:ext uri="{FF2B5EF4-FFF2-40B4-BE49-F238E27FC236}">
                <a16:creationId xmlns:a16="http://schemas.microsoft.com/office/drawing/2014/main" id="{83E87CC1-0DCC-D5B5-7EA8-8C7CD17FBE8C}"/>
              </a:ext>
            </a:extLst>
          </p:cNvPr>
          <p:cNvGrpSpPr/>
          <p:nvPr/>
        </p:nvGrpSpPr>
        <p:grpSpPr>
          <a:xfrm>
            <a:off x="2701409" y="3989475"/>
            <a:ext cx="1223009" cy="1223009"/>
            <a:chOff x="0" y="0"/>
            <a:chExt cx="812800" cy="812800"/>
          </a:xfrm>
        </p:grpSpPr>
        <p:sp>
          <p:nvSpPr>
            <p:cNvPr id="10" name="Freeform 10">
              <a:extLst>
                <a:ext uri="{FF2B5EF4-FFF2-40B4-BE49-F238E27FC236}">
                  <a16:creationId xmlns:a16="http://schemas.microsoft.com/office/drawing/2014/main" id="{C0B1D9B4-345A-8375-1266-1D9D791785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1" name="TextBox 11">
              <a:extLst>
                <a:ext uri="{FF2B5EF4-FFF2-40B4-BE49-F238E27FC236}">
                  <a16:creationId xmlns:a16="http://schemas.microsoft.com/office/drawing/2014/main" id="{C35E46A0-1043-D16E-E865-057C8F007A31}"/>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2" name="Group 12">
            <a:extLst>
              <a:ext uri="{FF2B5EF4-FFF2-40B4-BE49-F238E27FC236}">
                <a16:creationId xmlns:a16="http://schemas.microsoft.com/office/drawing/2014/main" id="{5978A608-BCEB-B95F-7FCB-5193E348749B}"/>
              </a:ext>
            </a:extLst>
          </p:cNvPr>
          <p:cNvGrpSpPr/>
          <p:nvPr/>
        </p:nvGrpSpPr>
        <p:grpSpPr>
          <a:xfrm>
            <a:off x="6414665" y="3989117"/>
            <a:ext cx="1223009" cy="1223009"/>
            <a:chOff x="0" y="0"/>
            <a:chExt cx="812800" cy="812800"/>
          </a:xfrm>
        </p:grpSpPr>
        <p:sp>
          <p:nvSpPr>
            <p:cNvPr id="13" name="Freeform 13">
              <a:extLst>
                <a:ext uri="{FF2B5EF4-FFF2-40B4-BE49-F238E27FC236}">
                  <a16:creationId xmlns:a16="http://schemas.microsoft.com/office/drawing/2014/main" id="{9859D7F6-A0D8-986E-6CBA-79735B3CB3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4" name="TextBox 14">
              <a:extLst>
                <a:ext uri="{FF2B5EF4-FFF2-40B4-BE49-F238E27FC236}">
                  <a16:creationId xmlns:a16="http://schemas.microsoft.com/office/drawing/2014/main" id="{F2218759-FADA-3A11-5313-B34911B7D9D7}"/>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5" name="Group 15">
            <a:extLst>
              <a:ext uri="{FF2B5EF4-FFF2-40B4-BE49-F238E27FC236}">
                <a16:creationId xmlns:a16="http://schemas.microsoft.com/office/drawing/2014/main" id="{951CD871-8C2E-21FC-F5EC-E0EB6E9A80BF}"/>
              </a:ext>
            </a:extLst>
          </p:cNvPr>
          <p:cNvGrpSpPr/>
          <p:nvPr/>
        </p:nvGrpSpPr>
        <p:grpSpPr>
          <a:xfrm>
            <a:off x="9519313" y="3988843"/>
            <a:ext cx="1223009" cy="1223009"/>
            <a:chOff x="0" y="0"/>
            <a:chExt cx="812800" cy="812800"/>
          </a:xfrm>
        </p:grpSpPr>
        <p:sp>
          <p:nvSpPr>
            <p:cNvPr id="16" name="Freeform 16">
              <a:extLst>
                <a:ext uri="{FF2B5EF4-FFF2-40B4-BE49-F238E27FC236}">
                  <a16:creationId xmlns:a16="http://schemas.microsoft.com/office/drawing/2014/main" id="{B7DBC5BC-1210-0CAF-E31A-1FAAF134444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7" name="TextBox 17">
              <a:extLst>
                <a:ext uri="{FF2B5EF4-FFF2-40B4-BE49-F238E27FC236}">
                  <a16:creationId xmlns:a16="http://schemas.microsoft.com/office/drawing/2014/main" id="{D7DE2B8D-ACC7-06E5-25AB-1CD39E57D940}"/>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8" name="AutoShape 18">
            <a:extLst>
              <a:ext uri="{FF2B5EF4-FFF2-40B4-BE49-F238E27FC236}">
                <a16:creationId xmlns:a16="http://schemas.microsoft.com/office/drawing/2014/main" id="{87199174-0A32-9BB3-5BB4-EE7E9BB3B0DA}"/>
              </a:ext>
            </a:extLst>
          </p:cNvPr>
          <p:cNvSpPr/>
          <p:nvPr/>
        </p:nvSpPr>
        <p:spPr>
          <a:xfrm>
            <a:off x="3312913" y="5212485"/>
            <a:ext cx="0" cy="2274813"/>
          </a:xfrm>
          <a:prstGeom prst="line">
            <a:avLst/>
          </a:prstGeom>
          <a:ln w="38100" cap="flat">
            <a:solidFill>
              <a:srgbClr val="000000"/>
            </a:solidFill>
            <a:prstDash val="solid"/>
            <a:headEnd type="none" w="sm" len="sm"/>
            <a:tailEnd type="none" w="sm" len="sm"/>
          </a:ln>
        </p:spPr>
        <p:txBody>
          <a:bodyPr/>
          <a:lstStyle/>
          <a:p>
            <a:endParaRPr lang="fr-FR"/>
          </a:p>
        </p:txBody>
      </p:sp>
      <p:sp>
        <p:nvSpPr>
          <p:cNvPr id="19" name="AutoShape 19">
            <a:extLst>
              <a:ext uri="{FF2B5EF4-FFF2-40B4-BE49-F238E27FC236}">
                <a16:creationId xmlns:a16="http://schemas.microsoft.com/office/drawing/2014/main" id="{8435230E-A696-B0F4-00B1-7149B4D4008F}"/>
              </a:ext>
            </a:extLst>
          </p:cNvPr>
          <p:cNvSpPr/>
          <p:nvPr/>
        </p:nvSpPr>
        <p:spPr>
          <a:xfrm>
            <a:off x="7026170" y="5212127"/>
            <a:ext cx="0" cy="2898624"/>
          </a:xfrm>
          <a:prstGeom prst="line">
            <a:avLst/>
          </a:prstGeom>
          <a:ln w="38100" cap="flat">
            <a:solidFill>
              <a:srgbClr val="000000"/>
            </a:solidFill>
            <a:prstDash val="solid"/>
            <a:headEnd type="none" w="sm" len="sm"/>
            <a:tailEnd type="none" w="sm" len="sm"/>
          </a:ln>
        </p:spPr>
        <p:txBody>
          <a:bodyPr/>
          <a:lstStyle/>
          <a:p>
            <a:endParaRPr lang="fr-FR"/>
          </a:p>
        </p:txBody>
      </p:sp>
      <p:sp>
        <p:nvSpPr>
          <p:cNvPr id="29" name="TextBox 29">
            <a:extLst>
              <a:ext uri="{FF2B5EF4-FFF2-40B4-BE49-F238E27FC236}">
                <a16:creationId xmlns:a16="http://schemas.microsoft.com/office/drawing/2014/main" id="{A544D2F4-4399-1437-3EB7-D4CE93D44F2D}"/>
              </a:ext>
            </a:extLst>
          </p:cNvPr>
          <p:cNvSpPr txBox="1"/>
          <p:nvPr/>
        </p:nvSpPr>
        <p:spPr>
          <a:xfrm>
            <a:off x="386413" y="438757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1</a:t>
            </a:r>
            <a:endParaRPr lang="en-US" b="1">
              <a:ea typeface="Calibri"/>
              <a:cs typeface="Calibri"/>
            </a:endParaRPr>
          </a:p>
        </p:txBody>
      </p:sp>
      <p:sp>
        <p:nvSpPr>
          <p:cNvPr id="30" name="TextBox 30">
            <a:extLst>
              <a:ext uri="{FF2B5EF4-FFF2-40B4-BE49-F238E27FC236}">
                <a16:creationId xmlns:a16="http://schemas.microsoft.com/office/drawing/2014/main" id="{8E71AB4D-7714-D0B7-7571-69BFB45924F1}"/>
              </a:ext>
            </a:extLst>
          </p:cNvPr>
          <p:cNvSpPr txBox="1"/>
          <p:nvPr/>
        </p:nvSpPr>
        <p:spPr>
          <a:xfrm>
            <a:off x="2798097" y="446480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2</a:t>
            </a:r>
            <a:endParaRPr lang="en-US" b="1">
              <a:ea typeface="Calibri"/>
              <a:cs typeface="Calibri"/>
            </a:endParaRPr>
          </a:p>
        </p:txBody>
      </p:sp>
      <p:sp>
        <p:nvSpPr>
          <p:cNvPr id="31" name="TextBox 31">
            <a:extLst>
              <a:ext uri="{FF2B5EF4-FFF2-40B4-BE49-F238E27FC236}">
                <a16:creationId xmlns:a16="http://schemas.microsoft.com/office/drawing/2014/main" id="{00B83125-F4FB-2F0A-9F10-CDBC6A085B6B}"/>
              </a:ext>
            </a:extLst>
          </p:cNvPr>
          <p:cNvSpPr txBox="1"/>
          <p:nvPr/>
        </p:nvSpPr>
        <p:spPr>
          <a:xfrm>
            <a:off x="6499866" y="4405424"/>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3</a:t>
            </a:r>
            <a:endParaRPr lang="en-US" b="1">
              <a:ea typeface="Calibri"/>
              <a:cs typeface="Calibri"/>
            </a:endParaRPr>
          </a:p>
        </p:txBody>
      </p:sp>
      <p:sp>
        <p:nvSpPr>
          <p:cNvPr id="32" name="TextBox 32">
            <a:extLst>
              <a:ext uri="{FF2B5EF4-FFF2-40B4-BE49-F238E27FC236}">
                <a16:creationId xmlns:a16="http://schemas.microsoft.com/office/drawing/2014/main" id="{90415FFC-748A-FC8A-368E-68EEAA9A6BD2}"/>
              </a:ext>
            </a:extLst>
          </p:cNvPr>
          <p:cNvSpPr txBox="1"/>
          <p:nvPr/>
        </p:nvSpPr>
        <p:spPr>
          <a:xfrm>
            <a:off x="9608732" y="4397136"/>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4</a:t>
            </a:r>
            <a:endParaRPr lang="en-US" b="1">
              <a:ea typeface="Calibri"/>
              <a:cs typeface="Calibri"/>
            </a:endParaRPr>
          </a:p>
        </p:txBody>
      </p:sp>
      <p:sp>
        <p:nvSpPr>
          <p:cNvPr id="33" name="TextBox 33">
            <a:extLst>
              <a:ext uri="{FF2B5EF4-FFF2-40B4-BE49-F238E27FC236}">
                <a16:creationId xmlns:a16="http://schemas.microsoft.com/office/drawing/2014/main" id="{A4760694-26DE-3561-0B20-76BBA6CD2B1C}"/>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7</a:t>
            </a:r>
          </a:p>
        </p:txBody>
      </p:sp>
      <p:sp>
        <p:nvSpPr>
          <p:cNvPr id="38" name="TextBox 7">
            <a:extLst>
              <a:ext uri="{FF2B5EF4-FFF2-40B4-BE49-F238E27FC236}">
                <a16:creationId xmlns:a16="http://schemas.microsoft.com/office/drawing/2014/main" id="{E99AC894-956C-15F4-F272-2935D7F10B59}"/>
              </a:ext>
            </a:extLst>
          </p:cNvPr>
          <p:cNvSpPr txBox="1"/>
          <p:nvPr/>
        </p:nvSpPr>
        <p:spPr>
          <a:xfrm>
            <a:off x="221249" y="6620972"/>
            <a:ext cx="3109094" cy="943720"/>
          </a:xfrm>
          <a:prstGeom prst="rect">
            <a:avLst/>
          </a:prstGeom>
        </p:spPr>
        <p:txBody>
          <a:bodyPr wrap="square" lIns="0" tIns="0" rIns="0" bIns="0" rtlCol="0" anchor="t">
            <a:spAutoFit/>
          </a:bodyPr>
          <a:lstStyle/>
          <a:p>
            <a:pPr>
              <a:lnSpc>
                <a:spcPts val="3779"/>
              </a:lnSpc>
            </a:pPr>
            <a:r>
              <a:rPr lang="en-US" sz="2700" b="1" err="1">
                <a:solidFill>
                  <a:srgbClr val="000000"/>
                </a:solidFill>
                <a:latin typeface="Open Sans 2 Bold"/>
                <a:ea typeface="Open Sans 2 Bold"/>
                <a:cs typeface="Open Sans 2 Bold"/>
                <a:sym typeface="Open Sans 2 Bold"/>
              </a:rPr>
              <a:t>Pourquoi</a:t>
            </a:r>
            <a:r>
              <a:rPr lang="en-US" sz="2700" b="1">
                <a:solidFill>
                  <a:srgbClr val="000000"/>
                </a:solidFill>
                <a:latin typeface="Open Sans 2 Bold"/>
                <a:ea typeface="Open Sans 2 Bold"/>
                <a:cs typeface="Open Sans 2 Bold"/>
                <a:sym typeface="Open Sans 2 Bold"/>
              </a:rPr>
              <a:t> les </a:t>
            </a:r>
            <a:r>
              <a:rPr lang="en-US" sz="2700" b="1" err="1">
                <a:solidFill>
                  <a:srgbClr val="000000"/>
                </a:solidFill>
                <a:latin typeface="Open Sans 2 Bold"/>
                <a:ea typeface="Open Sans 2 Bold"/>
                <a:cs typeface="Open Sans 2 Bold"/>
                <a:sym typeface="Open Sans 2 Bold"/>
              </a:rPr>
              <a:t>Normes</a:t>
            </a:r>
            <a:endParaRPr lang="en-US" err="1"/>
          </a:p>
        </p:txBody>
      </p:sp>
      <p:sp>
        <p:nvSpPr>
          <p:cNvPr id="42" name="TextBox 9">
            <a:extLst>
              <a:ext uri="{FF2B5EF4-FFF2-40B4-BE49-F238E27FC236}">
                <a16:creationId xmlns:a16="http://schemas.microsoft.com/office/drawing/2014/main" id="{46AFB76B-7B45-01A6-7A57-865BCC168B39}"/>
              </a:ext>
            </a:extLst>
          </p:cNvPr>
          <p:cNvSpPr txBox="1"/>
          <p:nvPr/>
        </p:nvSpPr>
        <p:spPr>
          <a:xfrm>
            <a:off x="1253321" y="7740587"/>
            <a:ext cx="5974016" cy="454868"/>
          </a:xfrm>
          <a:prstGeom prst="rect">
            <a:avLst/>
          </a:prstGeom>
        </p:spPr>
        <p:txBody>
          <a:bodyPr wrap="square" lIns="0" tIns="0" rIns="0" bIns="0" rtlCol="0" anchor="t">
            <a:spAutoFit/>
          </a:bodyPr>
          <a:lstStyle/>
          <a:p>
            <a:pPr>
              <a:lnSpc>
                <a:spcPts val="3779"/>
              </a:lnSpc>
            </a:pPr>
            <a:r>
              <a:rPr lang="en-US" sz="2700" b="1" err="1">
                <a:solidFill>
                  <a:srgbClr val="000000"/>
                </a:solidFill>
                <a:latin typeface="Open Sans 2 Bold"/>
                <a:ea typeface="Open Sans 2 Bold"/>
                <a:cs typeface="Open Sans 2 Bold"/>
              </a:rPr>
              <a:t>Définition</a:t>
            </a:r>
            <a:r>
              <a:rPr lang="en-US" sz="2700" b="1">
                <a:solidFill>
                  <a:srgbClr val="000000"/>
                </a:solidFill>
                <a:latin typeface="Open Sans 2 Bold"/>
                <a:ea typeface="Open Sans 2 Bold"/>
                <a:cs typeface="Open Sans 2 Bold"/>
              </a:rPr>
              <a:t> </a:t>
            </a:r>
            <a:r>
              <a:rPr lang="en-US" sz="2700" b="1" err="1">
                <a:solidFill>
                  <a:srgbClr val="000000"/>
                </a:solidFill>
                <a:latin typeface="Open Sans 2 Bold"/>
                <a:ea typeface="Open Sans 2 Bold"/>
                <a:cs typeface="Open Sans 2 Bold"/>
              </a:rPr>
              <a:t>Référentiel</a:t>
            </a:r>
            <a:endParaRPr lang="en-US" sz="2700" b="1" err="1">
              <a:latin typeface="Open Sans 2 Bold"/>
              <a:ea typeface="Open Sans 2 Bold"/>
              <a:cs typeface="Open Sans 2 Bold"/>
            </a:endParaRPr>
          </a:p>
        </p:txBody>
      </p:sp>
      <p:sp>
        <p:nvSpPr>
          <p:cNvPr id="46" name="TextBox 11">
            <a:extLst>
              <a:ext uri="{FF2B5EF4-FFF2-40B4-BE49-F238E27FC236}">
                <a16:creationId xmlns:a16="http://schemas.microsoft.com/office/drawing/2014/main" id="{B5459883-A634-493A-DD74-E02BEC045DF1}"/>
              </a:ext>
            </a:extLst>
          </p:cNvPr>
          <p:cNvSpPr txBox="1"/>
          <p:nvPr/>
        </p:nvSpPr>
        <p:spPr>
          <a:xfrm>
            <a:off x="5446794" y="8291513"/>
            <a:ext cx="6389652" cy="454868"/>
          </a:xfrm>
          <a:prstGeom prst="rect">
            <a:avLst/>
          </a:prstGeom>
        </p:spPr>
        <p:txBody>
          <a:bodyPr wrap="square" lIns="0" tIns="0" rIns="0" bIns="0" rtlCol="0" anchor="t">
            <a:spAutoFit/>
          </a:bodyPr>
          <a:lstStyle/>
          <a:p>
            <a:pPr>
              <a:lnSpc>
                <a:spcPts val="3779"/>
              </a:lnSpc>
            </a:pPr>
            <a:r>
              <a:rPr lang="en-US" sz="2700" b="1" err="1">
                <a:latin typeface="Open Sans 2 Bold"/>
                <a:ea typeface="Open Sans 2 Bold"/>
                <a:cs typeface="Open Sans 2 Bold"/>
              </a:rPr>
              <a:t>Présentation</a:t>
            </a:r>
            <a:r>
              <a:rPr lang="en-US" sz="2700" b="1">
                <a:latin typeface="Open Sans 2 Bold"/>
                <a:ea typeface="Open Sans 2 Bold"/>
                <a:cs typeface="Open Sans 2 Bold"/>
              </a:rPr>
              <a:t> ISA</a:t>
            </a:r>
            <a:endParaRPr lang="en-US"/>
          </a:p>
        </p:txBody>
      </p:sp>
      <p:sp>
        <p:nvSpPr>
          <p:cNvPr id="50" name="TextBox 13">
            <a:extLst>
              <a:ext uri="{FF2B5EF4-FFF2-40B4-BE49-F238E27FC236}">
                <a16:creationId xmlns:a16="http://schemas.microsoft.com/office/drawing/2014/main" id="{C36C4FAC-4D41-3DE6-A707-44A992DE124C}"/>
              </a:ext>
            </a:extLst>
          </p:cNvPr>
          <p:cNvSpPr txBox="1"/>
          <p:nvPr/>
        </p:nvSpPr>
        <p:spPr>
          <a:xfrm>
            <a:off x="9161844" y="8738530"/>
            <a:ext cx="5335717" cy="456407"/>
          </a:xfrm>
          <a:prstGeom prst="rect">
            <a:avLst/>
          </a:prstGeom>
        </p:spPr>
        <p:txBody>
          <a:bodyPr wrap="square" lIns="0" tIns="0" rIns="0" bIns="0" rtlCol="0" anchor="t">
            <a:spAutoFit/>
          </a:bodyPr>
          <a:lstStyle/>
          <a:p>
            <a:pPr>
              <a:lnSpc>
                <a:spcPts val="3779"/>
              </a:lnSpc>
            </a:pPr>
            <a:r>
              <a:rPr lang="en-US" sz="2700" b="1" err="1">
                <a:solidFill>
                  <a:srgbClr val="000000"/>
                </a:solidFill>
                <a:latin typeface="Open Sans 2 Bold"/>
                <a:ea typeface="Open Sans 2 Bold"/>
                <a:cs typeface="Open Sans 2 Bold"/>
                <a:sym typeface="Open Sans 2 Bold"/>
              </a:rPr>
              <a:t>Présentation</a:t>
            </a:r>
            <a:r>
              <a:rPr lang="en-US" sz="2700" b="1">
                <a:solidFill>
                  <a:srgbClr val="000000"/>
                </a:solidFill>
                <a:latin typeface="Open Sans 2 Bold"/>
                <a:ea typeface="Open Sans 2 Bold"/>
                <a:cs typeface="Open Sans 2 Bold"/>
                <a:sym typeface="Open Sans 2 Bold"/>
              </a:rPr>
              <a:t> IEC</a:t>
            </a:r>
            <a:endParaRPr lang="en-US"/>
          </a:p>
        </p:txBody>
      </p:sp>
      <p:sp>
        <p:nvSpPr>
          <p:cNvPr id="54" name="TextBox 15">
            <a:extLst>
              <a:ext uri="{FF2B5EF4-FFF2-40B4-BE49-F238E27FC236}">
                <a16:creationId xmlns:a16="http://schemas.microsoft.com/office/drawing/2014/main" id="{87381805-BC12-DCA1-84C2-AB9036CB8940}"/>
              </a:ext>
            </a:extLst>
          </p:cNvPr>
          <p:cNvSpPr txBox="1"/>
          <p:nvPr/>
        </p:nvSpPr>
        <p:spPr>
          <a:xfrm>
            <a:off x="12354741" y="9363674"/>
            <a:ext cx="4163029" cy="456407"/>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Collaboration ISA - IEC</a:t>
            </a:r>
            <a:endParaRPr lang="en-US"/>
          </a:p>
        </p:txBody>
      </p:sp>
      <p:sp>
        <p:nvSpPr>
          <p:cNvPr id="20" name="AutoShape 19">
            <a:extLst>
              <a:ext uri="{FF2B5EF4-FFF2-40B4-BE49-F238E27FC236}">
                <a16:creationId xmlns:a16="http://schemas.microsoft.com/office/drawing/2014/main" id="{925F9ACF-C47B-785A-4A24-3C7FD325AF62}"/>
              </a:ext>
            </a:extLst>
          </p:cNvPr>
          <p:cNvSpPr/>
          <p:nvPr/>
        </p:nvSpPr>
        <p:spPr>
          <a:xfrm>
            <a:off x="13535934" y="5181836"/>
            <a:ext cx="0" cy="387834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21" name="Group 15">
            <a:extLst>
              <a:ext uri="{FF2B5EF4-FFF2-40B4-BE49-F238E27FC236}">
                <a16:creationId xmlns:a16="http://schemas.microsoft.com/office/drawing/2014/main" id="{EE4D986C-B41C-7640-8C4E-197FA4C41BDD}"/>
              </a:ext>
            </a:extLst>
          </p:cNvPr>
          <p:cNvGrpSpPr/>
          <p:nvPr/>
        </p:nvGrpSpPr>
        <p:grpSpPr>
          <a:xfrm>
            <a:off x="12918625" y="3973998"/>
            <a:ext cx="1223009" cy="1223009"/>
            <a:chOff x="0" y="0"/>
            <a:chExt cx="812800" cy="812800"/>
          </a:xfrm>
        </p:grpSpPr>
        <p:sp>
          <p:nvSpPr>
            <p:cNvPr id="22" name="Freeform 16">
              <a:extLst>
                <a:ext uri="{FF2B5EF4-FFF2-40B4-BE49-F238E27FC236}">
                  <a16:creationId xmlns:a16="http://schemas.microsoft.com/office/drawing/2014/main" id="{539C57DE-28A6-EAD6-87DF-669EA22E5FC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23" name="TextBox 17">
              <a:extLst>
                <a:ext uri="{FF2B5EF4-FFF2-40B4-BE49-F238E27FC236}">
                  <a16:creationId xmlns:a16="http://schemas.microsoft.com/office/drawing/2014/main" id="{B197AAC1-DF32-543A-94CB-C93CDD976481}"/>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25" name="TextBox 32">
            <a:extLst>
              <a:ext uri="{FF2B5EF4-FFF2-40B4-BE49-F238E27FC236}">
                <a16:creationId xmlns:a16="http://schemas.microsoft.com/office/drawing/2014/main" id="{CD3A3259-DF9E-B32D-4A31-E4E2AF16DFE2}"/>
              </a:ext>
            </a:extLst>
          </p:cNvPr>
          <p:cNvSpPr txBox="1"/>
          <p:nvPr/>
        </p:nvSpPr>
        <p:spPr>
          <a:xfrm>
            <a:off x="13008044" y="438229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5</a:t>
            </a:r>
            <a:endParaRPr lang="en-US" b="1">
              <a:ea typeface="Calibri"/>
              <a:cs typeface="Calibri"/>
            </a:endParaRPr>
          </a:p>
        </p:txBody>
      </p:sp>
      <p:sp>
        <p:nvSpPr>
          <p:cNvPr id="56" name="AutoShape 19">
            <a:extLst>
              <a:ext uri="{FF2B5EF4-FFF2-40B4-BE49-F238E27FC236}">
                <a16:creationId xmlns:a16="http://schemas.microsoft.com/office/drawing/2014/main" id="{83ADC5F6-1624-D08D-8E60-980333450BB0}"/>
              </a:ext>
            </a:extLst>
          </p:cNvPr>
          <p:cNvSpPr/>
          <p:nvPr/>
        </p:nvSpPr>
        <p:spPr>
          <a:xfrm>
            <a:off x="10136622" y="5196681"/>
            <a:ext cx="0" cy="3254886"/>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TextBox 23">
            <a:extLst>
              <a:ext uri="{FF2B5EF4-FFF2-40B4-BE49-F238E27FC236}">
                <a16:creationId xmlns:a16="http://schemas.microsoft.com/office/drawing/2014/main" id="{4509740D-4753-58A9-61CB-FFB87E11EE0E}"/>
              </a:ext>
            </a:extLst>
          </p:cNvPr>
          <p:cNvSpPr txBox="1"/>
          <p:nvPr/>
        </p:nvSpPr>
        <p:spPr>
          <a:xfrm>
            <a:off x="95978" y="10227863"/>
            <a:ext cx="7962406"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Présentée</a:t>
            </a:r>
            <a:r>
              <a:rPr lang="en-US" sz="2850" b="1">
                <a:solidFill>
                  <a:srgbClr val="BFBFBD"/>
                </a:solidFill>
                <a:latin typeface="Open Sans 2 Bold"/>
                <a:ea typeface="Open Sans 2 Bold"/>
                <a:cs typeface="Open Sans 2 Bold"/>
              </a:rPr>
              <a:t> par: </a:t>
            </a:r>
            <a:r>
              <a:rPr lang="en-US" sz="2850" b="1" err="1">
                <a:solidFill>
                  <a:srgbClr val="BFBFBD"/>
                </a:solidFill>
                <a:latin typeface="Open Sans 2 Bold"/>
                <a:ea typeface="Open Sans 2 Bold"/>
                <a:cs typeface="Open Sans 2 Bold"/>
              </a:rPr>
              <a:t>Nasserdine</a:t>
            </a:r>
            <a:r>
              <a:rPr lang="en-US" sz="2850" b="1">
                <a:solidFill>
                  <a:srgbClr val="BFBFBD"/>
                </a:solidFill>
                <a:latin typeface="Open Sans 2 Bold"/>
                <a:ea typeface="Open Sans 2 Bold"/>
                <a:cs typeface="Open Sans 2 Bold"/>
              </a:rPr>
              <a:t> </a:t>
            </a:r>
            <a:r>
              <a:rPr lang="en-US" sz="2850" b="1" err="1">
                <a:solidFill>
                  <a:srgbClr val="BFBFBD"/>
                </a:solidFill>
                <a:latin typeface="Open Sans 2 Bold"/>
                <a:ea typeface="Open Sans 2 Bold"/>
                <a:cs typeface="Open Sans 2 Bold"/>
              </a:rPr>
              <a:t>Berrebiha</a:t>
            </a:r>
          </a:p>
        </p:txBody>
      </p:sp>
      <p:pic>
        <p:nvPicPr>
          <p:cNvPr id="28" name="Picture 27" descr="ISA - International Society of Automation | Campinas Section - Produtor -  Eventos e Conteúdos na Sympla">
            <a:extLst>
              <a:ext uri="{FF2B5EF4-FFF2-40B4-BE49-F238E27FC236}">
                <a16:creationId xmlns:a16="http://schemas.microsoft.com/office/drawing/2014/main" id="{12B1943D-842B-B039-AF11-A1442598D051}"/>
              </a:ext>
            </a:extLst>
          </p:cNvPr>
          <p:cNvPicPr>
            <a:picLocks noChangeAspect="1"/>
          </p:cNvPicPr>
          <p:nvPr/>
        </p:nvPicPr>
        <p:blipFill>
          <a:blip r:embed="rId4"/>
          <a:srcRect r="540" b="25606"/>
          <a:stretch>
            <a:fillRect/>
          </a:stretch>
        </p:blipFill>
        <p:spPr>
          <a:xfrm>
            <a:off x="12537374" y="-711035"/>
            <a:ext cx="6409725" cy="4801792"/>
          </a:xfrm>
          <a:prstGeom prst="rect">
            <a:avLst/>
          </a:prstGeom>
        </p:spPr>
      </p:pic>
      <p:sp>
        <p:nvSpPr>
          <p:cNvPr id="36" name="TextBox 24">
            <a:extLst>
              <a:ext uri="{FF2B5EF4-FFF2-40B4-BE49-F238E27FC236}">
                <a16:creationId xmlns:a16="http://schemas.microsoft.com/office/drawing/2014/main" id="{9CE253C8-16FB-BA5B-FBF2-695AE1F7C991}"/>
              </a:ext>
            </a:extLst>
          </p:cNvPr>
          <p:cNvSpPr txBox="1"/>
          <p:nvPr/>
        </p:nvSpPr>
        <p:spPr>
          <a:xfrm>
            <a:off x="316181" y="690377"/>
            <a:ext cx="9626714" cy="2769989"/>
          </a:xfrm>
          <a:prstGeom prst="rect">
            <a:avLst/>
          </a:prstGeom>
        </p:spPr>
        <p:txBody>
          <a:bodyPr wrap="square" lIns="0" tIns="0" rIns="0" bIns="0" rtlCol="0" anchor="t">
            <a:spAutoFit/>
          </a:bodyPr>
          <a:lstStyle/>
          <a:p>
            <a:r>
              <a:rPr lang="en-US" sz="6000" b="1">
                <a:solidFill>
                  <a:srgbClr val="000000"/>
                </a:solidFill>
                <a:latin typeface="Century Gothic Paneuropean Bold"/>
                <a:cs typeface="Century Gothic Paneuropean Bold"/>
                <a:sym typeface="Century Gothic Paneuropean Bold"/>
              </a:rPr>
              <a:t>Les </a:t>
            </a:r>
            <a:r>
              <a:rPr lang="en-US" sz="6000" b="1" err="1">
                <a:solidFill>
                  <a:srgbClr val="000000"/>
                </a:solidFill>
                <a:latin typeface="Century Gothic Paneuropean Bold"/>
                <a:cs typeface="Century Gothic Paneuropean Bold"/>
                <a:sym typeface="Century Gothic Paneuropean Bold"/>
              </a:rPr>
              <a:t>organismes</a:t>
            </a:r>
            <a:r>
              <a:rPr lang="en-US" sz="6000" b="1">
                <a:solidFill>
                  <a:srgbClr val="000000"/>
                </a:solidFill>
                <a:latin typeface="Century Gothic Paneuropean Bold"/>
                <a:cs typeface="Century Gothic Paneuropean Bold"/>
                <a:sym typeface="Century Gothic Paneuropean Bold"/>
              </a:rPr>
              <a:t> des </a:t>
            </a:r>
            <a:r>
              <a:rPr lang="en-US" sz="6000" b="1" err="1">
                <a:solidFill>
                  <a:srgbClr val="000000"/>
                </a:solidFill>
                <a:latin typeface="Century Gothic Paneuropean Bold"/>
                <a:cs typeface="Century Gothic Paneuropean Bold"/>
                <a:sym typeface="Century Gothic Paneuropean Bold"/>
              </a:rPr>
              <a:t>normes</a:t>
            </a:r>
            <a:r>
              <a:rPr lang="en-US" sz="6000" b="1">
                <a:solidFill>
                  <a:srgbClr val="000000"/>
                </a:solidFill>
                <a:latin typeface="Century Gothic Paneuropean Bold"/>
                <a:cs typeface="Century Gothic Paneuropean Bold"/>
                <a:sym typeface="Century Gothic Paneuropean Bold"/>
              </a:rPr>
              <a:t> de la </a:t>
            </a:r>
            <a:r>
              <a:rPr lang="en-US" sz="6000" b="1" err="1">
                <a:solidFill>
                  <a:srgbClr val="000000"/>
                </a:solidFill>
                <a:latin typeface="Century Gothic Paneuropean Bold"/>
                <a:cs typeface="Century Gothic Paneuropean Bold"/>
                <a:sym typeface="Century Gothic Paneuropean Bold"/>
              </a:rPr>
              <a:t>Cybersécurité</a:t>
            </a:r>
            <a:r>
              <a:rPr lang="en-US" sz="6000" b="1">
                <a:solidFill>
                  <a:srgbClr val="000000"/>
                </a:solidFill>
                <a:latin typeface="Century Gothic Paneuropean Bold"/>
                <a:cs typeface="Century Gothic Paneuropean Bold"/>
                <a:sym typeface="Century Gothic Paneuropean Bold"/>
              </a:rPr>
              <a:t> </a:t>
            </a:r>
            <a:r>
              <a:rPr lang="en-US" sz="6000" b="1" err="1">
                <a:solidFill>
                  <a:srgbClr val="000000"/>
                </a:solidFill>
                <a:latin typeface="Century Gothic Paneuropean Bold"/>
                <a:cs typeface="Century Gothic Paneuropean Bold"/>
                <a:sym typeface="Century Gothic Paneuropean Bold"/>
              </a:rPr>
              <a:t>Industriel</a:t>
            </a:r>
            <a:endParaRPr lang="en-US" sz="6000">
              <a:ea typeface="Calibri"/>
              <a:cs typeface="Calibri"/>
            </a:endParaRPr>
          </a:p>
        </p:txBody>
      </p:sp>
      <p:pic>
        <p:nvPicPr>
          <p:cNvPr id="37" name="Picture 36" descr="Fiabilité CEI pour écrans industriels et écrans tactiles - Hope Industrial  Systems">
            <a:extLst>
              <a:ext uri="{FF2B5EF4-FFF2-40B4-BE49-F238E27FC236}">
                <a16:creationId xmlns:a16="http://schemas.microsoft.com/office/drawing/2014/main" id="{D07750EB-9D45-34F0-773F-D0A0BD9782F0}"/>
              </a:ext>
            </a:extLst>
          </p:cNvPr>
          <p:cNvPicPr>
            <a:picLocks noChangeAspect="1"/>
          </p:cNvPicPr>
          <p:nvPr/>
        </p:nvPicPr>
        <p:blipFill>
          <a:blip r:embed="rId5"/>
          <a:stretch>
            <a:fillRect/>
          </a:stretch>
        </p:blipFill>
        <p:spPr>
          <a:xfrm>
            <a:off x="6955972" y="-559112"/>
            <a:ext cx="8784770" cy="5259744"/>
          </a:xfrm>
          <a:prstGeom prst="rect">
            <a:avLst/>
          </a:prstGeom>
        </p:spPr>
      </p:pic>
    </p:spTree>
    <p:extLst>
      <p:ext uri="{BB962C8B-B14F-4D97-AF65-F5344CB8AC3E}">
        <p14:creationId xmlns:p14="http://schemas.microsoft.com/office/powerpoint/2010/main" val="1969810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77388-F2CB-1A60-FA83-AE10242B9C2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653DB4C-5935-033A-F64C-FA03703A4414}"/>
              </a:ext>
            </a:extLst>
          </p:cNvPr>
          <p:cNvGrpSpPr/>
          <p:nvPr/>
        </p:nvGrpSpPr>
        <p:grpSpPr>
          <a:xfrm>
            <a:off x="-211390" y="-164415"/>
            <a:ext cx="6214788" cy="10639317"/>
            <a:chOff x="0" y="0"/>
            <a:chExt cx="1636817" cy="2802125"/>
          </a:xfrm>
        </p:grpSpPr>
        <p:sp>
          <p:nvSpPr>
            <p:cNvPr id="3" name="Freeform 3">
              <a:extLst>
                <a:ext uri="{FF2B5EF4-FFF2-40B4-BE49-F238E27FC236}">
                  <a16:creationId xmlns:a16="http://schemas.microsoft.com/office/drawing/2014/main" id="{5D9500DF-9875-36C5-8F6C-B9D26387180C}"/>
                </a:ext>
              </a:extLst>
            </p:cNvPr>
            <p:cNvSpPr/>
            <p:nvPr/>
          </p:nvSpPr>
          <p:spPr>
            <a:xfrm>
              <a:off x="0" y="0"/>
              <a:ext cx="1636817" cy="2802125"/>
            </a:xfrm>
            <a:custGeom>
              <a:avLst/>
              <a:gdLst/>
              <a:ahLst/>
              <a:cxnLst/>
              <a:rect l="l" t="t" r="r" b="b"/>
              <a:pathLst>
                <a:path w="1636817" h="2802125">
                  <a:moveTo>
                    <a:pt x="0" y="0"/>
                  </a:moveTo>
                  <a:lnTo>
                    <a:pt x="1636817" y="0"/>
                  </a:lnTo>
                  <a:lnTo>
                    <a:pt x="1636817" y="2802125"/>
                  </a:lnTo>
                  <a:lnTo>
                    <a:pt x="0" y="2802125"/>
                  </a:lnTo>
                  <a:close/>
                </a:path>
              </a:pathLst>
            </a:custGeom>
            <a:solidFill>
              <a:srgbClr val="EAEAEC"/>
            </a:solidFill>
          </p:spPr>
          <p:txBody>
            <a:bodyPr/>
            <a:lstStyle/>
            <a:p>
              <a:endParaRPr lang="fr-FR"/>
            </a:p>
          </p:txBody>
        </p:sp>
        <p:sp>
          <p:nvSpPr>
            <p:cNvPr id="4" name="TextBox 4">
              <a:extLst>
                <a:ext uri="{FF2B5EF4-FFF2-40B4-BE49-F238E27FC236}">
                  <a16:creationId xmlns:a16="http://schemas.microsoft.com/office/drawing/2014/main" id="{369B624B-1760-D871-6B49-67EC24AF61C8}"/>
                </a:ext>
              </a:extLst>
            </p:cNvPr>
            <p:cNvSpPr txBox="1"/>
            <p:nvPr/>
          </p:nvSpPr>
          <p:spPr>
            <a:xfrm>
              <a:off x="0" y="-47625"/>
              <a:ext cx="1636817" cy="2849750"/>
            </a:xfrm>
            <a:prstGeom prst="rect">
              <a:avLst/>
            </a:prstGeom>
          </p:spPr>
          <p:txBody>
            <a:bodyPr lIns="50800" tIns="50800" rIns="50800" bIns="50800" rtlCol="0" anchor="ctr"/>
            <a:lstStyle/>
            <a:p>
              <a:pPr algn="ctr">
                <a:lnSpc>
                  <a:spcPts val="2240"/>
                </a:lnSpc>
              </a:pPr>
              <a:endParaRPr/>
            </a:p>
          </p:txBody>
        </p:sp>
      </p:grpSp>
      <p:grpSp>
        <p:nvGrpSpPr>
          <p:cNvPr id="7" name="Group 7">
            <a:extLst>
              <a:ext uri="{FF2B5EF4-FFF2-40B4-BE49-F238E27FC236}">
                <a16:creationId xmlns:a16="http://schemas.microsoft.com/office/drawing/2014/main" id="{3971D92E-98F8-D621-91B2-BD02126138F3}"/>
              </a:ext>
            </a:extLst>
          </p:cNvPr>
          <p:cNvGrpSpPr/>
          <p:nvPr/>
        </p:nvGrpSpPr>
        <p:grpSpPr>
          <a:xfrm>
            <a:off x="17129399" y="5364546"/>
            <a:ext cx="129901" cy="3893754"/>
            <a:chOff x="0" y="0"/>
            <a:chExt cx="34213" cy="1025515"/>
          </a:xfrm>
        </p:grpSpPr>
        <p:sp>
          <p:nvSpPr>
            <p:cNvPr id="8" name="Freeform 8">
              <a:extLst>
                <a:ext uri="{FF2B5EF4-FFF2-40B4-BE49-F238E27FC236}">
                  <a16:creationId xmlns:a16="http://schemas.microsoft.com/office/drawing/2014/main" id="{8523F42C-CE9C-26F4-91F1-32861052D60B}"/>
                </a:ext>
              </a:extLst>
            </p:cNvPr>
            <p:cNvSpPr/>
            <p:nvPr/>
          </p:nvSpPr>
          <p:spPr>
            <a:xfrm>
              <a:off x="0" y="0"/>
              <a:ext cx="34213" cy="1025515"/>
            </a:xfrm>
            <a:custGeom>
              <a:avLst/>
              <a:gdLst/>
              <a:ahLst/>
              <a:cxnLst/>
              <a:rect l="l" t="t" r="r" b="b"/>
              <a:pathLst>
                <a:path w="34213" h="1025515">
                  <a:moveTo>
                    <a:pt x="0" y="0"/>
                  </a:moveTo>
                  <a:lnTo>
                    <a:pt x="34213" y="0"/>
                  </a:lnTo>
                  <a:lnTo>
                    <a:pt x="34213" y="1025515"/>
                  </a:lnTo>
                  <a:lnTo>
                    <a:pt x="0" y="1025515"/>
                  </a:lnTo>
                  <a:close/>
                </a:path>
              </a:pathLst>
            </a:custGeom>
            <a:solidFill>
              <a:srgbClr val="ED3E20"/>
            </a:solidFill>
          </p:spPr>
          <p:txBody>
            <a:bodyPr/>
            <a:lstStyle/>
            <a:p>
              <a:endParaRPr lang="fr-FR"/>
            </a:p>
          </p:txBody>
        </p:sp>
        <p:sp>
          <p:nvSpPr>
            <p:cNvPr id="9" name="TextBox 9">
              <a:extLst>
                <a:ext uri="{FF2B5EF4-FFF2-40B4-BE49-F238E27FC236}">
                  <a16:creationId xmlns:a16="http://schemas.microsoft.com/office/drawing/2014/main" id="{6F6E519D-8B32-9E93-DAD3-C2C3D1219758}"/>
                </a:ext>
              </a:extLst>
            </p:cNvPr>
            <p:cNvSpPr txBox="1"/>
            <p:nvPr/>
          </p:nvSpPr>
          <p:spPr>
            <a:xfrm>
              <a:off x="0" y="-47625"/>
              <a:ext cx="34213" cy="1073140"/>
            </a:xfrm>
            <a:prstGeom prst="rect">
              <a:avLst/>
            </a:prstGeom>
          </p:spPr>
          <p:txBody>
            <a:bodyPr lIns="50800" tIns="50800" rIns="50800" bIns="50800" rtlCol="0" anchor="ctr"/>
            <a:lstStyle/>
            <a:p>
              <a:pPr algn="ctr">
                <a:lnSpc>
                  <a:spcPts val="2240"/>
                </a:lnSpc>
              </a:pPr>
              <a:endParaRPr/>
            </a:p>
          </p:txBody>
        </p:sp>
      </p:grpSp>
      <p:sp>
        <p:nvSpPr>
          <p:cNvPr id="10" name="TextBox 10">
            <a:extLst>
              <a:ext uri="{FF2B5EF4-FFF2-40B4-BE49-F238E27FC236}">
                <a16:creationId xmlns:a16="http://schemas.microsoft.com/office/drawing/2014/main" id="{C9672D29-955F-4AAB-D50C-5D51D49E851A}"/>
              </a:ext>
            </a:extLst>
          </p:cNvPr>
          <p:cNvSpPr txBox="1"/>
          <p:nvPr/>
        </p:nvSpPr>
        <p:spPr>
          <a:xfrm>
            <a:off x="277138" y="455388"/>
            <a:ext cx="5233024" cy="2500685"/>
          </a:xfrm>
          <a:prstGeom prst="rect">
            <a:avLst/>
          </a:prstGeom>
        </p:spPr>
        <p:txBody>
          <a:bodyPr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Les 4 </a:t>
            </a:r>
            <a:r>
              <a:rPr lang="en-US" sz="5850" b="1" err="1">
                <a:solidFill>
                  <a:srgbClr val="000000"/>
                </a:solidFill>
                <a:latin typeface="Century Gothic Paneuropean Bold"/>
                <a:cs typeface="Century Gothic Paneuropean Bold"/>
                <a:sym typeface="Century Gothic Paneuropean Bold"/>
              </a:rPr>
              <a:t>pilliers</a:t>
            </a:r>
            <a:r>
              <a:rPr lang="en-US" sz="5850" b="1">
                <a:solidFill>
                  <a:srgbClr val="000000"/>
                </a:solidFill>
                <a:latin typeface="Century Gothic Paneuropean Bold"/>
                <a:cs typeface="Century Gothic Paneuropean Bold"/>
                <a:sym typeface="Century Gothic Paneuropean Bold"/>
              </a:rPr>
              <a:t> de la </a:t>
            </a:r>
            <a:r>
              <a:rPr lang="en-US" sz="5850" b="1" err="1">
                <a:solidFill>
                  <a:srgbClr val="000000"/>
                </a:solidFill>
                <a:latin typeface="Century Gothic Paneuropean Bold"/>
                <a:cs typeface="Century Gothic Paneuropean Bold"/>
                <a:sym typeface="Century Gothic Paneuropean Bold"/>
              </a:rPr>
              <a:t>cybersécurité</a:t>
            </a:r>
            <a:endParaRPr lang="en-US" err="1"/>
          </a:p>
        </p:txBody>
      </p:sp>
      <p:sp>
        <p:nvSpPr>
          <p:cNvPr id="13" name="TextBox 13">
            <a:extLst>
              <a:ext uri="{FF2B5EF4-FFF2-40B4-BE49-F238E27FC236}">
                <a16:creationId xmlns:a16="http://schemas.microsoft.com/office/drawing/2014/main" id="{08F5653F-C2B3-B43E-9C04-D7ECF848727C}"/>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14</a:t>
            </a:r>
          </a:p>
        </p:txBody>
      </p:sp>
      <p:pic>
        <p:nvPicPr>
          <p:cNvPr id="21" name="Picture 20">
            <a:extLst>
              <a:ext uri="{FF2B5EF4-FFF2-40B4-BE49-F238E27FC236}">
                <a16:creationId xmlns:a16="http://schemas.microsoft.com/office/drawing/2014/main" id="{6B527021-6420-8A6E-63C7-047889174362}"/>
              </a:ext>
            </a:extLst>
          </p:cNvPr>
          <p:cNvPicPr>
            <a:picLocks noChangeAspect="1"/>
          </p:cNvPicPr>
          <p:nvPr/>
        </p:nvPicPr>
        <p:blipFill>
          <a:blip r:embed="rId2"/>
          <a:stretch>
            <a:fillRect/>
          </a:stretch>
        </p:blipFill>
        <p:spPr>
          <a:xfrm>
            <a:off x="4843463" y="3204902"/>
            <a:ext cx="11576007" cy="6272800"/>
          </a:xfrm>
          <a:prstGeom prst="rect">
            <a:avLst/>
          </a:prstGeom>
        </p:spPr>
      </p:pic>
      <p:sp>
        <p:nvSpPr>
          <p:cNvPr id="19" name="TextBox 23">
            <a:extLst>
              <a:ext uri="{FF2B5EF4-FFF2-40B4-BE49-F238E27FC236}">
                <a16:creationId xmlns:a16="http://schemas.microsoft.com/office/drawing/2014/main" id="{459F1AD5-2788-32EC-F084-224C15AF828E}"/>
              </a:ext>
            </a:extLst>
          </p:cNvPr>
          <p:cNvSpPr txBox="1"/>
          <p:nvPr/>
        </p:nvSpPr>
        <p:spPr>
          <a:xfrm>
            <a:off x="9758303" y="9960668"/>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ANSSI – </a:t>
            </a:r>
            <a:r>
              <a:rPr lang="en-US" sz="2850" b="1" err="1">
                <a:solidFill>
                  <a:srgbClr val="BFBFBD"/>
                </a:solidFill>
                <a:latin typeface="Open Sans 2 Bold"/>
                <a:ea typeface="Open Sans 2 Bold"/>
                <a:cs typeface="Open Sans 2 Bold"/>
              </a:rPr>
              <a:t>Approche</a:t>
            </a:r>
            <a:r>
              <a:rPr lang="en-US" sz="2850" b="1">
                <a:solidFill>
                  <a:srgbClr val="BFBFBD"/>
                </a:solidFill>
                <a:latin typeface="Open Sans 2 Bold"/>
                <a:ea typeface="Open Sans 2 Bold"/>
                <a:cs typeface="Open Sans 2 Bold"/>
              </a:rPr>
              <a:t> a la </a:t>
            </a:r>
            <a:r>
              <a:rPr lang="en-US" sz="2850" b="1" err="1">
                <a:solidFill>
                  <a:srgbClr val="BFBFBD"/>
                </a:solidFill>
                <a:latin typeface="Open Sans 2 Bold"/>
                <a:ea typeface="Open Sans 2 Bold"/>
                <a:cs typeface="Open Sans 2 Bold"/>
              </a:rPr>
              <a:t>Cybersécurité</a:t>
            </a:r>
          </a:p>
        </p:txBody>
      </p:sp>
      <p:sp>
        <p:nvSpPr>
          <p:cNvPr id="17" name="Freeform 2">
            <a:extLst>
              <a:ext uri="{FF2B5EF4-FFF2-40B4-BE49-F238E27FC236}">
                <a16:creationId xmlns:a16="http://schemas.microsoft.com/office/drawing/2014/main" id="{BE77AE9A-1C44-D030-841A-60E06F49BD18}"/>
              </a:ext>
            </a:extLst>
          </p:cNvPr>
          <p:cNvSpPr/>
          <p:nvPr/>
        </p:nvSpPr>
        <p:spPr>
          <a:xfrm rot="8460000">
            <a:off x="-1810567" y="3266550"/>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extLst>
      <p:ext uri="{BB962C8B-B14F-4D97-AF65-F5344CB8AC3E}">
        <p14:creationId xmlns:p14="http://schemas.microsoft.com/office/powerpoint/2010/main" val="1485759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574B6A30-9961-A3AF-9743-EDA6F31F781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A78501C-BC7C-2A3E-17FE-698A79C6E4A1}"/>
              </a:ext>
            </a:extLst>
          </p:cNvPr>
          <p:cNvGrpSpPr/>
          <p:nvPr/>
        </p:nvGrpSpPr>
        <p:grpSpPr>
          <a:xfrm>
            <a:off x="-164415" y="6462565"/>
            <a:ext cx="18616829" cy="3988849"/>
            <a:chOff x="0" y="0"/>
            <a:chExt cx="4903198" cy="1050561"/>
          </a:xfrm>
        </p:grpSpPr>
        <p:sp>
          <p:nvSpPr>
            <p:cNvPr id="3" name="Freeform 3">
              <a:extLst>
                <a:ext uri="{FF2B5EF4-FFF2-40B4-BE49-F238E27FC236}">
                  <a16:creationId xmlns:a16="http://schemas.microsoft.com/office/drawing/2014/main" id="{3D67DD1E-736F-8340-6F09-3AD4C7A0AC2C}"/>
                </a:ext>
              </a:extLst>
            </p:cNvPr>
            <p:cNvSpPr/>
            <p:nvPr/>
          </p:nvSpPr>
          <p:spPr>
            <a:xfrm>
              <a:off x="0" y="0"/>
              <a:ext cx="4903198" cy="1050561"/>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F6DFA898-2218-97E3-9B2D-688ADB171881}"/>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sp>
        <p:nvSpPr>
          <p:cNvPr id="30" name="Freeform 2">
            <a:extLst>
              <a:ext uri="{FF2B5EF4-FFF2-40B4-BE49-F238E27FC236}">
                <a16:creationId xmlns:a16="http://schemas.microsoft.com/office/drawing/2014/main" id="{4D0288FF-18B0-5EE4-5D1D-B284D905C362}"/>
              </a:ext>
            </a:extLst>
          </p:cNvPr>
          <p:cNvSpPr/>
          <p:nvPr/>
        </p:nvSpPr>
        <p:spPr>
          <a:xfrm rot="8460000">
            <a:off x="-3298033" y="3094317"/>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8" name="Group 8">
            <a:extLst>
              <a:ext uri="{FF2B5EF4-FFF2-40B4-BE49-F238E27FC236}">
                <a16:creationId xmlns:a16="http://schemas.microsoft.com/office/drawing/2014/main" id="{FAE78CA8-BA29-4059-45F8-249D7C932E02}"/>
              </a:ext>
            </a:extLst>
          </p:cNvPr>
          <p:cNvGrpSpPr/>
          <p:nvPr/>
        </p:nvGrpSpPr>
        <p:grpSpPr>
          <a:xfrm>
            <a:off x="1827447" y="1295240"/>
            <a:ext cx="670144" cy="6295917"/>
            <a:chOff x="0" y="0"/>
            <a:chExt cx="201656" cy="1168951"/>
          </a:xfrm>
        </p:grpSpPr>
        <p:sp>
          <p:nvSpPr>
            <p:cNvPr id="9" name="Freeform 9">
              <a:extLst>
                <a:ext uri="{FF2B5EF4-FFF2-40B4-BE49-F238E27FC236}">
                  <a16:creationId xmlns:a16="http://schemas.microsoft.com/office/drawing/2014/main" id="{20D89BFA-06AD-4905-B26B-0C708AC91CA5}"/>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10" name="TextBox 10">
              <a:extLst>
                <a:ext uri="{FF2B5EF4-FFF2-40B4-BE49-F238E27FC236}">
                  <a16:creationId xmlns:a16="http://schemas.microsoft.com/office/drawing/2014/main" id="{99D2A0E6-6F8E-D03C-A814-A3448CB8453E}"/>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27" name="TextBox 27">
            <a:extLst>
              <a:ext uri="{FF2B5EF4-FFF2-40B4-BE49-F238E27FC236}">
                <a16:creationId xmlns:a16="http://schemas.microsoft.com/office/drawing/2014/main" id="{D2CFA9BE-4FCE-B23B-F48F-9C047071A1E1}"/>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6" name="Title 1">
            <a:extLst>
              <a:ext uri="{FF2B5EF4-FFF2-40B4-BE49-F238E27FC236}">
                <a16:creationId xmlns:a16="http://schemas.microsoft.com/office/drawing/2014/main" id="{80CD8A09-65C2-5ED1-0852-67FD8B1EBE7E}"/>
              </a:ext>
            </a:extLst>
          </p:cNvPr>
          <p:cNvSpPr>
            <a:spLocks noGrp="1"/>
          </p:cNvSpPr>
          <p:nvPr/>
        </p:nvSpPr>
        <p:spPr>
          <a:xfrm>
            <a:off x="4147739" y="1290256"/>
            <a:ext cx="12335931" cy="848979"/>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r>
              <a:rPr lang="en-US" sz="6000" b="0">
                <a:latin typeface="Montserrat Bold"/>
                <a:cs typeface="Arial"/>
              </a:rPr>
              <a:t>Classes de </a:t>
            </a:r>
            <a:r>
              <a:rPr lang="en-US" sz="6000" b="0" err="1">
                <a:latin typeface="Montserrat Bold"/>
                <a:cs typeface="Arial"/>
              </a:rPr>
              <a:t>cybersécurité</a:t>
            </a:r>
            <a:r>
              <a:rPr lang="en-US" sz="6000" b="0">
                <a:latin typeface="Montserrat Bold"/>
                <a:cs typeface="Arial"/>
              </a:rPr>
              <a:t> des </a:t>
            </a:r>
            <a:r>
              <a:rPr lang="en-US" sz="6000" b="0" err="1">
                <a:latin typeface="Montserrat Bold"/>
                <a:cs typeface="Arial"/>
              </a:rPr>
              <a:t>systèmes</a:t>
            </a:r>
            <a:r>
              <a:rPr lang="en-US" sz="6000" b="0">
                <a:latin typeface="Montserrat Bold"/>
                <a:cs typeface="Arial"/>
              </a:rPr>
              <a:t> </a:t>
            </a:r>
            <a:r>
              <a:rPr lang="en-US" sz="6000" b="0" err="1">
                <a:latin typeface="Montserrat Bold"/>
                <a:cs typeface="Arial"/>
              </a:rPr>
              <a:t>industriels</a:t>
            </a:r>
          </a:p>
        </p:txBody>
      </p:sp>
      <p:sp>
        <p:nvSpPr>
          <p:cNvPr id="13" name="TextBox 23">
            <a:extLst>
              <a:ext uri="{FF2B5EF4-FFF2-40B4-BE49-F238E27FC236}">
                <a16:creationId xmlns:a16="http://schemas.microsoft.com/office/drawing/2014/main" id="{F92A3E60-85FA-DFD7-BCDE-6B3561356EB1}"/>
              </a:ext>
            </a:extLst>
          </p:cNvPr>
          <p:cNvSpPr txBox="1"/>
          <p:nvPr/>
        </p:nvSpPr>
        <p:spPr>
          <a:xfrm>
            <a:off x="10932618" y="10227863"/>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ANSSI –  Classes de </a:t>
            </a:r>
            <a:r>
              <a:rPr lang="en-US" sz="2850" b="1" err="1">
                <a:solidFill>
                  <a:srgbClr val="BFBFBD"/>
                </a:solidFill>
                <a:latin typeface="Open Sans 2 Bold"/>
                <a:ea typeface="Open Sans 2 Bold"/>
                <a:cs typeface="Open Sans 2 Bold"/>
              </a:rPr>
              <a:t>Cybersécurité</a:t>
            </a:r>
          </a:p>
        </p:txBody>
      </p:sp>
      <p:graphicFrame>
        <p:nvGraphicFramePr>
          <p:cNvPr id="11" name="Table 10">
            <a:extLst>
              <a:ext uri="{FF2B5EF4-FFF2-40B4-BE49-F238E27FC236}">
                <a16:creationId xmlns:a16="http://schemas.microsoft.com/office/drawing/2014/main" id="{F74C1D23-9719-6E91-5BF0-B72165CA1EF4}"/>
              </a:ext>
            </a:extLst>
          </p:cNvPr>
          <p:cNvGraphicFramePr>
            <a:graphicFrameLocks noGrp="1"/>
          </p:cNvGraphicFramePr>
          <p:nvPr>
            <p:extLst>
              <p:ext uri="{D42A27DB-BD31-4B8C-83A1-F6EECF244321}">
                <p14:modId xmlns:p14="http://schemas.microsoft.com/office/powerpoint/2010/main" val="2340428211"/>
              </p:ext>
            </p:extLst>
          </p:nvPr>
        </p:nvGraphicFramePr>
        <p:xfrm>
          <a:off x="3451328" y="2276380"/>
          <a:ext cx="13997777" cy="5624006"/>
        </p:xfrm>
        <a:graphic>
          <a:graphicData uri="http://schemas.openxmlformats.org/drawingml/2006/table">
            <a:tbl>
              <a:tblPr bandRow="1">
                <a:tableStyleId>{5C22544A-7EE6-4342-B048-85BDC9FD1C3A}</a:tableStyleId>
              </a:tblPr>
              <a:tblGrid>
                <a:gridCol w="4484195">
                  <a:extLst>
                    <a:ext uri="{9D8B030D-6E8A-4147-A177-3AD203B41FA5}">
                      <a16:colId xmlns:a16="http://schemas.microsoft.com/office/drawing/2014/main" val="737097514"/>
                    </a:ext>
                  </a:extLst>
                </a:gridCol>
                <a:gridCol w="4756791">
                  <a:extLst>
                    <a:ext uri="{9D8B030D-6E8A-4147-A177-3AD203B41FA5}">
                      <a16:colId xmlns:a16="http://schemas.microsoft.com/office/drawing/2014/main" val="3750015821"/>
                    </a:ext>
                  </a:extLst>
                </a:gridCol>
                <a:gridCol w="4756791">
                  <a:extLst>
                    <a:ext uri="{9D8B030D-6E8A-4147-A177-3AD203B41FA5}">
                      <a16:colId xmlns:a16="http://schemas.microsoft.com/office/drawing/2014/main" val="1245900659"/>
                    </a:ext>
                  </a:extLst>
                </a:gridCol>
              </a:tblGrid>
              <a:tr h="625568">
                <a:tc>
                  <a:txBody>
                    <a:bodyPr/>
                    <a:lstStyle/>
                    <a:p>
                      <a:pPr algn="l" fontAlgn="base">
                        <a:lnSpc>
                          <a:spcPct val="100000"/>
                        </a:lnSpc>
                        <a:buNone/>
                      </a:pPr>
                      <a:r>
                        <a:rPr lang="en-US" sz="3200" b="1" i="0" u="none" strike="noStrike">
                          <a:solidFill>
                            <a:srgbClr val="000000"/>
                          </a:solidFill>
                          <a:effectLst/>
                          <a:latin typeface="Aptos"/>
                        </a:rPr>
                        <a:t>Classe</a:t>
                      </a:r>
                      <a:endParaRPr lang="en-US" sz="3200" b="1" i="0">
                        <a:solidFill>
                          <a:srgbClr val="FFFFFF"/>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36671" cap="flat" cmpd="sng" algn="ctr">
                      <a:solidFill>
                        <a:srgbClr val="FFFFFF"/>
                      </a:solidFill>
                      <a:prstDash val="solid"/>
                      <a:round/>
                      <a:headEnd type="none" w="med" len="med"/>
                      <a:tailEnd type="none" w="med" len="med"/>
                    </a:lnB>
                    <a:noFill/>
                  </a:tcPr>
                </a:tc>
                <a:tc>
                  <a:txBody>
                    <a:bodyPr/>
                    <a:lstStyle/>
                    <a:p>
                      <a:pPr algn="l" fontAlgn="base">
                        <a:lnSpc>
                          <a:spcPct val="100000"/>
                        </a:lnSpc>
                        <a:buNone/>
                      </a:pPr>
                      <a:r>
                        <a:rPr lang="fr-FR" sz="3200" b="1" i="0" u="none" strike="noStrike">
                          <a:solidFill>
                            <a:srgbClr val="000000"/>
                          </a:solidFill>
                          <a:effectLst/>
                          <a:latin typeface="Aptos"/>
                        </a:rPr>
                        <a:t>Impact potentiel</a:t>
                      </a:r>
                      <a:endParaRPr lang="fr-FR" sz="3200" b="1" i="0">
                        <a:solidFill>
                          <a:srgbClr val="FFFFFF"/>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36671" cap="flat" cmpd="sng" algn="ctr">
                      <a:solidFill>
                        <a:srgbClr val="FFFFFF"/>
                      </a:solidFill>
                      <a:prstDash val="solid"/>
                      <a:round/>
                      <a:headEnd type="none" w="med" len="med"/>
                      <a:tailEnd type="none" w="med" len="med"/>
                    </a:lnB>
                    <a:noFill/>
                  </a:tcPr>
                </a:tc>
                <a:tc>
                  <a:txBody>
                    <a:bodyPr/>
                    <a:lstStyle/>
                    <a:p>
                      <a:pPr algn="l" fontAlgn="base">
                        <a:lnSpc>
                          <a:spcPct val="100000"/>
                        </a:lnSpc>
                        <a:buNone/>
                      </a:pPr>
                      <a:r>
                        <a:rPr lang="fr-FR" sz="3200" b="1" i="0" u="none" strike="noStrike">
                          <a:solidFill>
                            <a:srgbClr val="000000"/>
                          </a:solidFill>
                          <a:effectLst/>
                          <a:latin typeface="Aptos"/>
                        </a:rPr>
                        <a:t>Exemple</a:t>
                      </a:r>
                      <a:endParaRPr lang="fr-FR" sz="3200" b="1" i="0">
                        <a:solidFill>
                          <a:srgbClr val="FFFFFF"/>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3667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89790905"/>
                  </a:ext>
                </a:extLst>
              </a:tr>
              <a:tr h="1424905">
                <a:tc>
                  <a:txBody>
                    <a:bodyPr/>
                    <a:lstStyle/>
                    <a:p>
                      <a:pPr algn="l" fontAlgn="base">
                        <a:lnSpc>
                          <a:spcPct val="100000"/>
                        </a:lnSpc>
                        <a:buNone/>
                      </a:pPr>
                      <a:r>
                        <a:rPr lang="fr-FR" sz="3200" b="0" i="0" u="none" strike="noStrike">
                          <a:solidFill>
                            <a:srgbClr val="000000"/>
                          </a:solidFill>
                          <a:effectLst/>
                          <a:latin typeface="Aptos"/>
                        </a:rPr>
                        <a:t>Classe 1</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3667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00000"/>
                        </a:lnSpc>
                        <a:buNone/>
                      </a:pPr>
                      <a:r>
                        <a:rPr lang="fr-FR" sz="3200" b="0" i="0" u="none" strike="noStrike">
                          <a:solidFill>
                            <a:srgbClr val="000000"/>
                          </a:solidFill>
                          <a:effectLst/>
                          <a:latin typeface="Aptos"/>
                        </a:rPr>
                        <a:t>Faible</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3667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00000"/>
                        </a:lnSpc>
                        <a:buNone/>
                      </a:pPr>
                      <a:r>
                        <a:rPr lang="fr-FR" sz="3200" b="0" i="0" u="none" strike="noStrike">
                          <a:solidFill>
                            <a:srgbClr val="000000"/>
                          </a:solidFill>
                          <a:effectLst/>
                          <a:latin typeface="Aptos"/>
                        </a:rPr>
                        <a:t>Confort interne</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3667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445593402"/>
                  </a:ext>
                </a:extLst>
              </a:tr>
              <a:tr h="1007860">
                <a:tc>
                  <a:txBody>
                    <a:bodyPr/>
                    <a:lstStyle/>
                    <a:p>
                      <a:pPr algn="l" fontAlgn="base">
                        <a:lnSpc>
                          <a:spcPct val="100000"/>
                        </a:lnSpc>
                        <a:buNone/>
                      </a:pPr>
                      <a:r>
                        <a:rPr lang="fr-FR" sz="3200" b="0" i="0" u="none" strike="noStrike">
                          <a:solidFill>
                            <a:srgbClr val="000000"/>
                          </a:solidFill>
                          <a:effectLst/>
                          <a:latin typeface="Aptos"/>
                        </a:rPr>
                        <a:t>Classe 2</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00000"/>
                        </a:lnSpc>
                        <a:buNone/>
                      </a:pPr>
                      <a:r>
                        <a:rPr lang="fr-FR" sz="3200" b="0" i="0" u="none" strike="noStrike">
                          <a:solidFill>
                            <a:srgbClr val="000000"/>
                          </a:solidFill>
                          <a:effectLst/>
                          <a:latin typeface="Aptos"/>
                        </a:rPr>
                        <a:t>Modéré</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00000"/>
                        </a:lnSpc>
                        <a:buNone/>
                      </a:pPr>
                      <a:r>
                        <a:rPr lang="fr-FR" sz="3200" b="0" i="0" u="none" strike="noStrike">
                          <a:solidFill>
                            <a:srgbClr val="000000"/>
                          </a:solidFill>
                          <a:effectLst/>
                          <a:latin typeface="Aptos"/>
                        </a:rPr>
                        <a:t>Arrêt partiel de production</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465904118"/>
                  </a:ext>
                </a:extLst>
              </a:tr>
              <a:tr h="1424905">
                <a:tc>
                  <a:txBody>
                    <a:bodyPr/>
                    <a:lstStyle/>
                    <a:p>
                      <a:pPr algn="l" fontAlgn="base">
                        <a:lnSpc>
                          <a:spcPct val="100000"/>
                        </a:lnSpc>
                        <a:buNone/>
                      </a:pPr>
                      <a:r>
                        <a:rPr lang="fr-FR" sz="3200" b="0" i="0" u="none" strike="noStrike">
                          <a:solidFill>
                            <a:srgbClr val="000000"/>
                          </a:solidFill>
                          <a:effectLst/>
                          <a:latin typeface="Aptos"/>
                        </a:rPr>
                        <a:t>Classe 3</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00000"/>
                        </a:lnSpc>
                        <a:buNone/>
                      </a:pPr>
                      <a:r>
                        <a:rPr lang="fr-FR" sz="3200" b="0" i="0" u="none" strike="noStrike">
                          <a:solidFill>
                            <a:srgbClr val="000000"/>
                          </a:solidFill>
                          <a:effectLst/>
                          <a:latin typeface="Aptos"/>
                        </a:rPr>
                        <a:t>Fort</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00000"/>
                        </a:lnSpc>
                        <a:buNone/>
                      </a:pPr>
                      <a:r>
                        <a:rPr lang="fr-FR" sz="3200" b="0" i="0" u="none" strike="noStrike">
                          <a:solidFill>
                            <a:srgbClr val="000000"/>
                          </a:solidFill>
                          <a:effectLst/>
                          <a:latin typeface="Aptos"/>
                        </a:rPr>
                        <a:t>Impact sur la sécurité ou l'économie</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340965108"/>
                  </a:ext>
                </a:extLst>
              </a:tr>
              <a:tr h="1094744">
                <a:tc>
                  <a:txBody>
                    <a:bodyPr/>
                    <a:lstStyle/>
                    <a:p>
                      <a:pPr algn="l" fontAlgn="base">
                        <a:lnSpc>
                          <a:spcPct val="100000"/>
                        </a:lnSpc>
                        <a:buNone/>
                      </a:pPr>
                      <a:r>
                        <a:rPr lang="fr-FR" sz="3200" b="0" i="0" u="none" strike="noStrike">
                          <a:solidFill>
                            <a:srgbClr val="000000"/>
                          </a:solidFill>
                          <a:effectLst/>
                          <a:latin typeface="Aptos"/>
                        </a:rPr>
                        <a:t>Classe 4</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00000"/>
                        </a:lnSpc>
                        <a:buNone/>
                      </a:pPr>
                      <a:r>
                        <a:rPr lang="fr-FR" sz="3200" b="0" i="0" u="none" strike="noStrike">
                          <a:solidFill>
                            <a:srgbClr val="000000"/>
                          </a:solidFill>
                          <a:effectLst/>
                          <a:latin typeface="Aptos"/>
                        </a:rPr>
                        <a:t>Catastrophique</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ct val="100000"/>
                        </a:lnSpc>
                        <a:buNone/>
                      </a:pPr>
                      <a:r>
                        <a:rPr lang="fr-FR" sz="3200" b="0" i="0" u="none" strike="noStrike">
                          <a:solidFill>
                            <a:srgbClr val="000000"/>
                          </a:solidFill>
                          <a:effectLst/>
                          <a:latin typeface="Aptos"/>
                        </a:rPr>
                        <a:t>Danger national, décès, pollution massive</a:t>
                      </a:r>
                      <a:endParaRPr lang="fr-FR" sz="3200" b="0" i="0">
                        <a:solidFill>
                          <a:srgbClr val="000000"/>
                        </a:solidFill>
                        <a:effectLst/>
                        <a:latin typeface="Aptos"/>
                      </a:endParaRPr>
                    </a:p>
                  </a:txBody>
                  <a:tcPr marL="78524" marR="78524" marT="39262" marB="39262">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108710717"/>
                  </a:ext>
                </a:extLst>
              </a:tr>
            </a:tbl>
          </a:graphicData>
        </a:graphic>
      </p:graphicFrame>
    </p:spTree>
    <p:extLst>
      <p:ext uri="{BB962C8B-B14F-4D97-AF65-F5344CB8AC3E}">
        <p14:creationId xmlns:p14="http://schemas.microsoft.com/office/powerpoint/2010/main" val="3822067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FBB26-BDE1-AE22-0D08-E215D7417DA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40354B5-749F-25E8-8AA1-B3AA994AF78D}"/>
              </a:ext>
            </a:extLst>
          </p:cNvPr>
          <p:cNvGrpSpPr/>
          <p:nvPr/>
        </p:nvGrpSpPr>
        <p:grpSpPr>
          <a:xfrm>
            <a:off x="-211390" y="-164415"/>
            <a:ext cx="6214788" cy="10639317"/>
            <a:chOff x="0" y="0"/>
            <a:chExt cx="1636817" cy="2802125"/>
          </a:xfrm>
        </p:grpSpPr>
        <p:sp>
          <p:nvSpPr>
            <p:cNvPr id="3" name="Freeform 3">
              <a:extLst>
                <a:ext uri="{FF2B5EF4-FFF2-40B4-BE49-F238E27FC236}">
                  <a16:creationId xmlns:a16="http://schemas.microsoft.com/office/drawing/2014/main" id="{E75A62C0-7590-3F3A-29F2-C5AF1F8F6FA5}"/>
                </a:ext>
              </a:extLst>
            </p:cNvPr>
            <p:cNvSpPr/>
            <p:nvPr/>
          </p:nvSpPr>
          <p:spPr>
            <a:xfrm>
              <a:off x="0" y="0"/>
              <a:ext cx="1636817" cy="2802125"/>
            </a:xfrm>
            <a:custGeom>
              <a:avLst/>
              <a:gdLst/>
              <a:ahLst/>
              <a:cxnLst/>
              <a:rect l="l" t="t" r="r" b="b"/>
              <a:pathLst>
                <a:path w="1636817" h="2802125">
                  <a:moveTo>
                    <a:pt x="0" y="0"/>
                  </a:moveTo>
                  <a:lnTo>
                    <a:pt x="1636817" y="0"/>
                  </a:lnTo>
                  <a:lnTo>
                    <a:pt x="1636817" y="2802125"/>
                  </a:lnTo>
                  <a:lnTo>
                    <a:pt x="0" y="2802125"/>
                  </a:lnTo>
                  <a:close/>
                </a:path>
              </a:pathLst>
            </a:custGeom>
            <a:solidFill>
              <a:srgbClr val="EAEAEC"/>
            </a:solidFill>
          </p:spPr>
          <p:txBody>
            <a:bodyPr/>
            <a:lstStyle/>
            <a:p>
              <a:endParaRPr lang="fr-FR"/>
            </a:p>
          </p:txBody>
        </p:sp>
        <p:sp>
          <p:nvSpPr>
            <p:cNvPr id="4" name="TextBox 4">
              <a:extLst>
                <a:ext uri="{FF2B5EF4-FFF2-40B4-BE49-F238E27FC236}">
                  <a16:creationId xmlns:a16="http://schemas.microsoft.com/office/drawing/2014/main" id="{2D883E1D-3779-1800-8C62-9A03A3F9EDC9}"/>
                </a:ext>
              </a:extLst>
            </p:cNvPr>
            <p:cNvSpPr txBox="1"/>
            <p:nvPr/>
          </p:nvSpPr>
          <p:spPr>
            <a:xfrm>
              <a:off x="0" y="-47625"/>
              <a:ext cx="1636817" cy="2849750"/>
            </a:xfrm>
            <a:prstGeom prst="rect">
              <a:avLst/>
            </a:prstGeom>
          </p:spPr>
          <p:txBody>
            <a:bodyPr lIns="50800" tIns="50800" rIns="50800" bIns="50800" rtlCol="0" anchor="ctr"/>
            <a:lstStyle/>
            <a:p>
              <a:pPr algn="ctr">
                <a:lnSpc>
                  <a:spcPts val="2240"/>
                </a:lnSpc>
              </a:pPr>
              <a:endParaRPr/>
            </a:p>
          </p:txBody>
        </p:sp>
      </p:grpSp>
      <p:grpSp>
        <p:nvGrpSpPr>
          <p:cNvPr id="7" name="Group 7">
            <a:extLst>
              <a:ext uri="{FF2B5EF4-FFF2-40B4-BE49-F238E27FC236}">
                <a16:creationId xmlns:a16="http://schemas.microsoft.com/office/drawing/2014/main" id="{85BBE94C-4B83-A34E-1DE8-845211F27DA1}"/>
              </a:ext>
            </a:extLst>
          </p:cNvPr>
          <p:cNvGrpSpPr/>
          <p:nvPr/>
        </p:nvGrpSpPr>
        <p:grpSpPr>
          <a:xfrm>
            <a:off x="17129399" y="5364546"/>
            <a:ext cx="129901" cy="3893754"/>
            <a:chOff x="0" y="0"/>
            <a:chExt cx="34213" cy="1025515"/>
          </a:xfrm>
        </p:grpSpPr>
        <p:sp>
          <p:nvSpPr>
            <p:cNvPr id="8" name="Freeform 8">
              <a:extLst>
                <a:ext uri="{FF2B5EF4-FFF2-40B4-BE49-F238E27FC236}">
                  <a16:creationId xmlns:a16="http://schemas.microsoft.com/office/drawing/2014/main" id="{484B75A0-0D10-0BEF-E3DC-B9456A5781F6}"/>
                </a:ext>
              </a:extLst>
            </p:cNvPr>
            <p:cNvSpPr/>
            <p:nvPr/>
          </p:nvSpPr>
          <p:spPr>
            <a:xfrm>
              <a:off x="0" y="0"/>
              <a:ext cx="34213" cy="1025515"/>
            </a:xfrm>
            <a:custGeom>
              <a:avLst/>
              <a:gdLst/>
              <a:ahLst/>
              <a:cxnLst/>
              <a:rect l="l" t="t" r="r" b="b"/>
              <a:pathLst>
                <a:path w="34213" h="1025515">
                  <a:moveTo>
                    <a:pt x="0" y="0"/>
                  </a:moveTo>
                  <a:lnTo>
                    <a:pt x="34213" y="0"/>
                  </a:lnTo>
                  <a:lnTo>
                    <a:pt x="34213" y="1025515"/>
                  </a:lnTo>
                  <a:lnTo>
                    <a:pt x="0" y="1025515"/>
                  </a:lnTo>
                  <a:close/>
                </a:path>
              </a:pathLst>
            </a:custGeom>
            <a:solidFill>
              <a:srgbClr val="ED3E20"/>
            </a:solidFill>
          </p:spPr>
          <p:txBody>
            <a:bodyPr/>
            <a:lstStyle/>
            <a:p>
              <a:endParaRPr lang="fr-FR"/>
            </a:p>
          </p:txBody>
        </p:sp>
        <p:sp>
          <p:nvSpPr>
            <p:cNvPr id="9" name="TextBox 9">
              <a:extLst>
                <a:ext uri="{FF2B5EF4-FFF2-40B4-BE49-F238E27FC236}">
                  <a16:creationId xmlns:a16="http://schemas.microsoft.com/office/drawing/2014/main" id="{8CD3D160-5601-9411-A62B-0C9A762AC745}"/>
                </a:ext>
              </a:extLst>
            </p:cNvPr>
            <p:cNvSpPr txBox="1"/>
            <p:nvPr/>
          </p:nvSpPr>
          <p:spPr>
            <a:xfrm>
              <a:off x="0" y="-47625"/>
              <a:ext cx="34213" cy="1073140"/>
            </a:xfrm>
            <a:prstGeom prst="rect">
              <a:avLst/>
            </a:prstGeom>
          </p:spPr>
          <p:txBody>
            <a:bodyPr lIns="50800" tIns="50800" rIns="50800" bIns="50800" rtlCol="0" anchor="ctr"/>
            <a:lstStyle/>
            <a:p>
              <a:pPr algn="ctr">
                <a:lnSpc>
                  <a:spcPts val="2240"/>
                </a:lnSpc>
              </a:pPr>
              <a:endParaRPr/>
            </a:p>
          </p:txBody>
        </p:sp>
      </p:grpSp>
      <p:sp>
        <p:nvSpPr>
          <p:cNvPr id="10" name="TextBox 10">
            <a:extLst>
              <a:ext uri="{FF2B5EF4-FFF2-40B4-BE49-F238E27FC236}">
                <a16:creationId xmlns:a16="http://schemas.microsoft.com/office/drawing/2014/main" id="{06C550EB-9916-8A1F-C24B-9409A13CEBEA}"/>
              </a:ext>
            </a:extLst>
          </p:cNvPr>
          <p:cNvSpPr txBox="1"/>
          <p:nvPr/>
        </p:nvSpPr>
        <p:spPr>
          <a:xfrm>
            <a:off x="603709" y="1642921"/>
            <a:ext cx="5233024" cy="878638"/>
          </a:xfrm>
          <a:prstGeom prst="rect">
            <a:avLst/>
          </a:prstGeom>
        </p:spPr>
        <p:txBody>
          <a:bodyPr lIns="0" tIns="0" rIns="0" bIns="0" rtlCol="0" anchor="t">
            <a:spAutoFit/>
          </a:bodyPr>
          <a:lstStyle/>
          <a:p>
            <a:pPr>
              <a:lnSpc>
                <a:spcPts val="6541"/>
              </a:lnSpc>
            </a:pPr>
            <a:r>
              <a:rPr lang="en-US" sz="8000" b="1">
                <a:solidFill>
                  <a:srgbClr val="000000"/>
                </a:solidFill>
                <a:latin typeface="Montserrat Bold"/>
                <a:cs typeface="Century Gothic Paneuropean Bold"/>
                <a:sym typeface="Century Gothic Paneuropean Bold"/>
              </a:rPr>
              <a:t>Bilan</a:t>
            </a:r>
            <a:endParaRPr lang="en-US" sz="8000">
              <a:latin typeface="Montserrat Bold"/>
            </a:endParaRPr>
          </a:p>
        </p:txBody>
      </p:sp>
      <p:sp>
        <p:nvSpPr>
          <p:cNvPr id="13" name="TextBox 13">
            <a:extLst>
              <a:ext uri="{FF2B5EF4-FFF2-40B4-BE49-F238E27FC236}">
                <a16:creationId xmlns:a16="http://schemas.microsoft.com/office/drawing/2014/main" id="{FEF5B855-271A-159E-EFF6-57A975B4DBC1}"/>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14</a:t>
            </a:r>
          </a:p>
        </p:txBody>
      </p:sp>
      <p:sp>
        <p:nvSpPr>
          <p:cNvPr id="19" name="TextBox 23">
            <a:extLst>
              <a:ext uri="{FF2B5EF4-FFF2-40B4-BE49-F238E27FC236}">
                <a16:creationId xmlns:a16="http://schemas.microsoft.com/office/drawing/2014/main" id="{E0F4639F-143B-62F1-F502-BDD063B694CE}"/>
              </a:ext>
            </a:extLst>
          </p:cNvPr>
          <p:cNvSpPr txBox="1"/>
          <p:nvPr/>
        </p:nvSpPr>
        <p:spPr>
          <a:xfrm>
            <a:off x="9817680" y="10227863"/>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ANSSI – L'ANSSI </a:t>
            </a:r>
            <a:r>
              <a:rPr lang="en-US" sz="2850" b="1" err="1">
                <a:solidFill>
                  <a:srgbClr val="BFBFBD"/>
                </a:solidFill>
                <a:latin typeface="Open Sans 2 Bold"/>
                <a:ea typeface="Open Sans 2 Bold"/>
                <a:cs typeface="Open Sans 2 Bold"/>
              </a:rPr>
              <a:t>en</a:t>
            </a:r>
            <a:r>
              <a:rPr lang="en-US" sz="2850" b="1">
                <a:solidFill>
                  <a:srgbClr val="BFBFBD"/>
                </a:solidFill>
                <a:latin typeface="Open Sans 2 Bold"/>
                <a:ea typeface="Open Sans 2 Bold"/>
                <a:cs typeface="Open Sans 2 Bold"/>
              </a:rPr>
              <a:t> chiffres</a:t>
            </a:r>
            <a:endParaRPr lang="en-US" sz="2850" b="1" err="1">
              <a:solidFill>
                <a:srgbClr val="BFBFBD"/>
              </a:solidFill>
              <a:latin typeface="Open Sans 2 Bold"/>
              <a:ea typeface="Open Sans 2 Bold"/>
              <a:cs typeface="Open Sans 2 Bold"/>
            </a:endParaRPr>
          </a:p>
        </p:txBody>
      </p:sp>
      <p:pic>
        <p:nvPicPr>
          <p:cNvPr id="5" name="Picture 4" descr="Une image contenant texte, diagramme, capture d’écran, cercle&#10;&#10;Le contenu généré par l’IA peut être incorrect.">
            <a:extLst>
              <a:ext uri="{FF2B5EF4-FFF2-40B4-BE49-F238E27FC236}">
                <a16:creationId xmlns:a16="http://schemas.microsoft.com/office/drawing/2014/main" id="{8C3E9D8A-213A-7C8B-D1B0-570B1B3756BD}"/>
              </a:ext>
            </a:extLst>
          </p:cNvPr>
          <p:cNvPicPr>
            <a:picLocks noChangeAspect="1"/>
          </p:cNvPicPr>
          <p:nvPr/>
        </p:nvPicPr>
        <p:blipFill>
          <a:blip r:embed="rId2"/>
          <a:stretch>
            <a:fillRect/>
          </a:stretch>
        </p:blipFill>
        <p:spPr>
          <a:xfrm>
            <a:off x="4435372" y="1930297"/>
            <a:ext cx="12579061" cy="6871730"/>
          </a:xfrm>
          <a:prstGeom prst="rect">
            <a:avLst/>
          </a:prstGeom>
        </p:spPr>
      </p:pic>
      <p:sp>
        <p:nvSpPr>
          <p:cNvPr id="11" name="Text Placeholder 2">
            <a:extLst>
              <a:ext uri="{FF2B5EF4-FFF2-40B4-BE49-F238E27FC236}">
                <a16:creationId xmlns:a16="http://schemas.microsoft.com/office/drawing/2014/main" id="{2F7C8A68-5401-84FE-C69D-65A64A6E5C76}"/>
              </a:ext>
            </a:extLst>
          </p:cNvPr>
          <p:cNvSpPr>
            <a:spLocks noGrp="1"/>
          </p:cNvSpPr>
          <p:nvPr/>
        </p:nvSpPr>
        <p:spPr>
          <a:xfrm>
            <a:off x="1170571" y="2992107"/>
            <a:ext cx="3291837" cy="3301168"/>
          </a:xfrm>
          <a:prstGeom prst="rect">
            <a:avLst/>
          </a:prstGeom>
        </p:spPr>
        <p:txBody>
          <a:bodyPr vert="horz" lIns="0" tIns="0" rIns="0" bIns="0" rtlCol="0" anchor="t">
            <a:norm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fr-FR" sz="2800" b="1">
                <a:latin typeface="Open Sans 1 Semi-Bold"/>
                <a:ea typeface="Open Sans 2"/>
                <a:cs typeface="Open Sans 2"/>
              </a:rPr>
              <a:t>L’ANSSI</a:t>
            </a:r>
            <a:r>
              <a:rPr lang="fr-FR" sz="2800" b="1">
                <a:latin typeface="Open Sans 1 Semi-Bold"/>
                <a:ea typeface="Calibri"/>
                <a:cs typeface="Calibri"/>
              </a:rPr>
              <a:t> constate un</a:t>
            </a:r>
            <a:r>
              <a:rPr lang="fr-FR" sz="2800" b="1">
                <a:latin typeface="Open Sans 1 Semi-Bold"/>
                <a:ea typeface="Open Sans 2"/>
                <a:cs typeface="Open Sans 2"/>
              </a:rPr>
              <a:t> regain du nombre d’attaques par rançongiciel</a:t>
            </a:r>
            <a:endParaRPr lang="fr-FR" sz="2800">
              <a:latin typeface="Open Sans 1 Semi-Bold"/>
              <a:ea typeface="Open Sans 2"/>
              <a:cs typeface="Open Sans 2"/>
            </a:endParaRPr>
          </a:p>
          <a:p>
            <a:endParaRPr lang="fr-FR" sz="2800">
              <a:latin typeface="Open Sans 1 Semi-Bold"/>
              <a:ea typeface="Open Sans 2"/>
              <a:cs typeface="Open Sans 2"/>
            </a:endParaRPr>
          </a:p>
          <a:p>
            <a:endParaRPr lang="en-US" sz="2800">
              <a:latin typeface="Open Sans 1 Semi-Bold"/>
              <a:ea typeface="Open Sans 2"/>
              <a:cs typeface="Open Sans 2"/>
            </a:endParaRPr>
          </a:p>
        </p:txBody>
      </p:sp>
      <p:sp>
        <p:nvSpPr>
          <p:cNvPr id="17" name="Freeform 2">
            <a:extLst>
              <a:ext uri="{FF2B5EF4-FFF2-40B4-BE49-F238E27FC236}">
                <a16:creationId xmlns:a16="http://schemas.microsoft.com/office/drawing/2014/main" id="{EB57F8C7-9D28-0FAD-0F90-C0EC2181B138}"/>
              </a:ext>
            </a:extLst>
          </p:cNvPr>
          <p:cNvSpPr/>
          <p:nvPr/>
        </p:nvSpPr>
        <p:spPr>
          <a:xfrm rot="8460000">
            <a:off x="-1810567" y="3266550"/>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extLst>
      <p:ext uri="{BB962C8B-B14F-4D97-AF65-F5344CB8AC3E}">
        <p14:creationId xmlns:p14="http://schemas.microsoft.com/office/powerpoint/2010/main" val="1959854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33391636-B5A7-E016-4362-446A002AFC3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9F6E9C2-D921-7276-86B0-88B3A81D77A9}"/>
              </a:ext>
            </a:extLst>
          </p:cNvPr>
          <p:cNvGrpSpPr/>
          <p:nvPr/>
        </p:nvGrpSpPr>
        <p:grpSpPr>
          <a:xfrm>
            <a:off x="-164415" y="6462565"/>
            <a:ext cx="18616829" cy="3988849"/>
            <a:chOff x="0" y="0"/>
            <a:chExt cx="4903198" cy="1050561"/>
          </a:xfrm>
        </p:grpSpPr>
        <p:sp>
          <p:nvSpPr>
            <p:cNvPr id="3" name="Freeform 3">
              <a:extLst>
                <a:ext uri="{FF2B5EF4-FFF2-40B4-BE49-F238E27FC236}">
                  <a16:creationId xmlns:a16="http://schemas.microsoft.com/office/drawing/2014/main" id="{260F389C-6256-DF50-48CA-0BFD35DCCCE6}"/>
                </a:ext>
              </a:extLst>
            </p:cNvPr>
            <p:cNvSpPr/>
            <p:nvPr/>
          </p:nvSpPr>
          <p:spPr>
            <a:xfrm>
              <a:off x="0" y="0"/>
              <a:ext cx="4903198" cy="1050561"/>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2E65E809-0070-1E4F-F49F-B8BACA201A18}"/>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sp>
        <p:nvSpPr>
          <p:cNvPr id="10" name="TextBox 10">
            <a:extLst>
              <a:ext uri="{FF2B5EF4-FFF2-40B4-BE49-F238E27FC236}">
                <a16:creationId xmlns:a16="http://schemas.microsoft.com/office/drawing/2014/main" id="{3573CCB9-FCB7-8263-6CDA-81B46263BAFD}"/>
              </a:ext>
            </a:extLst>
          </p:cNvPr>
          <p:cNvSpPr txBox="1"/>
          <p:nvPr/>
        </p:nvSpPr>
        <p:spPr>
          <a:xfrm>
            <a:off x="1827447" y="1038734"/>
            <a:ext cx="670144" cy="6552423"/>
          </a:xfrm>
          <a:prstGeom prst="rect">
            <a:avLst/>
          </a:prstGeom>
        </p:spPr>
        <p:txBody>
          <a:bodyPr lIns="50800" tIns="50800" rIns="50800" bIns="50800" rtlCol="0" anchor="ctr"/>
          <a:lstStyle/>
          <a:p>
            <a:pPr algn="ctr">
              <a:lnSpc>
                <a:spcPts val="2240"/>
              </a:lnSpc>
            </a:pPr>
            <a:endParaRPr/>
          </a:p>
        </p:txBody>
      </p:sp>
      <p:sp>
        <p:nvSpPr>
          <p:cNvPr id="27" name="TextBox 27">
            <a:extLst>
              <a:ext uri="{FF2B5EF4-FFF2-40B4-BE49-F238E27FC236}">
                <a16:creationId xmlns:a16="http://schemas.microsoft.com/office/drawing/2014/main" id="{81C97A8F-F17F-B229-AA53-A37C95E2B166}"/>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6" name="Title 1">
            <a:extLst>
              <a:ext uri="{FF2B5EF4-FFF2-40B4-BE49-F238E27FC236}">
                <a16:creationId xmlns:a16="http://schemas.microsoft.com/office/drawing/2014/main" id="{297C7308-CA35-9721-8E16-046B150F0AAD}"/>
              </a:ext>
            </a:extLst>
          </p:cNvPr>
          <p:cNvSpPr>
            <a:spLocks noGrp="1"/>
          </p:cNvSpPr>
          <p:nvPr/>
        </p:nvSpPr>
        <p:spPr>
          <a:xfrm>
            <a:off x="4147739" y="1290256"/>
            <a:ext cx="12335931" cy="848979"/>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r>
              <a:rPr lang="en-US" sz="6000" b="0">
                <a:latin typeface="Montserrat Bold"/>
                <a:cs typeface="Arial"/>
              </a:rPr>
              <a:t>L'ANSSI </a:t>
            </a:r>
            <a:r>
              <a:rPr lang="en-US" sz="6000" b="0" err="1">
                <a:latin typeface="Montserrat Bold"/>
                <a:cs typeface="Arial"/>
              </a:rPr>
              <a:t>en</a:t>
            </a:r>
            <a:r>
              <a:rPr lang="en-US" sz="6000" b="0">
                <a:latin typeface="Montserrat Bold"/>
                <a:cs typeface="Arial"/>
              </a:rPr>
              <a:t> chiffres</a:t>
            </a:r>
            <a:endParaRPr lang="en-US"/>
          </a:p>
        </p:txBody>
      </p:sp>
      <p:sp>
        <p:nvSpPr>
          <p:cNvPr id="13" name="TextBox 23">
            <a:extLst>
              <a:ext uri="{FF2B5EF4-FFF2-40B4-BE49-F238E27FC236}">
                <a16:creationId xmlns:a16="http://schemas.microsoft.com/office/drawing/2014/main" id="{13713416-FF80-BA85-A577-2FB6EFFFDD5E}"/>
              </a:ext>
            </a:extLst>
          </p:cNvPr>
          <p:cNvSpPr txBox="1"/>
          <p:nvPr/>
        </p:nvSpPr>
        <p:spPr>
          <a:xfrm>
            <a:off x="10932618" y="10227863"/>
            <a:ext cx="7962406" cy="99323"/>
          </a:xfrm>
          <a:prstGeom prst="rect">
            <a:avLst/>
          </a:prstGeom>
        </p:spPr>
        <p:txBody>
          <a:bodyPr wrap="square" lIns="0" tIns="0" rIns="0" bIns="0" rtlCol="0" anchor="t">
            <a:spAutoFit/>
          </a:bodyPr>
          <a:lstStyle/>
          <a:p>
            <a:pPr>
              <a:lnSpc>
                <a:spcPct val="0"/>
              </a:lnSpc>
            </a:pPr>
            <a:r>
              <a:rPr lang="en-US" sz="2850" b="1">
                <a:solidFill>
                  <a:srgbClr val="BFBFBD"/>
                </a:solidFill>
                <a:latin typeface="Open Sans 2 Bold"/>
                <a:ea typeface="Open Sans 2 Bold"/>
                <a:cs typeface="Open Sans 2 Bold"/>
              </a:rPr>
              <a:t>ANSSI –  L'ANSSI </a:t>
            </a:r>
            <a:r>
              <a:rPr lang="en-US" sz="2850" b="1" err="1">
                <a:solidFill>
                  <a:srgbClr val="BFBFBD"/>
                </a:solidFill>
                <a:latin typeface="Open Sans 2 Bold"/>
                <a:ea typeface="Open Sans 2 Bold"/>
                <a:cs typeface="Open Sans 2 Bold"/>
              </a:rPr>
              <a:t>en</a:t>
            </a:r>
            <a:r>
              <a:rPr lang="en-US" sz="2850" b="1">
                <a:solidFill>
                  <a:srgbClr val="BFBFBD"/>
                </a:solidFill>
                <a:latin typeface="Open Sans 2 Bold"/>
                <a:ea typeface="Open Sans 2 Bold"/>
                <a:cs typeface="Open Sans 2 Bold"/>
              </a:rPr>
              <a:t> chiffres</a:t>
            </a:r>
          </a:p>
        </p:txBody>
      </p:sp>
      <p:pic>
        <p:nvPicPr>
          <p:cNvPr id="5" name="Picture 4" descr="Une image contenant texte, capture d’écran, diagramme, cercle&#10;&#10;Le contenu généré par l’IA peut être incorrect.">
            <a:extLst>
              <a:ext uri="{FF2B5EF4-FFF2-40B4-BE49-F238E27FC236}">
                <a16:creationId xmlns:a16="http://schemas.microsoft.com/office/drawing/2014/main" id="{61EB4007-1F95-81B1-0FC2-942E939CECD1}"/>
              </a:ext>
            </a:extLst>
          </p:cNvPr>
          <p:cNvPicPr>
            <a:picLocks noChangeAspect="1"/>
          </p:cNvPicPr>
          <p:nvPr/>
        </p:nvPicPr>
        <p:blipFill>
          <a:blip r:embed="rId2"/>
          <a:stretch>
            <a:fillRect/>
          </a:stretch>
        </p:blipFill>
        <p:spPr>
          <a:xfrm>
            <a:off x="1114425" y="2237695"/>
            <a:ext cx="16657863" cy="6736895"/>
          </a:xfrm>
          <a:prstGeom prst="rect">
            <a:avLst/>
          </a:prstGeom>
        </p:spPr>
      </p:pic>
      <p:sp>
        <p:nvSpPr>
          <p:cNvPr id="30" name="Freeform 2">
            <a:extLst>
              <a:ext uri="{FF2B5EF4-FFF2-40B4-BE49-F238E27FC236}">
                <a16:creationId xmlns:a16="http://schemas.microsoft.com/office/drawing/2014/main" id="{25DC8906-0C4F-A291-1943-349480DBD7C4}"/>
              </a:ext>
            </a:extLst>
          </p:cNvPr>
          <p:cNvSpPr/>
          <p:nvPr/>
        </p:nvSpPr>
        <p:spPr>
          <a:xfrm rot="8460000">
            <a:off x="-4141676" y="3747460"/>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extLst>
      <p:ext uri="{BB962C8B-B14F-4D97-AF65-F5344CB8AC3E}">
        <p14:creationId xmlns:p14="http://schemas.microsoft.com/office/powerpoint/2010/main" val="3988385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DEE256E7-EC95-1994-60EA-5B3754702728}"/>
            </a:ext>
          </a:extLst>
        </p:cNvPr>
        <p:cNvGrpSpPr/>
        <p:nvPr/>
      </p:nvGrpSpPr>
      <p:grpSpPr>
        <a:xfrm>
          <a:off x="0" y="0"/>
          <a:ext cx="0" cy="0"/>
          <a:chOff x="0" y="0"/>
          <a:chExt cx="0" cy="0"/>
        </a:xfrm>
      </p:grpSpPr>
      <p:pic>
        <p:nvPicPr>
          <p:cNvPr id="41" name="Picture 40" descr="Agence nationale de la sécurité des systèmes d'information | SGDSN">
            <a:extLst>
              <a:ext uri="{FF2B5EF4-FFF2-40B4-BE49-F238E27FC236}">
                <a16:creationId xmlns:a16="http://schemas.microsoft.com/office/drawing/2014/main" id="{95C73AC6-F266-C8D4-6966-758409A25A4F}"/>
              </a:ext>
            </a:extLst>
          </p:cNvPr>
          <p:cNvPicPr>
            <a:picLocks noChangeAspect="1"/>
          </p:cNvPicPr>
          <p:nvPr/>
        </p:nvPicPr>
        <p:blipFill>
          <a:blip r:embed="rId2"/>
          <a:stretch>
            <a:fillRect/>
          </a:stretch>
        </p:blipFill>
        <p:spPr>
          <a:xfrm>
            <a:off x="8507188" y="-200024"/>
            <a:ext cx="11533411" cy="6550476"/>
          </a:xfrm>
          <a:prstGeom prst="rect">
            <a:avLst/>
          </a:prstGeom>
        </p:spPr>
      </p:pic>
      <p:sp>
        <p:nvSpPr>
          <p:cNvPr id="27" name="Freeform 2">
            <a:extLst>
              <a:ext uri="{FF2B5EF4-FFF2-40B4-BE49-F238E27FC236}">
                <a16:creationId xmlns:a16="http://schemas.microsoft.com/office/drawing/2014/main" id="{34F75D42-EBA1-6503-0AB4-CEFF636AC438}"/>
              </a:ext>
            </a:extLst>
          </p:cNvPr>
          <p:cNvSpPr/>
          <p:nvPr/>
        </p:nvSpPr>
        <p:spPr>
          <a:xfrm rot="1500000">
            <a:off x="15740833" y="1042112"/>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2" name="Group 2">
            <a:extLst>
              <a:ext uri="{FF2B5EF4-FFF2-40B4-BE49-F238E27FC236}">
                <a16:creationId xmlns:a16="http://schemas.microsoft.com/office/drawing/2014/main" id="{3B856E52-C7F0-D3AD-FFB2-0DAA9E87F475}"/>
              </a:ext>
            </a:extLst>
          </p:cNvPr>
          <p:cNvGrpSpPr/>
          <p:nvPr/>
        </p:nvGrpSpPr>
        <p:grpSpPr>
          <a:xfrm>
            <a:off x="-187902" y="6462565"/>
            <a:ext cx="18663805" cy="4003693"/>
            <a:chOff x="0" y="0"/>
            <a:chExt cx="4915570" cy="1050561"/>
          </a:xfrm>
        </p:grpSpPr>
        <p:sp>
          <p:nvSpPr>
            <p:cNvPr id="3" name="Freeform 3">
              <a:extLst>
                <a:ext uri="{FF2B5EF4-FFF2-40B4-BE49-F238E27FC236}">
                  <a16:creationId xmlns:a16="http://schemas.microsoft.com/office/drawing/2014/main" id="{4D1A5ED7-9020-10B0-2CBD-FB6F30747963}"/>
                </a:ext>
              </a:extLst>
            </p:cNvPr>
            <p:cNvSpPr/>
            <p:nvPr/>
          </p:nvSpPr>
          <p:spPr>
            <a:xfrm>
              <a:off x="0" y="0"/>
              <a:ext cx="4915570" cy="1050561"/>
            </a:xfrm>
            <a:custGeom>
              <a:avLst/>
              <a:gdLst/>
              <a:ahLst/>
              <a:cxnLst/>
              <a:rect l="l" t="t" r="r" b="b"/>
              <a:pathLst>
                <a:path w="4915570" h="1050561">
                  <a:moveTo>
                    <a:pt x="0" y="0"/>
                  </a:moveTo>
                  <a:lnTo>
                    <a:pt x="4915570" y="0"/>
                  </a:lnTo>
                  <a:lnTo>
                    <a:pt x="4915570"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31A7E350-892D-4C5D-B478-B1FEC0BB46A1}"/>
                </a:ext>
              </a:extLst>
            </p:cNvPr>
            <p:cNvSpPr txBox="1"/>
            <p:nvPr/>
          </p:nvSpPr>
          <p:spPr>
            <a:xfrm>
              <a:off x="0" y="-47625"/>
              <a:ext cx="4915570" cy="1098186"/>
            </a:xfrm>
            <a:prstGeom prst="rect">
              <a:avLst/>
            </a:prstGeom>
          </p:spPr>
          <p:txBody>
            <a:bodyPr lIns="50800" tIns="50800" rIns="50800" bIns="50800" rtlCol="0" anchor="ctr"/>
            <a:lstStyle/>
            <a:p>
              <a:pPr algn="ctr">
                <a:lnSpc>
                  <a:spcPts val="2240"/>
                </a:lnSpc>
              </a:pPr>
              <a:endParaRPr/>
            </a:p>
          </p:txBody>
        </p:sp>
      </p:grpSp>
      <p:sp>
        <p:nvSpPr>
          <p:cNvPr id="24" name="TextBox 24">
            <a:extLst>
              <a:ext uri="{FF2B5EF4-FFF2-40B4-BE49-F238E27FC236}">
                <a16:creationId xmlns:a16="http://schemas.microsoft.com/office/drawing/2014/main" id="{1DB33216-CB91-662E-2101-051EE305CDE6}"/>
              </a:ext>
            </a:extLst>
          </p:cNvPr>
          <p:cNvSpPr txBox="1"/>
          <p:nvPr/>
        </p:nvSpPr>
        <p:spPr>
          <a:xfrm>
            <a:off x="984168" y="1076325"/>
            <a:ext cx="9671246" cy="1490935"/>
          </a:xfrm>
          <a:prstGeom prst="rect">
            <a:avLst/>
          </a:prstGeom>
        </p:spPr>
        <p:txBody>
          <a:bodyPr wrap="square" lIns="0" tIns="0" rIns="0" bIns="0" rtlCol="0" anchor="t">
            <a:spAutoFit/>
          </a:bodyPr>
          <a:lstStyle/>
          <a:p>
            <a:r>
              <a:rPr lang="en-US" sz="9600" b="1">
                <a:latin typeface="Glacial Indifference"/>
                <a:cs typeface="Century Gothic Paneuropean Bold"/>
              </a:rPr>
              <a:t>Conclusion</a:t>
            </a:r>
            <a:endParaRPr lang="en-US" sz="9600">
              <a:latin typeface="Calibri"/>
              <a:ea typeface="Calibri"/>
              <a:cs typeface="Calibri"/>
            </a:endParaRPr>
          </a:p>
        </p:txBody>
      </p:sp>
      <p:sp>
        <p:nvSpPr>
          <p:cNvPr id="33" name="TextBox 33">
            <a:extLst>
              <a:ext uri="{FF2B5EF4-FFF2-40B4-BE49-F238E27FC236}">
                <a16:creationId xmlns:a16="http://schemas.microsoft.com/office/drawing/2014/main" id="{119BA313-7E2A-077E-330C-7C1305EFB657}"/>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7</a:t>
            </a:r>
          </a:p>
        </p:txBody>
      </p:sp>
      <p:sp>
        <p:nvSpPr>
          <p:cNvPr id="43" name="Content Placeholder 2">
            <a:extLst>
              <a:ext uri="{FF2B5EF4-FFF2-40B4-BE49-F238E27FC236}">
                <a16:creationId xmlns:a16="http://schemas.microsoft.com/office/drawing/2014/main" id="{3E99E54C-4788-F1F3-23C3-56668013ADCC}"/>
              </a:ext>
            </a:extLst>
          </p:cNvPr>
          <p:cNvSpPr>
            <a:spLocks noGrp="1"/>
          </p:cNvSpPr>
          <p:nvPr/>
        </p:nvSpPr>
        <p:spPr>
          <a:xfrm>
            <a:off x="1333500" y="3228521"/>
            <a:ext cx="8979081" cy="3350984"/>
          </a:xfrm>
          <a:prstGeom prst="rect">
            <a:avLst/>
          </a:prstGeom>
        </p:spPr>
        <p:txBody>
          <a:bodyPr vert="horz" lIns="0" tIns="0" rIns="0" bIns="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26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en-US" sz="2400">
                <a:latin typeface="Open Sans 1 Italics"/>
                <a:ea typeface="Open Sans 1 Italics"/>
                <a:cs typeface="Open Sans 1 Italics"/>
              </a:rPr>
              <a:t>Ce guide de </a:t>
            </a:r>
            <a:r>
              <a:rPr lang="en-US" sz="2400" err="1">
                <a:latin typeface="Open Sans 1 Italics"/>
                <a:ea typeface="Open Sans 1 Italics"/>
                <a:cs typeface="Open Sans 1 Italics"/>
              </a:rPr>
              <a:t>l’ANSSI</a:t>
            </a:r>
            <a:r>
              <a:rPr lang="en-US" sz="2400">
                <a:latin typeface="Open Sans 1 Italics"/>
                <a:ea typeface="Open Sans 1 Italics"/>
                <a:cs typeface="Open Sans 1 Italics"/>
              </a:rPr>
              <a:t> </a:t>
            </a:r>
            <a:r>
              <a:rPr lang="en-US" sz="2400" err="1">
                <a:latin typeface="Open Sans 1 Italics"/>
                <a:ea typeface="Open Sans 1 Italics"/>
                <a:cs typeface="Open Sans 1 Italics"/>
              </a:rPr>
              <a:t>est</a:t>
            </a:r>
            <a:r>
              <a:rPr lang="en-US" sz="2400">
                <a:latin typeface="Open Sans 1 Italics"/>
                <a:ea typeface="Open Sans 1 Italics"/>
                <a:cs typeface="Open Sans 1 Italics"/>
              </a:rPr>
              <a:t> </a:t>
            </a:r>
            <a:r>
              <a:rPr lang="en-US" sz="2400" err="1">
                <a:latin typeface="Open Sans 1 Italics"/>
                <a:ea typeface="Open Sans 1 Italics"/>
                <a:cs typeface="Open Sans 1 Italics"/>
              </a:rPr>
              <a:t>une</a:t>
            </a:r>
            <a:r>
              <a:rPr lang="en-US" sz="2400">
                <a:latin typeface="Open Sans 1 Italics"/>
                <a:ea typeface="Open Sans 1 Italics"/>
                <a:cs typeface="Open Sans 1 Italics"/>
              </a:rPr>
              <a:t> </a:t>
            </a:r>
            <a:r>
              <a:rPr lang="en-US" sz="2400" err="1">
                <a:latin typeface="Open Sans 1 Italics"/>
                <a:ea typeface="Open Sans 1 Italics"/>
                <a:cs typeface="Open Sans 1 Italics"/>
              </a:rPr>
              <a:t>brique</a:t>
            </a:r>
            <a:r>
              <a:rPr lang="en-US" sz="2400">
                <a:latin typeface="Open Sans 1 Italics"/>
                <a:ea typeface="Open Sans 1 Italics"/>
                <a:cs typeface="Open Sans 1 Italics"/>
              </a:rPr>
              <a:t> </a:t>
            </a:r>
            <a:r>
              <a:rPr lang="en-US" sz="2400" err="1">
                <a:latin typeface="Open Sans 1 Italics"/>
                <a:ea typeface="Open Sans 1 Italics"/>
                <a:cs typeface="Open Sans 1 Italics"/>
              </a:rPr>
              <a:t>essentielle</a:t>
            </a:r>
            <a:r>
              <a:rPr lang="en-US" sz="2400">
                <a:latin typeface="Open Sans 1 Italics"/>
                <a:ea typeface="Open Sans 1 Italics"/>
                <a:cs typeface="Open Sans 1 Italics"/>
              </a:rPr>
              <a:t> pour :</a:t>
            </a:r>
            <a:endParaRPr lang="fr-FR" sz="2400">
              <a:latin typeface="Open Sans 1 Italics"/>
              <a:ea typeface="Open Sans 1 Italics"/>
              <a:cs typeface="Open Sans 1 Italics"/>
            </a:endParaRPr>
          </a:p>
          <a:p>
            <a:pPr marL="285750" indent="-285750">
              <a:lnSpc>
                <a:spcPct val="110000"/>
              </a:lnSpc>
              <a:buFont typeface="Arial"/>
              <a:buChar char="•"/>
            </a:pPr>
            <a:r>
              <a:rPr lang="en-US" sz="2400" err="1">
                <a:latin typeface="Open Sans 1 Italics"/>
                <a:ea typeface="Open Sans 1 Italics"/>
                <a:cs typeface="Open Sans 1 Italics"/>
              </a:rPr>
              <a:t>mieux</a:t>
            </a:r>
            <a:r>
              <a:rPr lang="en-US" sz="2400">
                <a:latin typeface="Open Sans 1 Italics"/>
                <a:ea typeface="Open Sans 1 Italics"/>
                <a:cs typeface="Open Sans 1 Italics"/>
              </a:rPr>
              <a:t> </a:t>
            </a:r>
            <a:r>
              <a:rPr lang="en-US" sz="2400" err="1">
                <a:latin typeface="Open Sans 1 Italics"/>
                <a:ea typeface="Open Sans 1 Italics"/>
                <a:cs typeface="Open Sans 1 Italics"/>
              </a:rPr>
              <a:t>protéger</a:t>
            </a:r>
            <a:r>
              <a:rPr lang="en-US" sz="2400">
                <a:latin typeface="Open Sans 1 Italics"/>
                <a:ea typeface="Open Sans 1 Italics"/>
                <a:cs typeface="Open Sans 1 Italics"/>
              </a:rPr>
              <a:t> les </a:t>
            </a:r>
            <a:r>
              <a:rPr lang="en-US" sz="2400" err="1">
                <a:latin typeface="Open Sans 1 Italics"/>
                <a:ea typeface="Open Sans 1 Italics"/>
                <a:cs typeface="Open Sans 1 Italics"/>
              </a:rPr>
              <a:t>systèmes</a:t>
            </a:r>
            <a:r>
              <a:rPr lang="en-US" sz="2400">
                <a:latin typeface="Open Sans 1 Italics"/>
                <a:ea typeface="Open Sans 1 Italics"/>
                <a:cs typeface="Open Sans 1 Italics"/>
              </a:rPr>
              <a:t> </a:t>
            </a:r>
            <a:r>
              <a:rPr lang="en-US" sz="2400" err="1">
                <a:latin typeface="Open Sans 1 Italics"/>
                <a:ea typeface="Open Sans 1 Italics"/>
                <a:cs typeface="Open Sans 1 Italics"/>
              </a:rPr>
              <a:t>industriels</a:t>
            </a:r>
            <a:r>
              <a:rPr lang="en-US" sz="2400">
                <a:latin typeface="Open Sans 1 Italics"/>
                <a:ea typeface="Open Sans 1 Italics"/>
                <a:cs typeface="Open Sans 1 Italics"/>
              </a:rPr>
              <a:t>,</a:t>
            </a:r>
          </a:p>
          <a:p>
            <a:pPr marL="285750" indent="-285750">
              <a:lnSpc>
                <a:spcPct val="110000"/>
              </a:lnSpc>
              <a:buFont typeface="Arial"/>
              <a:buChar char="•"/>
            </a:pPr>
            <a:r>
              <a:rPr lang="en-US" sz="2400" err="1">
                <a:latin typeface="Open Sans 1 Italics"/>
                <a:ea typeface="Open Sans 1 Italics"/>
                <a:cs typeface="Open Sans 1 Italics"/>
              </a:rPr>
              <a:t>intégrer</a:t>
            </a:r>
            <a:r>
              <a:rPr lang="en-US" sz="2400">
                <a:latin typeface="Open Sans 1 Italics"/>
                <a:ea typeface="Open Sans 1 Italics"/>
                <a:cs typeface="Open Sans 1 Italics"/>
              </a:rPr>
              <a:t> la </a:t>
            </a:r>
            <a:r>
              <a:rPr lang="en-US" sz="2400" err="1">
                <a:latin typeface="Open Sans 1 Italics"/>
                <a:ea typeface="Open Sans 1 Italics"/>
                <a:cs typeface="Open Sans 1 Italics"/>
              </a:rPr>
              <a:t>cybersécurité</a:t>
            </a:r>
            <a:r>
              <a:rPr lang="en-US" sz="2400">
                <a:latin typeface="Open Sans 1 Italics"/>
                <a:ea typeface="Open Sans 1 Italics"/>
                <a:cs typeface="Open Sans 1 Italics"/>
              </a:rPr>
              <a:t> </a:t>
            </a:r>
            <a:r>
              <a:rPr lang="en-US" sz="2400" err="1">
                <a:latin typeface="Open Sans 1 Italics"/>
                <a:ea typeface="Open Sans 1 Italics"/>
                <a:cs typeface="Open Sans 1 Italics"/>
              </a:rPr>
              <a:t>dès</a:t>
            </a:r>
            <a:r>
              <a:rPr lang="en-US" sz="2400">
                <a:latin typeface="Open Sans 1 Italics"/>
                <a:ea typeface="Open Sans 1 Italics"/>
                <a:cs typeface="Open Sans 1 Italics"/>
              </a:rPr>
              <a:t> la conception,</a:t>
            </a:r>
          </a:p>
          <a:p>
            <a:pPr marL="285750" indent="-285750">
              <a:lnSpc>
                <a:spcPct val="110000"/>
              </a:lnSpc>
              <a:buFont typeface="Arial"/>
              <a:buChar char="•"/>
            </a:pPr>
            <a:r>
              <a:rPr lang="en-US" sz="2400">
                <a:latin typeface="Open Sans 1 Italics"/>
                <a:ea typeface="Open Sans 1 Italics"/>
                <a:cs typeface="Open Sans 1 Italics"/>
              </a:rPr>
              <a:t>adopter </a:t>
            </a:r>
            <a:r>
              <a:rPr lang="en-US" sz="2400" err="1">
                <a:latin typeface="Open Sans 1 Italics"/>
                <a:ea typeface="Open Sans 1 Italics"/>
                <a:cs typeface="Open Sans 1 Italics"/>
              </a:rPr>
              <a:t>une</a:t>
            </a:r>
            <a:r>
              <a:rPr lang="en-US" sz="2400">
                <a:latin typeface="Open Sans 1 Italics"/>
                <a:ea typeface="Open Sans 1 Italics"/>
                <a:cs typeface="Open Sans 1 Italics"/>
              </a:rPr>
              <a:t> </a:t>
            </a:r>
            <a:r>
              <a:rPr lang="en-US" sz="2400" err="1">
                <a:latin typeface="Open Sans 1 Italics"/>
                <a:ea typeface="Open Sans 1 Italics"/>
                <a:cs typeface="Open Sans 1 Italics"/>
              </a:rPr>
              <a:t>approche</a:t>
            </a:r>
            <a:r>
              <a:rPr lang="en-US" sz="2400">
                <a:latin typeface="Open Sans 1 Italics"/>
                <a:ea typeface="Open Sans 1 Italics"/>
                <a:cs typeface="Open Sans 1 Italics"/>
              </a:rPr>
              <a:t> </a:t>
            </a:r>
            <a:r>
              <a:rPr lang="en-US" sz="2400" err="1">
                <a:latin typeface="Open Sans 1 Italics"/>
                <a:ea typeface="Open Sans 1 Italics"/>
                <a:cs typeface="Open Sans 1 Italics"/>
              </a:rPr>
              <a:t>rigoureuse</a:t>
            </a:r>
            <a:r>
              <a:rPr lang="en-US" sz="2400">
                <a:latin typeface="Open Sans 1 Italics"/>
                <a:ea typeface="Open Sans 1 Italics"/>
                <a:cs typeface="Open Sans 1 Italics"/>
              </a:rPr>
              <a:t> et </a:t>
            </a:r>
            <a:r>
              <a:rPr lang="en-US" sz="2400" err="1">
                <a:latin typeface="Open Sans 1 Italics"/>
                <a:ea typeface="Open Sans 1 Italics"/>
                <a:cs typeface="Open Sans 1 Italics"/>
              </a:rPr>
              <a:t>proportionnée</a:t>
            </a:r>
            <a:r>
              <a:rPr lang="en-US" sz="2400">
                <a:latin typeface="Open Sans 1 Italics"/>
                <a:ea typeface="Open Sans 1 Italics"/>
                <a:cs typeface="Open Sans 1 Italics"/>
              </a:rPr>
              <a:t> aux </a:t>
            </a:r>
            <a:r>
              <a:rPr lang="en-US" sz="2400" err="1">
                <a:latin typeface="Open Sans 1 Italics"/>
                <a:ea typeface="Open Sans 1 Italics"/>
                <a:cs typeface="Open Sans 1 Italics"/>
              </a:rPr>
              <a:t>risques</a:t>
            </a:r>
            <a:r>
              <a:rPr lang="en-US" sz="2400">
                <a:latin typeface="Open Sans 1 Italics"/>
                <a:ea typeface="Open Sans 1 Italics"/>
                <a:cs typeface="Open Sans 1 Italics"/>
              </a:rPr>
              <a:t>.</a:t>
            </a:r>
          </a:p>
          <a:p>
            <a:pPr>
              <a:lnSpc>
                <a:spcPct val="110000"/>
              </a:lnSpc>
            </a:pPr>
            <a:endParaRPr lang="en-US" sz="2400">
              <a:latin typeface="Open Sans 1 Italics"/>
              <a:ea typeface="Open Sans 1 Italics"/>
              <a:cs typeface="Open Sans 1 Italics"/>
            </a:endParaRPr>
          </a:p>
        </p:txBody>
      </p:sp>
    </p:spTree>
    <p:extLst>
      <p:ext uri="{BB962C8B-B14F-4D97-AF65-F5344CB8AC3E}">
        <p14:creationId xmlns:p14="http://schemas.microsoft.com/office/powerpoint/2010/main" val="303847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918E6CDD-FDCB-9E44-F775-190740111FE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D1A9745-62F5-946A-FAA3-2D8223EE204E}"/>
              </a:ext>
            </a:extLst>
          </p:cNvPr>
          <p:cNvSpPr/>
          <p:nvPr/>
        </p:nvSpPr>
        <p:spPr>
          <a:xfrm flipH="1">
            <a:off x="1046551" y="3134446"/>
            <a:ext cx="0" cy="5961929"/>
          </a:xfrm>
          <a:prstGeom prst="line">
            <a:avLst/>
          </a:prstGeom>
          <a:ln w="28575" cap="rnd">
            <a:solidFill>
              <a:srgbClr val="000000"/>
            </a:solidFill>
            <a:prstDash val="solid"/>
            <a:headEnd type="none" w="sm" len="sm"/>
            <a:tailEnd type="none" w="sm" len="sm"/>
          </a:ln>
        </p:spPr>
        <p:txBody>
          <a:bodyPr/>
          <a:lstStyle/>
          <a:p>
            <a:endParaRPr lang="fr-FR"/>
          </a:p>
        </p:txBody>
      </p:sp>
      <p:grpSp>
        <p:nvGrpSpPr>
          <p:cNvPr id="3" name="Group 3">
            <a:extLst>
              <a:ext uri="{FF2B5EF4-FFF2-40B4-BE49-F238E27FC236}">
                <a16:creationId xmlns:a16="http://schemas.microsoft.com/office/drawing/2014/main" id="{5276674F-5422-0E72-B2B0-545250D55F03}"/>
              </a:ext>
            </a:extLst>
          </p:cNvPr>
          <p:cNvGrpSpPr/>
          <p:nvPr/>
        </p:nvGrpSpPr>
        <p:grpSpPr>
          <a:xfrm>
            <a:off x="13319821" y="0"/>
            <a:ext cx="4968179" cy="10287000"/>
            <a:chOff x="0" y="0"/>
            <a:chExt cx="6013289" cy="12450980"/>
          </a:xfrm>
        </p:grpSpPr>
        <p:sp>
          <p:nvSpPr>
            <p:cNvPr id="4" name="Freeform 4">
              <a:extLst>
                <a:ext uri="{FF2B5EF4-FFF2-40B4-BE49-F238E27FC236}">
                  <a16:creationId xmlns:a16="http://schemas.microsoft.com/office/drawing/2014/main" id="{13AFD7FA-076F-B1B3-6976-4E4E6915E773}"/>
                </a:ext>
              </a:extLst>
            </p:cNvPr>
            <p:cNvSpPr/>
            <p:nvPr/>
          </p:nvSpPr>
          <p:spPr>
            <a:xfrm>
              <a:off x="0" y="0"/>
              <a:ext cx="6013288" cy="12450980"/>
            </a:xfrm>
            <a:custGeom>
              <a:avLst/>
              <a:gdLst/>
              <a:ahLst/>
              <a:cxnLst/>
              <a:rect l="l" t="t" r="r" b="b"/>
              <a:pathLst>
                <a:path w="6013288" h="12450980">
                  <a:moveTo>
                    <a:pt x="6013288" y="0"/>
                  </a:moveTo>
                  <a:lnTo>
                    <a:pt x="3849455" y="12450980"/>
                  </a:lnTo>
                  <a:lnTo>
                    <a:pt x="0" y="12450980"/>
                  </a:lnTo>
                  <a:lnTo>
                    <a:pt x="2138646" y="0"/>
                  </a:lnTo>
                  <a:lnTo>
                    <a:pt x="6013288" y="0"/>
                  </a:lnTo>
                  <a:close/>
                </a:path>
              </a:pathLst>
            </a:custGeom>
            <a:blipFill>
              <a:blip r:embed="rId2"/>
              <a:stretch>
                <a:fillRect l="-85674" r="-90402"/>
              </a:stretch>
            </a:blipFill>
          </p:spPr>
          <p:txBody>
            <a:bodyPr/>
            <a:lstStyle/>
            <a:p>
              <a:endParaRPr lang="fr-FR"/>
            </a:p>
          </p:txBody>
        </p:sp>
      </p:grpSp>
      <p:sp>
        <p:nvSpPr>
          <p:cNvPr id="5" name="AutoShape 5">
            <a:extLst>
              <a:ext uri="{FF2B5EF4-FFF2-40B4-BE49-F238E27FC236}">
                <a16:creationId xmlns:a16="http://schemas.microsoft.com/office/drawing/2014/main" id="{8FA1A6CA-B73C-F9F1-4860-87F7A27B077F}"/>
              </a:ext>
            </a:extLst>
          </p:cNvPr>
          <p:cNvSpPr/>
          <p:nvPr/>
        </p:nvSpPr>
        <p:spPr>
          <a:xfrm>
            <a:off x="7538069" y="3641289"/>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6" name="AutoShape 6">
            <a:extLst>
              <a:ext uri="{FF2B5EF4-FFF2-40B4-BE49-F238E27FC236}">
                <a16:creationId xmlns:a16="http://schemas.microsoft.com/office/drawing/2014/main" id="{D9E76F95-5F07-C97F-8A29-4789082AEA84}"/>
              </a:ext>
            </a:extLst>
          </p:cNvPr>
          <p:cNvSpPr/>
          <p:nvPr/>
        </p:nvSpPr>
        <p:spPr>
          <a:xfrm>
            <a:off x="7538069" y="4366782"/>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7" name="AutoShape 7">
            <a:extLst>
              <a:ext uri="{FF2B5EF4-FFF2-40B4-BE49-F238E27FC236}">
                <a16:creationId xmlns:a16="http://schemas.microsoft.com/office/drawing/2014/main" id="{8B0F7C4A-A0A7-0D65-7234-C88DA06FB5E7}"/>
              </a:ext>
            </a:extLst>
          </p:cNvPr>
          <p:cNvSpPr/>
          <p:nvPr/>
        </p:nvSpPr>
        <p:spPr>
          <a:xfrm>
            <a:off x="7538069" y="5130684"/>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8" name="AutoShape 8">
            <a:extLst>
              <a:ext uri="{FF2B5EF4-FFF2-40B4-BE49-F238E27FC236}">
                <a16:creationId xmlns:a16="http://schemas.microsoft.com/office/drawing/2014/main" id="{7248DE20-583A-0FBE-42DD-FF4164D84CEA}"/>
              </a:ext>
            </a:extLst>
          </p:cNvPr>
          <p:cNvSpPr/>
          <p:nvPr/>
        </p:nvSpPr>
        <p:spPr>
          <a:xfrm>
            <a:off x="7538069" y="5863741"/>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9" name="AutoShape 9">
            <a:extLst>
              <a:ext uri="{FF2B5EF4-FFF2-40B4-BE49-F238E27FC236}">
                <a16:creationId xmlns:a16="http://schemas.microsoft.com/office/drawing/2014/main" id="{6DEA4D3C-A244-D7F5-71F5-D5294883E4C4}"/>
              </a:ext>
            </a:extLst>
          </p:cNvPr>
          <p:cNvSpPr/>
          <p:nvPr/>
        </p:nvSpPr>
        <p:spPr>
          <a:xfrm>
            <a:off x="7538069" y="6614936"/>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10" name="AutoShape 10">
            <a:extLst>
              <a:ext uri="{FF2B5EF4-FFF2-40B4-BE49-F238E27FC236}">
                <a16:creationId xmlns:a16="http://schemas.microsoft.com/office/drawing/2014/main" id="{F970557A-AACC-C7FF-8429-7C8477C39043}"/>
              </a:ext>
            </a:extLst>
          </p:cNvPr>
          <p:cNvSpPr/>
          <p:nvPr/>
        </p:nvSpPr>
        <p:spPr>
          <a:xfrm>
            <a:off x="7538069" y="7354156"/>
            <a:ext cx="3861445" cy="0"/>
          </a:xfrm>
          <a:prstGeom prst="line">
            <a:avLst/>
          </a:prstGeom>
          <a:ln w="19050" cap="flat">
            <a:solidFill>
              <a:srgbClr val="000000"/>
            </a:solidFill>
            <a:prstDash val="sysDot"/>
            <a:headEnd type="none" w="sm" len="sm"/>
            <a:tailEnd type="none" w="sm" len="sm"/>
          </a:ln>
        </p:spPr>
        <p:txBody>
          <a:bodyPr/>
          <a:lstStyle/>
          <a:p>
            <a:endParaRPr lang="fr-FR"/>
          </a:p>
        </p:txBody>
      </p:sp>
      <p:grpSp>
        <p:nvGrpSpPr>
          <p:cNvPr id="13" name="Group 13">
            <a:extLst>
              <a:ext uri="{FF2B5EF4-FFF2-40B4-BE49-F238E27FC236}">
                <a16:creationId xmlns:a16="http://schemas.microsoft.com/office/drawing/2014/main" id="{8BA8ADC6-5ED5-6FA1-0040-6C72552A322C}"/>
              </a:ext>
            </a:extLst>
          </p:cNvPr>
          <p:cNvGrpSpPr/>
          <p:nvPr/>
        </p:nvGrpSpPr>
        <p:grpSpPr>
          <a:xfrm rot="586152">
            <a:off x="17318454" y="-212119"/>
            <a:ext cx="137421" cy="11405458"/>
            <a:chOff x="0" y="0"/>
            <a:chExt cx="36193" cy="3003907"/>
          </a:xfrm>
        </p:grpSpPr>
        <p:sp>
          <p:nvSpPr>
            <p:cNvPr id="14" name="Freeform 14">
              <a:extLst>
                <a:ext uri="{FF2B5EF4-FFF2-40B4-BE49-F238E27FC236}">
                  <a16:creationId xmlns:a16="http://schemas.microsoft.com/office/drawing/2014/main" id="{7336CCFA-C498-6B1C-07B8-D7B922D1725B}"/>
                </a:ext>
              </a:extLst>
            </p:cNvPr>
            <p:cNvSpPr/>
            <p:nvPr/>
          </p:nvSpPr>
          <p:spPr>
            <a:xfrm>
              <a:off x="0" y="0"/>
              <a:ext cx="36193" cy="3003907"/>
            </a:xfrm>
            <a:custGeom>
              <a:avLst/>
              <a:gdLst/>
              <a:ahLst/>
              <a:cxnLst/>
              <a:rect l="l" t="t" r="r" b="b"/>
              <a:pathLst>
                <a:path w="36193" h="3003907">
                  <a:moveTo>
                    <a:pt x="0" y="0"/>
                  </a:moveTo>
                  <a:lnTo>
                    <a:pt x="36193" y="0"/>
                  </a:lnTo>
                  <a:lnTo>
                    <a:pt x="36193" y="3003907"/>
                  </a:lnTo>
                  <a:lnTo>
                    <a:pt x="0" y="3003907"/>
                  </a:lnTo>
                  <a:close/>
                </a:path>
              </a:pathLst>
            </a:custGeom>
            <a:solidFill>
              <a:srgbClr val="ED3E20"/>
            </a:solidFill>
          </p:spPr>
          <p:txBody>
            <a:bodyPr/>
            <a:lstStyle/>
            <a:p>
              <a:endParaRPr lang="fr-FR"/>
            </a:p>
          </p:txBody>
        </p:sp>
        <p:sp>
          <p:nvSpPr>
            <p:cNvPr id="15" name="TextBox 15">
              <a:extLst>
                <a:ext uri="{FF2B5EF4-FFF2-40B4-BE49-F238E27FC236}">
                  <a16:creationId xmlns:a16="http://schemas.microsoft.com/office/drawing/2014/main" id="{5948CB41-E9F3-C43A-7442-0A30CC74A3B2}"/>
                </a:ext>
              </a:extLst>
            </p:cNvPr>
            <p:cNvSpPr txBox="1"/>
            <p:nvPr/>
          </p:nvSpPr>
          <p:spPr>
            <a:xfrm>
              <a:off x="0" y="-47625"/>
              <a:ext cx="36193" cy="3051532"/>
            </a:xfrm>
            <a:prstGeom prst="rect">
              <a:avLst/>
            </a:prstGeom>
          </p:spPr>
          <p:txBody>
            <a:bodyPr lIns="50800" tIns="50800" rIns="50800" bIns="50800" rtlCol="0" anchor="ctr"/>
            <a:lstStyle/>
            <a:p>
              <a:pPr algn="ctr">
                <a:lnSpc>
                  <a:spcPts val="2240"/>
                </a:lnSpc>
              </a:pPr>
              <a:endParaRPr/>
            </a:p>
          </p:txBody>
        </p:sp>
      </p:grpSp>
      <p:sp>
        <p:nvSpPr>
          <p:cNvPr id="16" name="TextBox 16">
            <a:extLst>
              <a:ext uri="{FF2B5EF4-FFF2-40B4-BE49-F238E27FC236}">
                <a16:creationId xmlns:a16="http://schemas.microsoft.com/office/drawing/2014/main" id="{D57CF379-B7E2-06C3-11D8-B4C72D9879C8}"/>
              </a:ext>
            </a:extLst>
          </p:cNvPr>
          <p:cNvSpPr txBox="1"/>
          <p:nvPr/>
        </p:nvSpPr>
        <p:spPr>
          <a:xfrm>
            <a:off x="1032263" y="738297"/>
            <a:ext cx="8194859" cy="2024396"/>
          </a:xfrm>
          <a:prstGeom prst="rect">
            <a:avLst/>
          </a:prstGeom>
        </p:spPr>
        <p:txBody>
          <a:bodyPr lIns="0" tIns="0" rIns="0" bIns="0" rtlCol="0" anchor="t">
            <a:spAutoFit/>
          </a:bodyPr>
          <a:lstStyle/>
          <a:p>
            <a:pPr algn="l">
              <a:lnSpc>
                <a:spcPts val="16519"/>
              </a:lnSpc>
            </a:pPr>
            <a:r>
              <a:rPr lang="en-US" sz="11799" b="1" spc="-755">
                <a:solidFill>
                  <a:srgbClr val="000000"/>
                </a:solidFill>
                <a:latin typeface="Open Sans 1 Bold"/>
                <a:ea typeface="Open Sans 1 Bold"/>
                <a:cs typeface="Open Sans 1 Bold"/>
                <a:sym typeface="Open Sans 1 Bold"/>
              </a:rPr>
              <a:t>SOMMAIRE</a:t>
            </a:r>
          </a:p>
        </p:txBody>
      </p:sp>
      <p:sp>
        <p:nvSpPr>
          <p:cNvPr id="17" name="TextBox 17">
            <a:extLst>
              <a:ext uri="{FF2B5EF4-FFF2-40B4-BE49-F238E27FC236}">
                <a16:creationId xmlns:a16="http://schemas.microsoft.com/office/drawing/2014/main" id="{53987A41-7124-7A68-8F62-F771CDD9F2FF}"/>
              </a:ext>
            </a:extLst>
          </p:cNvPr>
          <p:cNvSpPr txBox="1"/>
          <p:nvPr/>
        </p:nvSpPr>
        <p:spPr>
          <a:xfrm>
            <a:off x="1500177" y="3323675"/>
            <a:ext cx="8435530" cy="396583"/>
          </a:xfrm>
          <a:prstGeom prst="rect">
            <a:avLst/>
          </a:prstGeom>
        </p:spPr>
        <p:txBody>
          <a:bodyPr wrap="square"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Les </a:t>
            </a:r>
            <a:r>
              <a:rPr lang="en-US" sz="2350" b="1" err="1">
                <a:solidFill>
                  <a:srgbClr val="7F7F7F"/>
                </a:solidFill>
                <a:latin typeface="Open Sans 1 Bold"/>
                <a:ea typeface="Open Sans 1 Bold"/>
                <a:cs typeface="Open Sans 1 Bold"/>
                <a:sym typeface="Open Sans 1 Bold"/>
              </a:rPr>
              <a:t>Organismes</a:t>
            </a:r>
            <a:r>
              <a:rPr lang="en-US" sz="2350" b="1">
                <a:solidFill>
                  <a:srgbClr val="7F7F7F"/>
                </a:solidFill>
                <a:latin typeface="Open Sans 1 Bold"/>
                <a:ea typeface="Open Sans 1 Bold"/>
                <a:cs typeface="Open Sans 1 Bold"/>
                <a:sym typeface="Open Sans 1 Bold"/>
              </a:rPr>
              <a:t> de </a:t>
            </a:r>
            <a:r>
              <a:rPr lang="en-US" sz="2350" b="1" err="1">
                <a:solidFill>
                  <a:srgbClr val="7F7F7F"/>
                </a:solidFill>
                <a:latin typeface="Open Sans 1 Bold"/>
                <a:ea typeface="Open Sans 1 Bold"/>
                <a:cs typeface="Open Sans 1 Bold"/>
                <a:sym typeface="Open Sans 1 Bold"/>
              </a:rPr>
              <a:t>normalisation</a:t>
            </a:r>
            <a:r>
              <a:rPr lang="en-US" sz="2350" b="1">
                <a:solidFill>
                  <a:srgbClr val="7F7F7F"/>
                </a:solidFill>
                <a:latin typeface="Open Sans 1 Bold"/>
                <a:ea typeface="Open Sans 1 Bold"/>
                <a:cs typeface="Open Sans 1 Bold"/>
                <a:sym typeface="Open Sans 1 Bold"/>
              </a:rPr>
              <a:t> OT</a:t>
            </a:r>
            <a:endParaRPr lang="en-US">
              <a:solidFill>
                <a:srgbClr val="7F7F7F"/>
              </a:solidFill>
            </a:endParaRPr>
          </a:p>
        </p:txBody>
      </p:sp>
      <p:sp>
        <p:nvSpPr>
          <p:cNvPr id="19" name="TextBox 19">
            <a:extLst>
              <a:ext uri="{FF2B5EF4-FFF2-40B4-BE49-F238E27FC236}">
                <a16:creationId xmlns:a16="http://schemas.microsoft.com/office/drawing/2014/main" id="{3FB205D3-F2B6-64B5-FAFA-E69938F4AEA2}"/>
              </a:ext>
            </a:extLst>
          </p:cNvPr>
          <p:cNvSpPr txBox="1"/>
          <p:nvPr/>
        </p:nvSpPr>
        <p:spPr>
          <a:xfrm>
            <a:off x="1500177" y="4066774"/>
            <a:ext cx="4234634" cy="396583"/>
          </a:xfrm>
          <a:prstGeom prst="rect">
            <a:avLst/>
          </a:prstGeom>
        </p:spPr>
        <p:txBody>
          <a:bodyPr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La </a:t>
            </a:r>
            <a:r>
              <a:rPr lang="en-US" sz="2350" b="1" err="1">
                <a:solidFill>
                  <a:srgbClr val="7F7F7F"/>
                </a:solidFill>
                <a:latin typeface="Open Sans 1 Bold"/>
                <a:ea typeface="Open Sans 1 Bold"/>
                <a:cs typeface="Open Sans 1 Bold"/>
                <a:sym typeface="Open Sans 1 Bold"/>
              </a:rPr>
              <a:t>Norme</a:t>
            </a:r>
            <a:r>
              <a:rPr lang="en-US" sz="2350" b="1">
                <a:solidFill>
                  <a:srgbClr val="7F7F7F"/>
                </a:solidFill>
                <a:latin typeface="Open Sans 1 Bold"/>
                <a:ea typeface="Open Sans 1 Bold"/>
                <a:cs typeface="Open Sans 1 Bold"/>
                <a:sym typeface="Open Sans 1 Bold"/>
              </a:rPr>
              <a:t> IEC 62443</a:t>
            </a:r>
            <a:endParaRPr lang="en-US">
              <a:solidFill>
                <a:srgbClr val="7F7F7F"/>
              </a:solidFill>
            </a:endParaRPr>
          </a:p>
        </p:txBody>
      </p:sp>
      <p:sp>
        <p:nvSpPr>
          <p:cNvPr id="25" name="TextBox 25">
            <a:extLst>
              <a:ext uri="{FF2B5EF4-FFF2-40B4-BE49-F238E27FC236}">
                <a16:creationId xmlns:a16="http://schemas.microsoft.com/office/drawing/2014/main" id="{473DAE57-0119-BA2E-8F4A-DA749AF4A88B}"/>
              </a:ext>
            </a:extLst>
          </p:cNvPr>
          <p:cNvSpPr txBox="1"/>
          <p:nvPr/>
        </p:nvSpPr>
        <p:spPr>
          <a:xfrm>
            <a:off x="1840356" y="6296074"/>
            <a:ext cx="6028367" cy="425245"/>
          </a:xfrm>
          <a:prstGeom prst="rect">
            <a:avLst/>
          </a:prstGeom>
        </p:spPr>
        <p:txBody>
          <a:bodyPr wrap="square" lIns="0" tIns="0" rIns="0" bIns="0" rtlCol="0" anchor="t">
            <a:spAutoFit/>
          </a:bodyPr>
          <a:lstStyle/>
          <a:p>
            <a:pPr>
              <a:lnSpc>
                <a:spcPts val="3290"/>
              </a:lnSpc>
            </a:pPr>
            <a:r>
              <a:rPr lang="en-US" sz="3200" b="1" err="1">
                <a:latin typeface="Open Sans 1 Bold"/>
                <a:ea typeface="Open Sans 1 Bold"/>
                <a:cs typeface="Open Sans 1 Bold"/>
                <a:sym typeface="Open Sans 1 Bold"/>
              </a:rPr>
              <a:t>Comparaison</a:t>
            </a:r>
            <a:r>
              <a:rPr lang="en-US" sz="3200" b="1">
                <a:latin typeface="Open Sans 1 Bold"/>
                <a:ea typeface="Open Sans 1 Bold"/>
                <a:cs typeface="Open Sans 1 Bold"/>
                <a:sym typeface="Open Sans 1 Bold"/>
              </a:rPr>
              <a:t> ANSSI/NIST</a:t>
            </a:r>
            <a:endParaRPr lang="en-US" sz="3200">
              <a:ea typeface="Calibri"/>
              <a:cs typeface="Calibri"/>
            </a:endParaRPr>
          </a:p>
        </p:txBody>
      </p:sp>
      <p:sp>
        <p:nvSpPr>
          <p:cNvPr id="27" name="TextBox 27">
            <a:extLst>
              <a:ext uri="{FF2B5EF4-FFF2-40B4-BE49-F238E27FC236}">
                <a16:creationId xmlns:a16="http://schemas.microsoft.com/office/drawing/2014/main" id="{71E20909-E4FC-3BFD-6208-58BD05821071}"/>
              </a:ext>
            </a:extLst>
          </p:cNvPr>
          <p:cNvSpPr txBox="1"/>
          <p:nvPr/>
        </p:nvSpPr>
        <p:spPr>
          <a:xfrm>
            <a:off x="1500177" y="7039174"/>
            <a:ext cx="4980617" cy="396583"/>
          </a:xfrm>
          <a:prstGeom prst="rect">
            <a:avLst/>
          </a:prstGeom>
        </p:spPr>
        <p:txBody>
          <a:bodyPr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MITRE et Pain Pyramid</a:t>
            </a:r>
            <a:endParaRPr lang="en-US">
              <a:solidFill>
                <a:srgbClr val="7F7F7F"/>
              </a:solidFill>
            </a:endParaRPr>
          </a:p>
        </p:txBody>
      </p:sp>
      <p:sp>
        <p:nvSpPr>
          <p:cNvPr id="33" name="TextBox 33">
            <a:extLst>
              <a:ext uri="{FF2B5EF4-FFF2-40B4-BE49-F238E27FC236}">
                <a16:creationId xmlns:a16="http://schemas.microsoft.com/office/drawing/2014/main" id="{DE9A3315-3B01-9EE8-6B41-05571128B84D}"/>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3</a:t>
            </a:r>
          </a:p>
        </p:txBody>
      </p:sp>
      <p:sp>
        <p:nvSpPr>
          <p:cNvPr id="11" name="TextBox 23">
            <a:extLst>
              <a:ext uri="{FF2B5EF4-FFF2-40B4-BE49-F238E27FC236}">
                <a16:creationId xmlns:a16="http://schemas.microsoft.com/office/drawing/2014/main" id="{9470EE8D-60A1-7B9E-C276-7FD67F734B34}"/>
              </a:ext>
            </a:extLst>
          </p:cNvPr>
          <p:cNvSpPr txBox="1"/>
          <p:nvPr/>
        </p:nvSpPr>
        <p:spPr>
          <a:xfrm>
            <a:off x="1500176" y="4864042"/>
            <a:ext cx="4741141"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Référentiel</a:t>
            </a:r>
            <a:r>
              <a:rPr lang="en-US" sz="2350" b="1">
                <a:solidFill>
                  <a:srgbClr val="7F7F7F"/>
                </a:solidFill>
                <a:latin typeface="Open Sans 1 Bold"/>
                <a:ea typeface="Open Sans 1 Bold"/>
                <a:cs typeface="Open Sans 1 Bold"/>
                <a:sym typeface="Open Sans 1 Bold"/>
              </a:rPr>
              <a:t> NIST</a:t>
            </a:r>
            <a:endParaRPr lang="en-US">
              <a:solidFill>
                <a:srgbClr val="7F7F7F"/>
              </a:solidFill>
              <a:ea typeface="Calibri"/>
              <a:cs typeface="Calibri"/>
            </a:endParaRPr>
          </a:p>
        </p:txBody>
      </p:sp>
      <p:sp>
        <p:nvSpPr>
          <p:cNvPr id="12" name="TextBox 23">
            <a:extLst>
              <a:ext uri="{FF2B5EF4-FFF2-40B4-BE49-F238E27FC236}">
                <a16:creationId xmlns:a16="http://schemas.microsoft.com/office/drawing/2014/main" id="{88B21D41-3DE0-4236-C9EA-1929728776A7}"/>
              </a:ext>
            </a:extLst>
          </p:cNvPr>
          <p:cNvSpPr txBox="1"/>
          <p:nvPr/>
        </p:nvSpPr>
        <p:spPr>
          <a:xfrm>
            <a:off x="1500175" y="5489970"/>
            <a:ext cx="4741141"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Référentiel</a:t>
            </a:r>
            <a:r>
              <a:rPr lang="en-US" sz="2350" b="1">
                <a:solidFill>
                  <a:srgbClr val="7F7F7F"/>
                </a:solidFill>
                <a:latin typeface="Open Sans 1 Bold"/>
                <a:ea typeface="Open Sans 1 Bold"/>
                <a:cs typeface="Open Sans 1 Bold"/>
                <a:sym typeface="Open Sans 1 Bold"/>
              </a:rPr>
              <a:t> ANSSI</a:t>
            </a:r>
            <a:endParaRPr lang="en-US">
              <a:solidFill>
                <a:srgbClr val="7F7F7F"/>
              </a:solidFill>
              <a:ea typeface="Calibri"/>
              <a:cs typeface="Calibri"/>
            </a:endParaRPr>
          </a:p>
        </p:txBody>
      </p:sp>
    </p:spTree>
    <p:extLst>
      <p:ext uri="{BB962C8B-B14F-4D97-AF65-F5344CB8AC3E}">
        <p14:creationId xmlns:p14="http://schemas.microsoft.com/office/powerpoint/2010/main" val="2602579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979FF036-CF82-9646-00C7-56F27EE066B4}"/>
            </a:ext>
          </a:extLst>
        </p:cNvPr>
        <p:cNvGrpSpPr/>
        <p:nvPr/>
      </p:nvGrpSpPr>
      <p:grpSpPr>
        <a:xfrm>
          <a:off x="0" y="0"/>
          <a:ext cx="0" cy="0"/>
          <a:chOff x="0" y="0"/>
          <a:chExt cx="0" cy="0"/>
        </a:xfrm>
      </p:grpSpPr>
      <p:sp>
        <p:nvSpPr>
          <p:cNvPr id="27" name="Freeform 2">
            <a:extLst>
              <a:ext uri="{FF2B5EF4-FFF2-40B4-BE49-F238E27FC236}">
                <a16:creationId xmlns:a16="http://schemas.microsoft.com/office/drawing/2014/main" id="{01D5EBA4-6444-C391-1597-B7044F2A5017}"/>
              </a:ext>
            </a:extLst>
          </p:cNvPr>
          <p:cNvSpPr/>
          <p:nvPr/>
        </p:nvSpPr>
        <p:spPr>
          <a:xfrm rot="1500000">
            <a:off x="15740833" y="1042112"/>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2" name="Group 2">
            <a:extLst>
              <a:ext uri="{FF2B5EF4-FFF2-40B4-BE49-F238E27FC236}">
                <a16:creationId xmlns:a16="http://schemas.microsoft.com/office/drawing/2014/main" id="{D2F51C40-0D90-5A3B-1739-6E237D717E22}"/>
              </a:ext>
            </a:extLst>
          </p:cNvPr>
          <p:cNvGrpSpPr/>
          <p:nvPr/>
        </p:nvGrpSpPr>
        <p:grpSpPr>
          <a:xfrm>
            <a:off x="-187902" y="6462565"/>
            <a:ext cx="18663805" cy="4003693"/>
            <a:chOff x="0" y="0"/>
            <a:chExt cx="4915570" cy="1050561"/>
          </a:xfrm>
        </p:grpSpPr>
        <p:sp>
          <p:nvSpPr>
            <p:cNvPr id="3" name="Freeform 3">
              <a:extLst>
                <a:ext uri="{FF2B5EF4-FFF2-40B4-BE49-F238E27FC236}">
                  <a16:creationId xmlns:a16="http://schemas.microsoft.com/office/drawing/2014/main" id="{09602207-58E5-64BB-8A99-96DA8E77FEF2}"/>
                </a:ext>
              </a:extLst>
            </p:cNvPr>
            <p:cNvSpPr/>
            <p:nvPr/>
          </p:nvSpPr>
          <p:spPr>
            <a:xfrm>
              <a:off x="0" y="0"/>
              <a:ext cx="4915570" cy="1050561"/>
            </a:xfrm>
            <a:custGeom>
              <a:avLst/>
              <a:gdLst/>
              <a:ahLst/>
              <a:cxnLst/>
              <a:rect l="l" t="t" r="r" b="b"/>
              <a:pathLst>
                <a:path w="4915570" h="1050561">
                  <a:moveTo>
                    <a:pt x="0" y="0"/>
                  </a:moveTo>
                  <a:lnTo>
                    <a:pt x="4915570" y="0"/>
                  </a:lnTo>
                  <a:lnTo>
                    <a:pt x="4915570"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3E256760-E817-A337-F55D-A20F42630698}"/>
                </a:ext>
              </a:extLst>
            </p:cNvPr>
            <p:cNvSpPr txBox="1"/>
            <p:nvPr/>
          </p:nvSpPr>
          <p:spPr>
            <a:xfrm>
              <a:off x="0" y="-47625"/>
              <a:ext cx="4915570" cy="1098186"/>
            </a:xfrm>
            <a:prstGeom prst="rect">
              <a:avLst/>
            </a:prstGeom>
          </p:spPr>
          <p:txBody>
            <a:bodyPr lIns="50800" tIns="50800" rIns="50800" bIns="50800" rtlCol="0" anchor="ctr"/>
            <a:lstStyle/>
            <a:p>
              <a:pPr algn="ctr">
                <a:lnSpc>
                  <a:spcPts val="2240"/>
                </a:lnSpc>
              </a:pPr>
              <a:endParaRPr/>
            </a:p>
          </p:txBody>
        </p:sp>
      </p:grpSp>
      <p:sp>
        <p:nvSpPr>
          <p:cNvPr id="24" name="TextBox 24">
            <a:extLst>
              <a:ext uri="{FF2B5EF4-FFF2-40B4-BE49-F238E27FC236}">
                <a16:creationId xmlns:a16="http://schemas.microsoft.com/office/drawing/2014/main" id="{02BB24C2-E298-8470-49EA-D4651D8509EA}"/>
              </a:ext>
            </a:extLst>
          </p:cNvPr>
          <p:cNvSpPr txBox="1"/>
          <p:nvPr/>
        </p:nvSpPr>
        <p:spPr>
          <a:xfrm>
            <a:off x="929740" y="1076325"/>
            <a:ext cx="9956995" cy="2215991"/>
          </a:xfrm>
          <a:prstGeom prst="rect">
            <a:avLst/>
          </a:prstGeom>
        </p:spPr>
        <p:txBody>
          <a:bodyPr wrap="square" lIns="0" tIns="0" rIns="0" bIns="0" rtlCol="0" anchor="t">
            <a:spAutoFit/>
          </a:bodyPr>
          <a:lstStyle/>
          <a:p>
            <a:r>
              <a:rPr lang="en-US" sz="7200" b="1" err="1">
                <a:solidFill>
                  <a:srgbClr val="000000"/>
                </a:solidFill>
                <a:latin typeface="Century Gothic Paneuropean Bold"/>
                <a:cs typeface="Century Gothic Paneuropean Bold"/>
                <a:sym typeface="Century Gothic Paneuropean Bold"/>
              </a:rPr>
              <a:t>Comparaison</a:t>
            </a:r>
            <a:r>
              <a:rPr lang="en-US" sz="7200" b="1">
                <a:solidFill>
                  <a:srgbClr val="000000"/>
                </a:solidFill>
                <a:latin typeface="Century Gothic Paneuropean Bold"/>
                <a:cs typeface="Century Gothic Paneuropean Bold"/>
                <a:sym typeface="Century Gothic Paneuropean Bold"/>
              </a:rPr>
              <a:t> ANSSI/NIST</a:t>
            </a:r>
            <a:endParaRPr lang="en-US">
              <a:ea typeface="Calibri"/>
              <a:cs typeface="Calibri"/>
            </a:endParaRPr>
          </a:p>
        </p:txBody>
      </p:sp>
      <p:sp>
        <p:nvSpPr>
          <p:cNvPr id="33" name="TextBox 33">
            <a:extLst>
              <a:ext uri="{FF2B5EF4-FFF2-40B4-BE49-F238E27FC236}">
                <a16:creationId xmlns:a16="http://schemas.microsoft.com/office/drawing/2014/main" id="{F0BD9836-D13D-5263-5D07-671CF9DA4602}"/>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7</a:t>
            </a:r>
          </a:p>
        </p:txBody>
      </p:sp>
      <p:sp>
        <p:nvSpPr>
          <p:cNvPr id="38" name="TextBox 7">
            <a:extLst>
              <a:ext uri="{FF2B5EF4-FFF2-40B4-BE49-F238E27FC236}">
                <a16:creationId xmlns:a16="http://schemas.microsoft.com/office/drawing/2014/main" id="{B2B21513-D408-5DD2-5995-DF76985F8627}"/>
              </a:ext>
            </a:extLst>
          </p:cNvPr>
          <p:cNvSpPr txBox="1"/>
          <p:nvPr/>
        </p:nvSpPr>
        <p:spPr>
          <a:xfrm>
            <a:off x="3051534" y="6620972"/>
            <a:ext cx="3109094" cy="942181"/>
          </a:xfrm>
          <a:prstGeom prst="rect">
            <a:avLst/>
          </a:prstGeom>
        </p:spPr>
        <p:txBody>
          <a:bodyPr wrap="square" lIns="0" tIns="0" rIns="0" bIns="0" rtlCol="0" anchor="t">
            <a:spAutoFit/>
          </a:bodyPr>
          <a:lstStyle/>
          <a:p>
            <a:pPr>
              <a:lnSpc>
                <a:spcPts val="3779"/>
              </a:lnSpc>
            </a:pPr>
            <a:r>
              <a:rPr lang="en-US" sz="2700" b="1" err="1">
                <a:latin typeface="Open Sans 2 Bold"/>
                <a:ea typeface="Open Sans 2 Bold"/>
                <a:cs typeface="Open Sans 2 Bold"/>
              </a:rPr>
              <a:t>Objectifs</a:t>
            </a:r>
            <a:r>
              <a:rPr lang="en-US" sz="2700" b="1">
                <a:latin typeface="Open Sans 2 Bold"/>
                <a:ea typeface="Open Sans 2 Bold"/>
                <a:cs typeface="Open Sans 2 Bold"/>
              </a:rPr>
              <a:t> Communs</a:t>
            </a:r>
          </a:p>
        </p:txBody>
      </p:sp>
      <p:sp>
        <p:nvSpPr>
          <p:cNvPr id="46" name="TextBox 11">
            <a:extLst>
              <a:ext uri="{FF2B5EF4-FFF2-40B4-BE49-F238E27FC236}">
                <a16:creationId xmlns:a16="http://schemas.microsoft.com/office/drawing/2014/main" id="{169B331C-2D0D-24D5-0740-D4BBE0CD1C77}"/>
              </a:ext>
            </a:extLst>
          </p:cNvPr>
          <p:cNvSpPr txBox="1"/>
          <p:nvPr/>
        </p:nvSpPr>
        <p:spPr>
          <a:xfrm>
            <a:off x="8679108" y="8514175"/>
            <a:ext cx="3806769" cy="456407"/>
          </a:xfrm>
          <a:prstGeom prst="rect">
            <a:avLst/>
          </a:prstGeom>
        </p:spPr>
        <p:txBody>
          <a:bodyPr wrap="square" lIns="0" tIns="0" rIns="0" bIns="0" rtlCol="0" anchor="t">
            <a:spAutoFit/>
          </a:bodyPr>
          <a:lstStyle/>
          <a:p>
            <a:pPr>
              <a:lnSpc>
                <a:spcPts val="3779"/>
              </a:lnSpc>
            </a:pPr>
            <a:r>
              <a:rPr lang="en-US" sz="2700" b="1">
                <a:latin typeface="Open Sans 2 Bold"/>
                <a:ea typeface="Open Sans 2 Bold"/>
                <a:cs typeface="Open Sans 2 Bold"/>
              </a:rPr>
              <a:t>Etude de </a:t>
            </a:r>
            <a:r>
              <a:rPr lang="en-US" sz="2700" b="1" err="1">
                <a:latin typeface="Open Sans 2 Bold"/>
                <a:ea typeface="Open Sans 2 Bold"/>
                <a:cs typeface="Open Sans 2 Bold"/>
              </a:rPr>
              <a:t>cas</a:t>
            </a:r>
            <a:endParaRPr lang="en-US" err="1"/>
          </a:p>
        </p:txBody>
      </p:sp>
      <p:sp>
        <p:nvSpPr>
          <p:cNvPr id="50" name="TextBox 13">
            <a:extLst>
              <a:ext uri="{FF2B5EF4-FFF2-40B4-BE49-F238E27FC236}">
                <a16:creationId xmlns:a16="http://schemas.microsoft.com/office/drawing/2014/main" id="{F2CAF746-62CE-4CAA-A0CA-E808E0724DE9}"/>
              </a:ext>
            </a:extLst>
          </p:cNvPr>
          <p:cNvSpPr txBox="1"/>
          <p:nvPr/>
        </p:nvSpPr>
        <p:spPr>
          <a:xfrm>
            <a:off x="12186339" y="8963666"/>
            <a:ext cx="5335717" cy="456407"/>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Conclusion</a:t>
            </a:r>
            <a:endParaRPr lang="en-US"/>
          </a:p>
        </p:txBody>
      </p:sp>
      <p:sp>
        <p:nvSpPr>
          <p:cNvPr id="42" name="TextBox 9">
            <a:extLst>
              <a:ext uri="{FF2B5EF4-FFF2-40B4-BE49-F238E27FC236}">
                <a16:creationId xmlns:a16="http://schemas.microsoft.com/office/drawing/2014/main" id="{8C047C94-C0BE-F527-60F2-09499E131475}"/>
              </a:ext>
            </a:extLst>
          </p:cNvPr>
          <p:cNvSpPr txBox="1"/>
          <p:nvPr/>
        </p:nvSpPr>
        <p:spPr>
          <a:xfrm>
            <a:off x="5036106" y="7740587"/>
            <a:ext cx="3643483" cy="942181"/>
          </a:xfrm>
          <a:prstGeom prst="rect">
            <a:avLst/>
          </a:prstGeom>
        </p:spPr>
        <p:txBody>
          <a:bodyPr wrap="square" lIns="0" tIns="0" rIns="0" bIns="0" rtlCol="0" anchor="t">
            <a:spAutoFit/>
          </a:bodyPr>
          <a:lstStyle/>
          <a:p>
            <a:pPr>
              <a:lnSpc>
                <a:spcPts val="3779"/>
              </a:lnSpc>
            </a:pPr>
            <a:r>
              <a:rPr lang="en-US" sz="2700" b="1" err="1">
                <a:solidFill>
                  <a:srgbClr val="000000"/>
                </a:solidFill>
                <a:latin typeface="Open Sans 2 Bold"/>
                <a:ea typeface="Open Sans 2 Bold"/>
                <a:cs typeface="Open Sans 2 Bold"/>
              </a:rPr>
              <a:t>Comparaison</a:t>
            </a:r>
            <a:r>
              <a:rPr lang="en-US" sz="2700" b="1">
                <a:solidFill>
                  <a:srgbClr val="000000"/>
                </a:solidFill>
                <a:latin typeface="Open Sans 2 Bold"/>
                <a:ea typeface="Open Sans 2 Bold"/>
                <a:cs typeface="Open Sans 2 Bold"/>
              </a:rPr>
              <a:t> </a:t>
            </a:r>
            <a:r>
              <a:rPr lang="en-US" sz="2700" b="1" err="1">
                <a:solidFill>
                  <a:srgbClr val="000000"/>
                </a:solidFill>
                <a:latin typeface="Open Sans 2 Bold"/>
                <a:ea typeface="Open Sans 2 Bold"/>
                <a:cs typeface="Open Sans 2 Bold"/>
              </a:rPr>
              <a:t>Structuré</a:t>
            </a:r>
            <a:endParaRPr lang="en-US" sz="2700" b="1" err="1">
              <a:latin typeface="Open Sans 2 Bold"/>
              <a:ea typeface="Open Sans 2 Bold"/>
              <a:cs typeface="Open Sans 2 Bold"/>
            </a:endParaRPr>
          </a:p>
        </p:txBody>
      </p:sp>
      <p:sp>
        <p:nvSpPr>
          <p:cNvPr id="34" name="TextBox 23">
            <a:extLst>
              <a:ext uri="{FF2B5EF4-FFF2-40B4-BE49-F238E27FC236}">
                <a16:creationId xmlns:a16="http://schemas.microsoft.com/office/drawing/2014/main" id="{34C40595-65F4-556C-44AA-6A819D348B9C}"/>
              </a:ext>
            </a:extLst>
          </p:cNvPr>
          <p:cNvSpPr txBox="1"/>
          <p:nvPr/>
        </p:nvSpPr>
        <p:spPr>
          <a:xfrm>
            <a:off x="125666" y="10227863"/>
            <a:ext cx="7962406"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Présentée</a:t>
            </a:r>
            <a:r>
              <a:rPr lang="en-US" sz="2850" b="1">
                <a:solidFill>
                  <a:srgbClr val="BFBFBD"/>
                </a:solidFill>
                <a:latin typeface="Open Sans 2 Bold"/>
                <a:ea typeface="Open Sans 2 Bold"/>
                <a:cs typeface="Open Sans 2 Bold"/>
              </a:rPr>
              <a:t> par: Youssef </a:t>
            </a:r>
            <a:r>
              <a:rPr lang="en-US" sz="2850" b="1" err="1">
                <a:solidFill>
                  <a:srgbClr val="BFBFBD"/>
                </a:solidFill>
                <a:latin typeface="Open Sans 2 Bold"/>
                <a:ea typeface="Open Sans 2 Bold"/>
                <a:cs typeface="Open Sans 2 Bold"/>
              </a:rPr>
              <a:t>Douzi</a:t>
            </a:r>
          </a:p>
        </p:txBody>
      </p:sp>
      <p:sp>
        <p:nvSpPr>
          <p:cNvPr id="43" name="AutoShape 18">
            <a:extLst>
              <a:ext uri="{FF2B5EF4-FFF2-40B4-BE49-F238E27FC236}">
                <a16:creationId xmlns:a16="http://schemas.microsoft.com/office/drawing/2014/main" id="{08BBF907-A8C6-C267-F97D-E75FE1EBF0A4}"/>
              </a:ext>
            </a:extLst>
          </p:cNvPr>
          <p:cNvSpPr/>
          <p:nvPr/>
        </p:nvSpPr>
        <p:spPr>
          <a:xfrm>
            <a:off x="3582581" y="5150701"/>
            <a:ext cx="0" cy="656801"/>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5">
            <a:extLst>
              <a:ext uri="{FF2B5EF4-FFF2-40B4-BE49-F238E27FC236}">
                <a16:creationId xmlns:a16="http://schemas.microsoft.com/office/drawing/2014/main" id="{5FD9BD11-3059-0F0D-0017-26C8DCDDC14E}"/>
              </a:ext>
            </a:extLst>
          </p:cNvPr>
          <p:cNvSpPr/>
          <p:nvPr/>
        </p:nvSpPr>
        <p:spPr>
          <a:xfrm flipV="1">
            <a:off x="3602122" y="5259394"/>
            <a:ext cx="9221672" cy="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1" name="Group 6">
            <a:extLst>
              <a:ext uri="{FF2B5EF4-FFF2-40B4-BE49-F238E27FC236}">
                <a16:creationId xmlns:a16="http://schemas.microsoft.com/office/drawing/2014/main" id="{8DCF6BB5-89DD-FB9C-66AB-C1E61916E050}"/>
              </a:ext>
            </a:extLst>
          </p:cNvPr>
          <p:cNvGrpSpPr/>
          <p:nvPr/>
        </p:nvGrpSpPr>
        <p:grpSpPr>
          <a:xfrm>
            <a:off x="2979994" y="3968045"/>
            <a:ext cx="1223009" cy="1223009"/>
            <a:chOff x="0" y="0"/>
            <a:chExt cx="812800" cy="812800"/>
          </a:xfrm>
        </p:grpSpPr>
        <p:sp>
          <p:nvSpPr>
            <p:cNvPr id="48" name="Freeform 7">
              <a:extLst>
                <a:ext uri="{FF2B5EF4-FFF2-40B4-BE49-F238E27FC236}">
                  <a16:creationId xmlns:a16="http://schemas.microsoft.com/office/drawing/2014/main" id="{D576F93B-A064-358E-2CB1-C5C42B8E440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49" name="TextBox 8">
              <a:extLst>
                <a:ext uri="{FF2B5EF4-FFF2-40B4-BE49-F238E27FC236}">
                  <a16:creationId xmlns:a16="http://schemas.microsoft.com/office/drawing/2014/main" id="{D57BB7EF-10D1-EED8-D3C2-B10B8E63682D}"/>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58" name="Group 9">
            <a:extLst>
              <a:ext uri="{FF2B5EF4-FFF2-40B4-BE49-F238E27FC236}">
                <a16:creationId xmlns:a16="http://schemas.microsoft.com/office/drawing/2014/main" id="{8FF2273C-FCF8-52F0-338E-AF1F9DB3E7DE}"/>
              </a:ext>
            </a:extLst>
          </p:cNvPr>
          <p:cNvGrpSpPr/>
          <p:nvPr/>
        </p:nvGrpSpPr>
        <p:grpSpPr>
          <a:xfrm>
            <a:off x="5368409" y="3989475"/>
            <a:ext cx="1223009" cy="1223009"/>
            <a:chOff x="0" y="0"/>
            <a:chExt cx="812800" cy="812800"/>
          </a:xfrm>
        </p:grpSpPr>
        <p:sp>
          <p:nvSpPr>
            <p:cNvPr id="53" name="Freeform 10">
              <a:extLst>
                <a:ext uri="{FF2B5EF4-FFF2-40B4-BE49-F238E27FC236}">
                  <a16:creationId xmlns:a16="http://schemas.microsoft.com/office/drawing/2014/main" id="{D500C23E-CCEB-9689-4FE0-C50C8A94875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57" name="TextBox 11">
              <a:extLst>
                <a:ext uri="{FF2B5EF4-FFF2-40B4-BE49-F238E27FC236}">
                  <a16:creationId xmlns:a16="http://schemas.microsoft.com/office/drawing/2014/main" id="{BAC74D3F-3B7E-0CDA-5FE0-58BBD0B37A32}"/>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62" name="Group 12">
            <a:extLst>
              <a:ext uri="{FF2B5EF4-FFF2-40B4-BE49-F238E27FC236}">
                <a16:creationId xmlns:a16="http://schemas.microsoft.com/office/drawing/2014/main" id="{BE959CCC-C88C-AD1B-AC34-D3094E78165A}"/>
              </a:ext>
            </a:extLst>
          </p:cNvPr>
          <p:cNvGrpSpPr/>
          <p:nvPr/>
        </p:nvGrpSpPr>
        <p:grpSpPr>
          <a:xfrm>
            <a:off x="9081665" y="3989117"/>
            <a:ext cx="1223009" cy="1223009"/>
            <a:chOff x="0" y="0"/>
            <a:chExt cx="812800" cy="812800"/>
          </a:xfrm>
        </p:grpSpPr>
        <p:sp>
          <p:nvSpPr>
            <p:cNvPr id="60" name="Freeform 13">
              <a:extLst>
                <a:ext uri="{FF2B5EF4-FFF2-40B4-BE49-F238E27FC236}">
                  <a16:creationId xmlns:a16="http://schemas.microsoft.com/office/drawing/2014/main" id="{B9A79DDD-8B5B-C4A1-D46E-936789F4F48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61" name="TextBox 14">
              <a:extLst>
                <a:ext uri="{FF2B5EF4-FFF2-40B4-BE49-F238E27FC236}">
                  <a16:creationId xmlns:a16="http://schemas.microsoft.com/office/drawing/2014/main" id="{3D55690E-FBE8-F737-A0EF-63532DB70AB6}"/>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66" name="Group 15">
            <a:extLst>
              <a:ext uri="{FF2B5EF4-FFF2-40B4-BE49-F238E27FC236}">
                <a16:creationId xmlns:a16="http://schemas.microsoft.com/office/drawing/2014/main" id="{FDE6D6AE-275E-C6CA-61AF-EDF6561C4D80}"/>
              </a:ext>
            </a:extLst>
          </p:cNvPr>
          <p:cNvGrpSpPr/>
          <p:nvPr/>
        </p:nvGrpSpPr>
        <p:grpSpPr>
          <a:xfrm>
            <a:off x="12186313" y="3988843"/>
            <a:ext cx="1223009" cy="1223009"/>
            <a:chOff x="0" y="0"/>
            <a:chExt cx="812800" cy="812800"/>
          </a:xfrm>
        </p:grpSpPr>
        <p:sp>
          <p:nvSpPr>
            <p:cNvPr id="64" name="Freeform 16">
              <a:extLst>
                <a:ext uri="{FF2B5EF4-FFF2-40B4-BE49-F238E27FC236}">
                  <a16:creationId xmlns:a16="http://schemas.microsoft.com/office/drawing/2014/main" id="{773E496F-B0F9-6ED5-35D4-9CEA193CC1C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65" name="TextBox 17">
              <a:extLst>
                <a:ext uri="{FF2B5EF4-FFF2-40B4-BE49-F238E27FC236}">
                  <a16:creationId xmlns:a16="http://schemas.microsoft.com/office/drawing/2014/main" id="{646D68D6-724B-3355-16FD-FF5DF9972BE8}"/>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68" name="AutoShape 18">
            <a:extLst>
              <a:ext uri="{FF2B5EF4-FFF2-40B4-BE49-F238E27FC236}">
                <a16:creationId xmlns:a16="http://schemas.microsoft.com/office/drawing/2014/main" id="{AAE6145E-17C1-2348-1EDC-24E3135C0D42}"/>
              </a:ext>
            </a:extLst>
          </p:cNvPr>
          <p:cNvSpPr/>
          <p:nvPr/>
        </p:nvSpPr>
        <p:spPr>
          <a:xfrm>
            <a:off x="5979913" y="5212485"/>
            <a:ext cx="0" cy="1740424"/>
          </a:xfrm>
          <a:prstGeom prst="line">
            <a:avLst/>
          </a:prstGeom>
          <a:ln w="38100" cap="flat">
            <a:solidFill>
              <a:srgbClr val="000000"/>
            </a:solidFill>
            <a:prstDash val="solid"/>
            <a:headEnd type="none" w="sm" len="sm"/>
            <a:tailEnd type="none" w="sm" len="sm"/>
          </a:ln>
        </p:spPr>
        <p:txBody>
          <a:bodyPr/>
          <a:lstStyle/>
          <a:p>
            <a:endParaRPr lang="fr-FR"/>
          </a:p>
        </p:txBody>
      </p:sp>
      <p:sp>
        <p:nvSpPr>
          <p:cNvPr id="70" name="AutoShape 19">
            <a:extLst>
              <a:ext uri="{FF2B5EF4-FFF2-40B4-BE49-F238E27FC236}">
                <a16:creationId xmlns:a16="http://schemas.microsoft.com/office/drawing/2014/main" id="{C7AFD974-3391-35FE-78AF-FD1AE7B4EBED}"/>
              </a:ext>
            </a:extLst>
          </p:cNvPr>
          <p:cNvSpPr/>
          <p:nvPr/>
        </p:nvSpPr>
        <p:spPr>
          <a:xfrm>
            <a:off x="9693170" y="5212127"/>
            <a:ext cx="0" cy="2527521"/>
          </a:xfrm>
          <a:prstGeom prst="line">
            <a:avLst/>
          </a:prstGeom>
          <a:ln w="38100" cap="flat">
            <a:solidFill>
              <a:srgbClr val="000000"/>
            </a:solidFill>
            <a:prstDash val="solid"/>
            <a:headEnd type="none" w="sm" len="sm"/>
            <a:tailEnd type="none" w="sm" len="sm"/>
          </a:ln>
        </p:spPr>
        <p:txBody>
          <a:bodyPr/>
          <a:lstStyle/>
          <a:p>
            <a:endParaRPr lang="fr-FR"/>
          </a:p>
        </p:txBody>
      </p:sp>
      <p:sp>
        <p:nvSpPr>
          <p:cNvPr id="72" name="TextBox 29">
            <a:extLst>
              <a:ext uri="{FF2B5EF4-FFF2-40B4-BE49-F238E27FC236}">
                <a16:creationId xmlns:a16="http://schemas.microsoft.com/office/drawing/2014/main" id="{47B9890F-3673-3097-C7A4-0A87F10C8192}"/>
              </a:ext>
            </a:extLst>
          </p:cNvPr>
          <p:cNvSpPr txBox="1"/>
          <p:nvPr/>
        </p:nvSpPr>
        <p:spPr>
          <a:xfrm>
            <a:off x="3053413" y="438757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1</a:t>
            </a:r>
            <a:endParaRPr lang="en-US" b="1">
              <a:ea typeface="Calibri"/>
              <a:cs typeface="Calibri"/>
            </a:endParaRPr>
          </a:p>
        </p:txBody>
      </p:sp>
      <p:sp>
        <p:nvSpPr>
          <p:cNvPr id="74" name="TextBox 30">
            <a:extLst>
              <a:ext uri="{FF2B5EF4-FFF2-40B4-BE49-F238E27FC236}">
                <a16:creationId xmlns:a16="http://schemas.microsoft.com/office/drawing/2014/main" id="{852EE5A9-0BE7-D05A-B5DD-96D1E746365B}"/>
              </a:ext>
            </a:extLst>
          </p:cNvPr>
          <p:cNvSpPr txBox="1"/>
          <p:nvPr/>
        </p:nvSpPr>
        <p:spPr>
          <a:xfrm>
            <a:off x="5465097" y="446480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2</a:t>
            </a:r>
            <a:endParaRPr lang="en-US" b="1">
              <a:ea typeface="Calibri"/>
              <a:cs typeface="Calibri"/>
            </a:endParaRPr>
          </a:p>
        </p:txBody>
      </p:sp>
      <p:sp>
        <p:nvSpPr>
          <p:cNvPr id="76" name="TextBox 31">
            <a:extLst>
              <a:ext uri="{FF2B5EF4-FFF2-40B4-BE49-F238E27FC236}">
                <a16:creationId xmlns:a16="http://schemas.microsoft.com/office/drawing/2014/main" id="{94A553B7-B60B-2A6A-3D39-BE32AEDD519F}"/>
              </a:ext>
            </a:extLst>
          </p:cNvPr>
          <p:cNvSpPr txBox="1"/>
          <p:nvPr/>
        </p:nvSpPr>
        <p:spPr>
          <a:xfrm>
            <a:off x="9166866" y="4405424"/>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3</a:t>
            </a:r>
            <a:endParaRPr lang="en-US" b="1">
              <a:ea typeface="Calibri"/>
              <a:cs typeface="Calibri"/>
            </a:endParaRPr>
          </a:p>
        </p:txBody>
      </p:sp>
      <p:sp>
        <p:nvSpPr>
          <p:cNvPr id="78" name="TextBox 32">
            <a:extLst>
              <a:ext uri="{FF2B5EF4-FFF2-40B4-BE49-F238E27FC236}">
                <a16:creationId xmlns:a16="http://schemas.microsoft.com/office/drawing/2014/main" id="{DB2445CA-1CB4-316D-6005-605956649924}"/>
              </a:ext>
            </a:extLst>
          </p:cNvPr>
          <p:cNvSpPr txBox="1"/>
          <p:nvPr/>
        </p:nvSpPr>
        <p:spPr>
          <a:xfrm>
            <a:off x="12275732" y="4397136"/>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4</a:t>
            </a:r>
            <a:endParaRPr lang="en-US" b="1">
              <a:ea typeface="Calibri"/>
              <a:cs typeface="Calibri"/>
            </a:endParaRPr>
          </a:p>
        </p:txBody>
      </p:sp>
      <p:sp>
        <p:nvSpPr>
          <p:cNvPr id="88" name="AutoShape 19">
            <a:extLst>
              <a:ext uri="{FF2B5EF4-FFF2-40B4-BE49-F238E27FC236}">
                <a16:creationId xmlns:a16="http://schemas.microsoft.com/office/drawing/2014/main" id="{ECD972CA-5D0F-C343-E718-8B0BC608CE5D}"/>
              </a:ext>
            </a:extLst>
          </p:cNvPr>
          <p:cNvSpPr/>
          <p:nvPr/>
        </p:nvSpPr>
        <p:spPr>
          <a:xfrm>
            <a:off x="12803622" y="5196681"/>
            <a:ext cx="0" cy="3254886"/>
          </a:xfrm>
          <a:prstGeom prst="line">
            <a:avLst/>
          </a:prstGeom>
          <a:ln w="38100" cap="flat">
            <a:solidFill>
              <a:srgbClr val="000000"/>
            </a:solidFill>
            <a:prstDash val="solid"/>
            <a:headEnd type="none" w="sm" len="sm"/>
            <a:tailEnd type="none" w="sm" len="sm"/>
          </a:ln>
        </p:spPr>
        <p:txBody>
          <a:bodyPr/>
          <a:lstStyle/>
          <a:p>
            <a:endParaRPr lang="fr-FR"/>
          </a:p>
        </p:txBody>
      </p:sp>
    </p:spTree>
    <p:extLst>
      <p:ext uri="{BB962C8B-B14F-4D97-AF65-F5344CB8AC3E}">
        <p14:creationId xmlns:p14="http://schemas.microsoft.com/office/powerpoint/2010/main" val="3551849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C0F0A"/>
        </a:solidFill>
        <a:effectLst/>
      </p:bgPr>
    </p:bg>
    <p:spTree>
      <p:nvGrpSpPr>
        <p:cNvPr id="1" name="">
          <a:extLst>
            <a:ext uri="{FF2B5EF4-FFF2-40B4-BE49-F238E27FC236}">
              <a16:creationId xmlns:a16="http://schemas.microsoft.com/office/drawing/2014/main" id="{98DB6449-E44C-35AA-BAFA-98CC4408910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0171A8E-8DC2-7AF7-172A-8A6574A8533E}"/>
              </a:ext>
            </a:extLst>
          </p:cNvPr>
          <p:cNvGrpSpPr/>
          <p:nvPr/>
        </p:nvGrpSpPr>
        <p:grpSpPr>
          <a:xfrm>
            <a:off x="11892554" y="1028700"/>
            <a:ext cx="5246370" cy="8229600"/>
            <a:chOff x="0" y="0"/>
            <a:chExt cx="812800" cy="1274980"/>
          </a:xfrm>
        </p:grpSpPr>
        <p:sp>
          <p:nvSpPr>
            <p:cNvPr id="3" name="Freeform 3">
              <a:extLst>
                <a:ext uri="{FF2B5EF4-FFF2-40B4-BE49-F238E27FC236}">
                  <a16:creationId xmlns:a16="http://schemas.microsoft.com/office/drawing/2014/main" id="{D3EA47E4-0566-95C6-C94F-EE185C10AED7}"/>
                </a:ext>
              </a:extLst>
            </p:cNvPr>
            <p:cNvSpPr/>
            <p:nvPr/>
          </p:nvSpPr>
          <p:spPr>
            <a:xfrm>
              <a:off x="0" y="0"/>
              <a:ext cx="812800" cy="1274980"/>
            </a:xfrm>
            <a:custGeom>
              <a:avLst/>
              <a:gdLst/>
              <a:ahLst/>
              <a:cxnLst/>
              <a:rect l="l" t="t" r="r" b="b"/>
              <a:pathLst>
                <a:path w="812800" h="1274980">
                  <a:moveTo>
                    <a:pt x="0" y="0"/>
                  </a:moveTo>
                  <a:lnTo>
                    <a:pt x="812800" y="0"/>
                  </a:lnTo>
                  <a:lnTo>
                    <a:pt x="812800" y="1274980"/>
                  </a:lnTo>
                  <a:lnTo>
                    <a:pt x="0" y="1274980"/>
                  </a:lnTo>
                  <a:close/>
                </a:path>
              </a:pathLst>
            </a:custGeom>
            <a:blipFill>
              <a:blip r:embed="rId2"/>
              <a:stretch>
                <a:fillRect l="-38929" r="-139937"/>
              </a:stretch>
            </a:blipFill>
          </p:spPr>
          <p:txBody>
            <a:bodyPr/>
            <a:lstStyle/>
            <a:p>
              <a:endParaRPr lang="fr-FR"/>
            </a:p>
          </p:txBody>
        </p:sp>
      </p:grpSp>
      <p:sp>
        <p:nvSpPr>
          <p:cNvPr id="4" name="TextBox 4">
            <a:extLst>
              <a:ext uri="{FF2B5EF4-FFF2-40B4-BE49-F238E27FC236}">
                <a16:creationId xmlns:a16="http://schemas.microsoft.com/office/drawing/2014/main" id="{738F2CD7-1931-9936-0436-6C545B279AEE}"/>
              </a:ext>
            </a:extLst>
          </p:cNvPr>
          <p:cNvSpPr txBox="1"/>
          <p:nvPr/>
        </p:nvSpPr>
        <p:spPr>
          <a:xfrm>
            <a:off x="1365076" y="2295669"/>
            <a:ext cx="8826409" cy="833562"/>
          </a:xfrm>
          <a:prstGeom prst="rect">
            <a:avLst/>
          </a:prstGeom>
        </p:spPr>
        <p:txBody>
          <a:bodyPr lIns="0" tIns="0" rIns="0" bIns="0" rtlCol="0" anchor="t">
            <a:spAutoFit/>
          </a:bodyPr>
          <a:lstStyle/>
          <a:p>
            <a:pPr>
              <a:lnSpc>
                <a:spcPts val="6541"/>
              </a:lnSpc>
            </a:pPr>
            <a:r>
              <a:rPr lang="en-US" sz="5850" b="1" err="1">
                <a:solidFill>
                  <a:srgbClr val="FFFFFF"/>
                </a:solidFill>
                <a:latin typeface="Century Gothic Paneuropean Bold"/>
                <a:cs typeface="Century Gothic Paneuropean Bold"/>
              </a:rPr>
              <a:t>Objectifs</a:t>
            </a:r>
            <a:r>
              <a:rPr lang="en-US" sz="5850" b="1">
                <a:solidFill>
                  <a:srgbClr val="FFFFFF"/>
                </a:solidFill>
                <a:latin typeface="Century Gothic Paneuropean Bold"/>
                <a:cs typeface="Century Gothic Paneuropean Bold"/>
              </a:rPr>
              <a:t> Communs</a:t>
            </a:r>
          </a:p>
        </p:txBody>
      </p:sp>
      <p:grpSp>
        <p:nvGrpSpPr>
          <p:cNvPr id="7" name="Group 7">
            <a:extLst>
              <a:ext uri="{FF2B5EF4-FFF2-40B4-BE49-F238E27FC236}">
                <a16:creationId xmlns:a16="http://schemas.microsoft.com/office/drawing/2014/main" id="{294E1558-BBBD-3779-46E1-9FC0CE90F78F}"/>
              </a:ext>
            </a:extLst>
          </p:cNvPr>
          <p:cNvGrpSpPr/>
          <p:nvPr/>
        </p:nvGrpSpPr>
        <p:grpSpPr>
          <a:xfrm>
            <a:off x="17129399" y="1028700"/>
            <a:ext cx="129901" cy="8229600"/>
            <a:chOff x="0" y="0"/>
            <a:chExt cx="34213" cy="2167467"/>
          </a:xfrm>
        </p:grpSpPr>
        <p:sp>
          <p:nvSpPr>
            <p:cNvPr id="8" name="Freeform 8">
              <a:extLst>
                <a:ext uri="{FF2B5EF4-FFF2-40B4-BE49-F238E27FC236}">
                  <a16:creationId xmlns:a16="http://schemas.microsoft.com/office/drawing/2014/main" id="{C316F3ED-1699-9D4E-4C88-DA81E17850EF}"/>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9" name="TextBox 9">
              <a:extLst>
                <a:ext uri="{FF2B5EF4-FFF2-40B4-BE49-F238E27FC236}">
                  <a16:creationId xmlns:a16="http://schemas.microsoft.com/office/drawing/2014/main" id="{56B3E26D-6BCD-D47A-9B86-FA530B7B74CD}"/>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0" name="TextBox 10">
            <a:extLst>
              <a:ext uri="{FF2B5EF4-FFF2-40B4-BE49-F238E27FC236}">
                <a16:creationId xmlns:a16="http://schemas.microsoft.com/office/drawing/2014/main" id="{4C20A17F-0D55-0040-668F-834C06FDC42E}"/>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FFFFFF"/>
                </a:solidFill>
                <a:latin typeface="Open Sans 1"/>
                <a:ea typeface="Open Sans 1"/>
                <a:cs typeface="Open Sans 1"/>
                <a:sym typeface="Open Sans 1"/>
              </a:rPr>
              <a:t>13</a:t>
            </a:r>
          </a:p>
        </p:txBody>
      </p:sp>
      <p:sp>
        <p:nvSpPr>
          <p:cNvPr id="16" name="AutoShape 5">
            <a:extLst>
              <a:ext uri="{FF2B5EF4-FFF2-40B4-BE49-F238E27FC236}">
                <a16:creationId xmlns:a16="http://schemas.microsoft.com/office/drawing/2014/main" id="{02C3958D-0841-576B-336E-1ABCFB90191B}"/>
              </a:ext>
            </a:extLst>
          </p:cNvPr>
          <p:cNvSpPr/>
          <p:nvPr/>
        </p:nvSpPr>
        <p:spPr>
          <a:xfrm>
            <a:off x="9031458"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18" name="AutoShape 6">
            <a:extLst>
              <a:ext uri="{FF2B5EF4-FFF2-40B4-BE49-F238E27FC236}">
                <a16:creationId xmlns:a16="http://schemas.microsoft.com/office/drawing/2014/main" id="{380E2091-10B0-E5DC-CF14-E759816B6A0F}"/>
              </a:ext>
            </a:extLst>
          </p:cNvPr>
          <p:cNvSpPr/>
          <p:nvPr/>
        </p:nvSpPr>
        <p:spPr>
          <a:xfrm flipH="1">
            <a:off x="4898118"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20" name="TextBox 13">
            <a:extLst>
              <a:ext uri="{FF2B5EF4-FFF2-40B4-BE49-F238E27FC236}">
                <a16:creationId xmlns:a16="http://schemas.microsoft.com/office/drawing/2014/main" id="{B84FA021-AF9B-1292-575E-FD24C6A680B2}"/>
              </a:ext>
            </a:extLst>
          </p:cNvPr>
          <p:cNvSpPr txBox="1"/>
          <p:nvPr/>
        </p:nvSpPr>
        <p:spPr>
          <a:xfrm>
            <a:off x="1051792" y="4937604"/>
            <a:ext cx="3559311" cy="369332"/>
          </a:xfrm>
          <a:prstGeom prst="rect">
            <a:avLst/>
          </a:prstGeom>
        </p:spPr>
        <p:txBody>
          <a:bodyPr lIns="0" tIns="0" rIns="0" bIns="0" rtlCol="0" anchor="t">
            <a:spAutoFit/>
          </a:bodyPr>
          <a:lstStyle/>
          <a:p>
            <a:pPr>
              <a:lnSpc>
                <a:spcPts val="3059"/>
              </a:lnSpc>
            </a:pPr>
            <a:r>
              <a:rPr lang="en-US" sz="2150" b="1" err="1">
                <a:solidFill>
                  <a:schemeClr val="bg1"/>
                </a:solidFill>
                <a:latin typeface="Open Sans 2 Bold"/>
                <a:ea typeface="Open Sans 2 Bold"/>
                <a:cs typeface="Open Sans 2 Bold"/>
                <a:sym typeface="Open Sans 2 Bold"/>
              </a:rPr>
              <a:t>Evaluer</a:t>
            </a:r>
            <a:r>
              <a:rPr lang="en-US" sz="2150" b="1">
                <a:solidFill>
                  <a:schemeClr val="bg1"/>
                </a:solidFill>
                <a:latin typeface="Open Sans 2 Bold"/>
                <a:ea typeface="Open Sans 2 Bold"/>
                <a:cs typeface="Open Sans 2 Bold"/>
                <a:sym typeface="Open Sans 2 Bold"/>
              </a:rPr>
              <a:t> les </a:t>
            </a:r>
            <a:r>
              <a:rPr lang="en-US" sz="2150" b="1" err="1">
                <a:solidFill>
                  <a:schemeClr val="bg1"/>
                </a:solidFill>
                <a:latin typeface="Open Sans 2 Bold"/>
                <a:ea typeface="Open Sans 2 Bold"/>
                <a:cs typeface="Open Sans 2 Bold"/>
                <a:sym typeface="Open Sans 2 Bold"/>
              </a:rPr>
              <a:t>risques</a:t>
            </a:r>
            <a:r>
              <a:rPr lang="en-US" sz="2150" b="1">
                <a:solidFill>
                  <a:schemeClr val="bg1"/>
                </a:solidFill>
                <a:latin typeface="Open Sans 2 Bold"/>
                <a:ea typeface="Open Sans 2 Bold"/>
                <a:cs typeface="Open Sans 2 Bold"/>
                <a:sym typeface="Open Sans 2 Bold"/>
              </a:rPr>
              <a:t> Cyber</a:t>
            </a:r>
            <a:endParaRPr lang="en-US"/>
          </a:p>
        </p:txBody>
      </p:sp>
      <p:grpSp>
        <p:nvGrpSpPr>
          <p:cNvPr id="24" name="Group 14">
            <a:extLst>
              <a:ext uri="{FF2B5EF4-FFF2-40B4-BE49-F238E27FC236}">
                <a16:creationId xmlns:a16="http://schemas.microsoft.com/office/drawing/2014/main" id="{1DE5770D-1313-D15E-9EBF-771B2DC39E3C}"/>
              </a:ext>
            </a:extLst>
          </p:cNvPr>
          <p:cNvGrpSpPr/>
          <p:nvPr/>
        </p:nvGrpSpPr>
        <p:grpSpPr>
          <a:xfrm>
            <a:off x="1051792" y="3639236"/>
            <a:ext cx="860139" cy="860139"/>
            <a:chOff x="0" y="0"/>
            <a:chExt cx="812800" cy="812800"/>
          </a:xfrm>
        </p:grpSpPr>
        <p:sp>
          <p:nvSpPr>
            <p:cNvPr id="22" name="Freeform 15">
              <a:extLst>
                <a:ext uri="{FF2B5EF4-FFF2-40B4-BE49-F238E27FC236}">
                  <a16:creationId xmlns:a16="http://schemas.microsoft.com/office/drawing/2014/main" id="{BB779998-DC0B-DA49-189A-DA3981F0069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23" name="TextBox 16">
              <a:extLst>
                <a:ext uri="{FF2B5EF4-FFF2-40B4-BE49-F238E27FC236}">
                  <a16:creationId xmlns:a16="http://schemas.microsoft.com/office/drawing/2014/main" id="{D636DA2A-812C-29A6-0140-1268E6DF4134}"/>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26" name="TextBox 17">
            <a:extLst>
              <a:ext uri="{FF2B5EF4-FFF2-40B4-BE49-F238E27FC236}">
                <a16:creationId xmlns:a16="http://schemas.microsoft.com/office/drawing/2014/main" id="{80BEA104-667E-903D-41FE-A83674C97E89}"/>
              </a:ext>
            </a:extLst>
          </p:cNvPr>
          <p:cNvSpPr txBox="1"/>
          <p:nvPr/>
        </p:nvSpPr>
        <p:spPr>
          <a:xfrm>
            <a:off x="1222054"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1</a:t>
            </a:r>
          </a:p>
        </p:txBody>
      </p:sp>
      <p:sp>
        <p:nvSpPr>
          <p:cNvPr id="28" name="TextBox 20">
            <a:extLst>
              <a:ext uri="{FF2B5EF4-FFF2-40B4-BE49-F238E27FC236}">
                <a16:creationId xmlns:a16="http://schemas.microsoft.com/office/drawing/2014/main" id="{D1C8E9F6-491D-6FEE-37FE-FAFC1E0F140A}"/>
              </a:ext>
            </a:extLst>
          </p:cNvPr>
          <p:cNvSpPr txBox="1"/>
          <p:nvPr/>
        </p:nvSpPr>
        <p:spPr>
          <a:xfrm>
            <a:off x="5185132" y="4937604"/>
            <a:ext cx="3559311" cy="1323439"/>
          </a:xfrm>
          <a:prstGeom prst="rect">
            <a:avLst/>
          </a:prstGeom>
        </p:spPr>
        <p:txBody>
          <a:bodyPr lIns="0" tIns="0" rIns="0" bIns="0" rtlCol="0" anchor="t">
            <a:spAutoFit/>
          </a:bodyPr>
          <a:lstStyle/>
          <a:p>
            <a:r>
              <a:rPr lang="en-US" sz="2150" b="1" err="1">
                <a:solidFill>
                  <a:schemeClr val="bg1"/>
                </a:solidFill>
                <a:latin typeface="Open Sans 2"/>
                <a:ea typeface="Open Sans 2 Bold"/>
                <a:cs typeface="Open Sans 2 Bold"/>
                <a:sym typeface="Open Sans 2 Bold"/>
              </a:rPr>
              <a:t>Définir</a:t>
            </a:r>
            <a:r>
              <a:rPr lang="en-US" sz="2150" b="1">
                <a:solidFill>
                  <a:schemeClr val="bg1"/>
                </a:solidFill>
                <a:latin typeface="Open Sans 2"/>
                <a:ea typeface="Open Sans 2 Bold"/>
                <a:cs typeface="Open Sans 2 Bold"/>
                <a:sym typeface="Open Sans 2 Bold"/>
              </a:rPr>
              <a:t> des </a:t>
            </a:r>
            <a:r>
              <a:rPr lang="en-US" sz="2150" b="1" err="1">
                <a:solidFill>
                  <a:schemeClr val="bg1"/>
                </a:solidFill>
                <a:latin typeface="Open Sans 2"/>
                <a:ea typeface="Open Sans 2 Bold"/>
                <a:cs typeface="Open Sans 2 Bold"/>
                <a:sym typeface="Open Sans 2 Bold"/>
              </a:rPr>
              <a:t>mesures</a:t>
            </a:r>
            <a:r>
              <a:rPr lang="en-US" sz="2150" b="1">
                <a:solidFill>
                  <a:schemeClr val="bg1"/>
                </a:solidFill>
                <a:latin typeface="Open Sans 2"/>
                <a:ea typeface="Open Sans 2 Bold"/>
                <a:cs typeface="Open Sans 2 Bold"/>
                <a:sym typeface="Open Sans 2 Bold"/>
              </a:rPr>
              <a:t> de </a:t>
            </a:r>
            <a:r>
              <a:rPr lang="en-US" sz="2150" b="1" err="1">
                <a:solidFill>
                  <a:schemeClr val="bg1"/>
                </a:solidFill>
                <a:latin typeface="Open Sans 2"/>
                <a:ea typeface="Open Sans 2 Bold"/>
                <a:cs typeface="Open Sans 2 Bold"/>
                <a:sym typeface="Open Sans 2 Bold"/>
              </a:rPr>
              <a:t>sécurité</a:t>
            </a:r>
            <a:r>
              <a:rPr lang="en-US" sz="2150" b="1">
                <a:solidFill>
                  <a:schemeClr val="bg1"/>
                </a:solidFill>
                <a:latin typeface="Open Sans 2"/>
                <a:ea typeface="Open Sans 2 Bold"/>
                <a:cs typeface="Open Sans 2 Bold"/>
                <a:sym typeface="Open Sans 2 Bold"/>
              </a:rPr>
              <a:t> </a:t>
            </a:r>
            <a:r>
              <a:rPr lang="en-US" sz="2150" b="1" err="1">
                <a:solidFill>
                  <a:schemeClr val="bg1"/>
                </a:solidFill>
                <a:latin typeface="Open Sans 2"/>
                <a:ea typeface="Open Sans 2 Bold"/>
                <a:cs typeface="Open Sans 2 Bold"/>
                <a:sym typeface="Open Sans 2 Bold"/>
              </a:rPr>
              <a:t>organisationnelles</a:t>
            </a:r>
            <a:r>
              <a:rPr lang="en-US" sz="2150" b="1">
                <a:solidFill>
                  <a:schemeClr val="bg1"/>
                </a:solidFill>
                <a:latin typeface="Open Sans 2"/>
                <a:ea typeface="Open Sans 2 Bold"/>
                <a:cs typeface="Open Sans 2 Bold"/>
                <a:sym typeface="Open Sans 2 Bold"/>
              </a:rPr>
              <a:t> et techniques</a:t>
            </a:r>
            <a:endParaRPr lang="en-US" sz="2150" b="1">
              <a:solidFill>
                <a:schemeClr val="bg1"/>
              </a:solidFill>
              <a:latin typeface="Open Sans 2"/>
              <a:ea typeface="Open Sans 2 Bold"/>
              <a:cs typeface="Open Sans 2 Bold"/>
            </a:endParaRPr>
          </a:p>
          <a:p>
            <a:pPr algn="l"/>
            <a:endParaRPr lang="en-US" sz="2150" b="1">
              <a:solidFill>
                <a:srgbClr val="000000"/>
              </a:solidFill>
              <a:latin typeface="Open Sans 2"/>
              <a:ea typeface="Open Sans 2 Bold"/>
              <a:cs typeface="Open Sans 2 Bold"/>
            </a:endParaRPr>
          </a:p>
        </p:txBody>
      </p:sp>
      <p:grpSp>
        <p:nvGrpSpPr>
          <p:cNvPr id="32" name="Group 21">
            <a:extLst>
              <a:ext uri="{FF2B5EF4-FFF2-40B4-BE49-F238E27FC236}">
                <a16:creationId xmlns:a16="http://schemas.microsoft.com/office/drawing/2014/main" id="{1282623F-933A-20E2-4339-FD7C47E5AD79}"/>
              </a:ext>
            </a:extLst>
          </p:cNvPr>
          <p:cNvGrpSpPr/>
          <p:nvPr/>
        </p:nvGrpSpPr>
        <p:grpSpPr>
          <a:xfrm>
            <a:off x="5185132" y="3639236"/>
            <a:ext cx="860139" cy="860139"/>
            <a:chOff x="0" y="0"/>
            <a:chExt cx="812800" cy="812800"/>
          </a:xfrm>
        </p:grpSpPr>
        <p:sp>
          <p:nvSpPr>
            <p:cNvPr id="30" name="Freeform 22">
              <a:extLst>
                <a:ext uri="{FF2B5EF4-FFF2-40B4-BE49-F238E27FC236}">
                  <a16:creationId xmlns:a16="http://schemas.microsoft.com/office/drawing/2014/main" id="{BDDC4EA6-7A86-8C73-183F-EB51C1759D2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31" name="TextBox 23">
              <a:extLst>
                <a:ext uri="{FF2B5EF4-FFF2-40B4-BE49-F238E27FC236}">
                  <a16:creationId xmlns:a16="http://schemas.microsoft.com/office/drawing/2014/main" id="{A3F6E5CD-9644-BA4E-2BB6-947924D29496}"/>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4" name="TextBox 24">
            <a:extLst>
              <a:ext uri="{FF2B5EF4-FFF2-40B4-BE49-F238E27FC236}">
                <a16:creationId xmlns:a16="http://schemas.microsoft.com/office/drawing/2014/main" id="{DB3AFF00-CE66-79D7-A3FF-A5401E51B4BB}"/>
              </a:ext>
            </a:extLst>
          </p:cNvPr>
          <p:cNvSpPr txBox="1"/>
          <p:nvPr/>
        </p:nvSpPr>
        <p:spPr>
          <a:xfrm>
            <a:off x="5355395"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2</a:t>
            </a:r>
          </a:p>
        </p:txBody>
      </p:sp>
      <p:sp>
        <p:nvSpPr>
          <p:cNvPr id="36" name="TextBox 27">
            <a:extLst>
              <a:ext uri="{FF2B5EF4-FFF2-40B4-BE49-F238E27FC236}">
                <a16:creationId xmlns:a16="http://schemas.microsoft.com/office/drawing/2014/main" id="{159FF2EF-F92D-14C5-0F78-5664FF4EEB2E}"/>
              </a:ext>
            </a:extLst>
          </p:cNvPr>
          <p:cNvSpPr txBox="1"/>
          <p:nvPr/>
        </p:nvSpPr>
        <p:spPr>
          <a:xfrm>
            <a:off x="9318473" y="4937604"/>
            <a:ext cx="2579597" cy="1165704"/>
          </a:xfrm>
          <a:prstGeom prst="rect">
            <a:avLst/>
          </a:prstGeom>
        </p:spPr>
        <p:txBody>
          <a:bodyPr wrap="square" lIns="0" tIns="0" rIns="0" bIns="0" rtlCol="0" anchor="t">
            <a:spAutoFit/>
          </a:bodyPr>
          <a:lstStyle/>
          <a:p>
            <a:pPr>
              <a:lnSpc>
                <a:spcPts val="3059"/>
              </a:lnSpc>
            </a:pPr>
            <a:r>
              <a:rPr lang="en-US" sz="2150" b="1" err="1">
                <a:solidFill>
                  <a:schemeClr val="bg1"/>
                </a:solidFill>
                <a:latin typeface="Open Sans 2 Bold"/>
                <a:ea typeface="Open Sans 2 Bold"/>
                <a:cs typeface="Open Sans 2 Bold"/>
              </a:rPr>
              <a:t>Améliorer</a:t>
            </a:r>
            <a:r>
              <a:rPr lang="en-US" sz="2150" b="1">
                <a:solidFill>
                  <a:schemeClr val="bg1"/>
                </a:solidFill>
                <a:latin typeface="Open Sans 2 Bold"/>
                <a:ea typeface="Open Sans 2 Bold"/>
                <a:cs typeface="Open Sans 2 Bold"/>
              </a:rPr>
              <a:t> la </a:t>
            </a:r>
            <a:r>
              <a:rPr lang="en-US" sz="2150" b="1" err="1">
                <a:solidFill>
                  <a:schemeClr val="bg1"/>
                </a:solidFill>
                <a:latin typeface="Open Sans 2 Bold"/>
                <a:ea typeface="Open Sans 2 Bold"/>
                <a:cs typeface="Open Sans 2 Bold"/>
              </a:rPr>
              <a:t>Résilience</a:t>
            </a:r>
            <a:r>
              <a:rPr lang="en-US" sz="2150" b="1">
                <a:solidFill>
                  <a:schemeClr val="bg1"/>
                </a:solidFill>
                <a:latin typeface="Open Sans 2 Bold"/>
                <a:ea typeface="Open Sans 2 Bold"/>
                <a:cs typeface="Open Sans 2 Bold"/>
              </a:rPr>
              <a:t> face aux menaces</a:t>
            </a:r>
            <a:endParaRPr lang="en-US"/>
          </a:p>
        </p:txBody>
      </p:sp>
      <p:grpSp>
        <p:nvGrpSpPr>
          <p:cNvPr id="40" name="Group 28">
            <a:extLst>
              <a:ext uri="{FF2B5EF4-FFF2-40B4-BE49-F238E27FC236}">
                <a16:creationId xmlns:a16="http://schemas.microsoft.com/office/drawing/2014/main" id="{02D194DB-F34C-7D36-1CC9-E8F8812135D4}"/>
              </a:ext>
            </a:extLst>
          </p:cNvPr>
          <p:cNvGrpSpPr/>
          <p:nvPr/>
        </p:nvGrpSpPr>
        <p:grpSpPr>
          <a:xfrm>
            <a:off x="9318473" y="3639236"/>
            <a:ext cx="860139" cy="860139"/>
            <a:chOff x="0" y="0"/>
            <a:chExt cx="812800" cy="812800"/>
          </a:xfrm>
        </p:grpSpPr>
        <p:sp>
          <p:nvSpPr>
            <p:cNvPr id="38" name="Freeform 29">
              <a:extLst>
                <a:ext uri="{FF2B5EF4-FFF2-40B4-BE49-F238E27FC236}">
                  <a16:creationId xmlns:a16="http://schemas.microsoft.com/office/drawing/2014/main" id="{FC405BED-7AC1-5AED-B851-E1154F57015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39" name="TextBox 30">
              <a:extLst>
                <a:ext uri="{FF2B5EF4-FFF2-40B4-BE49-F238E27FC236}">
                  <a16:creationId xmlns:a16="http://schemas.microsoft.com/office/drawing/2014/main" id="{E35585D4-2615-FC65-1E4F-11351C48FDDA}"/>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42" name="TextBox 31">
            <a:extLst>
              <a:ext uri="{FF2B5EF4-FFF2-40B4-BE49-F238E27FC236}">
                <a16:creationId xmlns:a16="http://schemas.microsoft.com/office/drawing/2014/main" id="{433BFFDD-F67B-5644-C977-CB1DB761D20D}"/>
              </a:ext>
            </a:extLst>
          </p:cNvPr>
          <p:cNvSpPr txBox="1"/>
          <p:nvPr/>
        </p:nvSpPr>
        <p:spPr>
          <a:xfrm>
            <a:off x="9488735"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3</a:t>
            </a:r>
          </a:p>
        </p:txBody>
      </p:sp>
      <p:sp>
        <p:nvSpPr>
          <p:cNvPr id="44" name="TextBox 23">
            <a:extLst>
              <a:ext uri="{FF2B5EF4-FFF2-40B4-BE49-F238E27FC236}">
                <a16:creationId xmlns:a16="http://schemas.microsoft.com/office/drawing/2014/main" id="{B6127936-FA23-07AA-AEFA-D2C96B8143CC}"/>
              </a:ext>
            </a:extLst>
          </p:cNvPr>
          <p:cNvSpPr txBox="1"/>
          <p:nvPr/>
        </p:nvSpPr>
        <p:spPr>
          <a:xfrm>
            <a:off x="438630" y="10037362"/>
            <a:ext cx="11200906"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Comparaison</a:t>
            </a:r>
            <a:r>
              <a:rPr lang="en-US" sz="2850" b="1">
                <a:solidFill>
                  <a:srgbClr val="BFBFBD"/>
                </a:solidFill>
                <a:latin typeface="Open Sans 2 Bold"/>
                <a:ea typeface="Open Sans 2 Bold"/>
                <a:cs typeface="Open Sans 2 Bold"/>
              </a:rPr>
              <a:t> ANSSI/NIST - </a:t>
            </a:r>
            <a:r>
              <a:rPr lang="en-US" sz="2850" b="1" err="1">
                <a:solidFill>
                  <a:srgbClr val="BFBFBD"/>
                </a:solidFill>
                <a:latin typeface="Open Sans 2 Bold"/>
                <a:ea typeface="Open Sans 2 Bold"/>
                <a:cs typeface="Open Sans 2 Bold"/>
              </a:rPr>
              <a:t>Objectifs</a:t>
            </a:r>
            <a:r>
              <a:rPr lang="en-US" sz="2850" b="1">
                <a:solidFill>
                  <a:srgbClr val="BFBFBD"/>
                </a:solidFill>
                <a:latin typeface="Open Sans 2 Bold"/>
                <a:ea typeface="Open Sans 2 Bold"/>
                <a:cs typeface="Open Sans 2 Bold"/>
              </a:rPr>
              <a:t> Communs</a:t>
            </a:r>
            <a:endParaRPr lang="en-US" err="1"/>
          </a:p>
        </p:txBody>
      </p:sp>
    </p:spTree>
    <p:extLst>
      <p:ext uri="{BB962C8B-B14F-4D97-AF65-F5344CB8AC3E}">
        <p14:creationId xmlns:p14="http://schemas.microsoft.com/office/powerpoint/2010/main" val="1846276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187FA069-EF03-9D22-196B-7C01BCFE1CD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D09EFE1-F09F-CCC8-591F-E0AB685E3E8A}"/>
              </a:ext>
            </a:extLst>
          </p:cNvPr>
          <p:cNvGrpSpPr/>
          <p:nvPr/>
        </p:nvGrpSpPr>
        <p:grpSpPr>
          <a:xfrm>
            <a:off x="-164415" y="6462565"/>
            <a:ext cx="18616829" cy="3988849"/>
            <a:chOff x="0" y="0"/>
            <a:chExt cx="4903198" cy="1050561"/>
          </a:xfrm>
        </p:grpSpPr>
        <p:sp>
          <p:nvSpPr>
            <p:cNvPr id="3" name="Freeform 3">
              <a:extLst>
                <a:ext uri="{FF2B5EF4-FFF2-40B4-BE49-F238E27FC236}">
                  <a16:creationId xmlns:a16="http://schemas.microsoft.com/office/drawing/2014/main" id="{D1B853C3-5D15-F865-C63E-642D15FAF3B0}"/>
                </a:ext>
              </a:extLst>
            </p:cNvPr>
            <p:cNvSpPr/>
            <p:nvPr/>
          </p:nvSpPr>
          <p:spPr>
            <a:xfrm>
              <a:off x="0" y="0"/>
              <a:ext cx="4903198" cy="1050561"/>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5C376575-2C5E-F9EC-4958-3DEE936D257C}"/>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sp>
        <p:nvSpPr>
          <p:cNvPr id="30" name="Freeform 2">
            <a:extLst>
              <a:ext uri="{FF2B5EF4-FFF2-40B4-BE49-F238E27FC236}">
                <a16:creationId xmlns:a16="http://schemas.microsoft.com/office/drawing/2014/main" id="{5B9A33BD-B3DA-F7FC-5FD2-9DFE2E493581}"/>
              </a:ext>
            </a:extLst>
          </p:cNvPr>
          <p:cNvSpPr/>
          <p:nvPr/>
        </p:nvSpPr>
        <p:spPr>
          <a:xfrm rot="8460000">
            <a:off x="-3298033" y="3094317"/>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8" name="Group 8">
            <a:extLst>
              <a:ext uri="{FF2B5EF4-FFF2-40B4-BE49-F238E27FC236}">
                <a16:creationId xmlns:a16="http://schemas.microsoft.com/office/drawing/2014/main" id="{57647162-4CB9-6164-E259-8816AEAA77E2}"/>
              </a:ext>
            </a:extLst>
          </p:cNvPr>
          <p:cNvGrpSpPr/>
          <p:nvPr/>
        </p:nvGrpSpPr>
        <p:grpSpPr>
          <a:xfrm>
            <a:off x="1827447" y="1295240"/>
            <a:ext cx="670144" cy="6295917"/>
            <a:chOff x="0" y="0"/>
            <a:chExt cx="201656" cy="1168951"/>
          </a:xfrm>
        </p:grpSpPr>
        <p:sp>
          <p:nvSpPr>
            <p:cNvPr id="9" name="Freeform 9">
              <a:extLst>
                <a:ext uri="{FF2B5EF4-FFF2-40B4-BE49-F238E27FC236}">
                  <a16:creationId xmlns:a16="http://schemas.microsoft.com/office/drawing/2014/main" id="{60DEE711-6904-E3DE-A138-8AFF29FD4D41}"/>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10" name="TextBox 10">
              <a:extLst>
                <a:ext uri="{FF2B5EF4-FFF2-40B4-BE49-F238E27FC236}">
                  <a16:creationId xmlns:a16="http://schemas.microsoft.com/office/drawing/2014/main" id="{84CCFE2A-C8E2-55C8-7411-DA0375E4920F}"/>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27" name="TextBox 27">
            <a:extLst>
              <a:ext uri="{FF2B5EF4-FFF2-40B4-BE49-F238E27FC236}">
                <a16:creationId xmlns:a16="http://schemas.microsoft.com/office/drawing/2014/main" id="{314883CF-06A6-E264-922F-B28D81247463}"/>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6" name="Title 1">
            <a:extLst>
              <a:ext uri="{FF2B5EF4-FFF2-40B4-BE49-F238E27FC236}">
                <a16:creationId xmlns:a16="http://schemas.microsoft.com/office/drawing/2014/main" id="{07BC7B0D-E001-6F28-9243-D4FE70CB56AD}"/>
              </a:ext>
            </a:extLst>
          </p:cNvPr>
          <p:cNvSpPr>
            <a:spLocks noGrp="1"/>
          </p:cNvSpPr>
          <p:nvPr/>
        </p:nvSpPr>
        <p:spPr>
          <a:xfrm>
            <a:off x="4134132" y="1072542"/>
            <a:ext cx="12335931" cy="848979"/>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r>
              <a:rPr lang="en-US" sz="6000" b="0" err="1">
                <a:latin typeface="Montserrat Bold"/>
                <a:cs typeface="Arial"/>
              </a:rPr>
              <a:t>Comparaison</a:t>
            </a:r>
            <a:r>
              <a:rPr lang="en-US" sz="6000" b="0">
                <a:latin typeface="Montserrat Bold"/>
                <a:cs typeface="Arial"/>
              </a:rPr>
              <a:t> </a:t>
            </a:r>
            <a:r>
              <a:rPr lang="en-US" sz="6000" b="0" err="1">
                <a:latin typeface="Montserrat Bold"/>
                <a:cs typeface="Arial"/>
              </a:rPr>
              <a:t>Structurée</a:t>
            </a:r>
            <a:endParaRPr lang="en-US" err="1"/>
          </a:p>
        </p:txBody>
      </p:sp>
      <p:graphicFrame>
        <p:nvGraphicFramePr>
          <p:cNvPr id="7" name="Table 6">
            <a:extLst>
              <a:ext uri="{FF2B5EF4-FFF2-40B4-BE49-F238E27FC236}">
                <a16:creationId xmlns:a16="http://schemas.microsoft.com/office/drawing/2014/main" id="{A235A79C-1640-EF7C-9A94-A17179FEC05F}"/>
              </a:ext>
            </a:extLst>
          </p:cNvPr>
          <p:cNvGraphicFramePr>
            <a:graphicFrameLocks noGrp="1"/>
          </p:cNvGraphicFramePr>
          <p:nvPr>
            <p:extLst>
              <p:ext uri="{D42A27DB-BD31-4B8C-83A1-F6EECF244321}">
                <p14:modId xmlns:p14="http://schemas.microsoft.com/office/powerpoint/2010/main" val="2027993494"/>
              </p:ext>
            </p:extLst>
          </p:nvPr>
        </p:nvGraphicFramePr>
        <p:xfrm>
          <a:off x="3591605" y="2358798"/>
          <a:ext cx="13172994" cy="6121673"/>
        </p:xfrm>
        <a:graphic>
          <a:graphicData uri="http://schemas.openxmlformats.org/drawingml/2006/table">
            <a:tbl>
              <a:tblPr bandRow="1">
                <a:tableStyleId>{5C22544A-7EE6-4342-B048-85BDC9FD1C3A}</a:tableStyleId>
              </a:tblPr>
              <a:tblGrid>
                <a:gridCol w="4390998">
                  <a:extLst>
                    <a:ext uri="{9D8B030D-6E8A-4147-A177-3AD203B41FA5}">
                      <a16:colId xmlns:a16="http://schemas.microsoft.com/office/drawing/2014/main" val="286969457"/>
                    </a:ext>
                  </a:extLst>
                </a:gridCol>
                <a:gridCol w="4390998">
                  <a:extLst>
                    <a:ext uri="{9D8B030D-6E8A-4147-A177-3AD203B41FA5}">
                      <a16:colId xmlns:a16="http://schemas.microsoft.com/office/drawing/2014/main" val="3973975341"/>
                    </a:ext>
                  </a:extLst>
                </a:gridCol>
                <a:gridCol w="4390998">
                  <a:extLst>
                    <a:ext uri="{9D8B030D-6E8A-4147-A177-3AD203B41FA5}">
                      <a16:colId xmlns:a16="http://schemas.microsoft.com/office/drawing/2014/main" val="346563824"/>
                    </a:ext>
                  </a:extLst>
                </a:gridCol>
              </a:tblGrid>
              <a:tr h="551821">
                <a:tc>
                  <a:txBody>
                    <a:bodyPr/>
                    <a:lstStyle/>
                    <a:p>
                      <a:pPr algn="l" fontAlgn="base">
                        <a:lnSpc>
                          <a:spcPts val="2160"/>
                        </a:lnSpc>
                        <a:buNone/>
                      </a:pPr>
                      <a:r>
                        <a:rPr lang="en-US" sz="2400" b="1" i="0" err="1">
                          <a:solidFill>
                            <a:schemeClr val="tx1"/>
                          </a:solidFill>
                          <a:effectLst/>
                          <a:latin typeface="Aptos"/>
                        </a:rPr>
                        <a:t>Critère</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1" i="0">
                          <a:solidFill>
                            <a:schemeClr val="tx1"/>
                          </a:solidFill>
                          <a:effectLst/>
                          <a:latin typeface="Aptos"/>
                        </a:rPr>
                        <a:t>ANSSI (ex: </a:t>
                      </a:r>
                      <a:r>
                        <a:rPr lang="en-US" sz="2400" b="1" i="0" err="1">
                          <a:solidFill>
                            <a:schemeClr val="tx1"/>
                          </a:solidFill>
                          <a:effectLst/>
                          <a:latin typeface="Aptos"/>
                        </a:rPr>
                        <a:t>SecNumCloud</a:t>
                      </a:r>
                      <a:r>
                        <a:rPr lang="en-US" sz="2400" b="1" i="0">
                          <a:solidFill>
                            <a:schemeClr val="tx1"/>
                          </a:solidFill>
                          <a:effectLst/>
                          <a:latin typeface="Aptos"/>
                        </a:rPr>
                        <a:t>, PSSI)</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1" i="0">
                          <a:solidFill>
                            <a:schemeClr val="tx1"/>
                          </a:solidFill>
                          <a:effectLst/>
                          <a:latin typeface="Aptos"/>
                        </a:rPr>
                        <a:t>NIST (ex: NIST SP 800-53, CSF)</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187827633"/>
                  </a:ext>
                </a:extLst>
              </a:tr>
              <a:tr h="551821">
                <a:tc>
                  <a:txBody>
                    <a:bodyPr/>
                    <a:lstStyle/>
                    <a:p>
                      <a:pPr algn="l" fontAlgn="base">
                        <a:lnSpc>
                          <a:spcPts val="2160"/>
                        </a:lnSpc>
                        <a:buNone/>
                      </a:pPr>
                      <a:r>
                        <a:rPr lang="en-US" sz="2400" b="1" i="0">
                          <a:solidFill>
                            <a:schemeClr val="tx1"/>
                          </a:solidFill>
                          <a:effectLst/>
                          <a:latin typeface="Aptos"/>
                        </a:rPr>
                        <a:t>Origine</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a:solidFill>
                            <a:schemeClr val="tx1"/>
                          </a:solidFill>
                          <a:effectLst/>
                          <a:latin typeface="Aptos"/>
                        </a:rPr>
                        <a:t>France (</a:t>
                      </a:r>
                      <a:r>
                        <a:rPr lang="en-US" sz="2400" b="0" i="0" err="1">
                          <a:solidFill>
                            <a:schemeClr val="tx1"/>
                          </a:solidFill>
                          <a:effectLst/>
                          <a:latin typeface="Aptos"/>
                        </a:rPr>
                        <a:t>agence</a:t>
                      </a:r>
                      <a:r>
                        <a:rPr lang="en-US" sz="2400" b="0" i="0">
                          <a:solidFill>
                            <a:schemeClr val="tx1"/>
                          </a:solidFill>
                          <a:effectLst/>
                          <a:latin typeface="Aptos"/>
                        </a:rPr>
                        <a:t> </a:t>
                      </a:r>
                      <a:r>
                        <a:rPr lang="en-US" sz="2400" b="0" i="0" err="1">
                          <a:solidFill>
                            <a:schemeClr val="tx1"/>
                          </a:solidFill>
                          <a:effectLst/>
                          <a:latin typeface="Aptos"/>
                        </a:rPr>
                        <a:t>nationale</a:t>
                      </a:r>
                      <a:r>
                        <a:rPr lang="en-US" sz="2400" b="0" i="0">
                          <a:solidFill>
                            <a:schemeClr val="tx1"/>
                          </a:solidFill>
                          <a:effectLst/>
                          <a:latin typeface="Aptos"/>
                        </a:rPr>
                        <a:t>)</a:t>
                      </a: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a:solidFill>
                            <a:schemeClr val="tx1"/>
                          </a:solidFill>
                          <a:effectLst/>
                          <a:latin typeface="Aptos"/>
                        </a:rPr>
                        <a:t>USA (</a:t>
                      </a:r>
                      <a:r>
                        <a:rPr lang="en-US" sz="2400" b="0" i="0" err="1">
                          <a:solidFill>
                            <a:schemeClr val="tx1"/>
                          </a:solidFill>
                          <a:effectLst/>
                          <a:latin typeface="Aptos"/>
                        </a:rPr>
                        <a:t>institut</a:t>
                      </a:r>
                      <a:r>
                        <a:rPr lang="en-US" sz="2400" b="0" i="0">
                          <a:solidFill>
                            <a:schemeClr val="tx1"/>
                          </a:solidFill>
                          <a:effectLst/>
                          <a:latin typeface="Aptos"/>
                        </a:rPr>
                        <a:t> </a:t>
                      </a:r>
                      <a:r>
                        <a:rPr lang="en-US" sz="2400" b="0" i="0" err="1">
                          <a:solidFill>
                            <a:schemeClr val="tx1"/>
                          </a:solidFill>
                          <a:effectLst/>
                          <a:latin typeface="Aptos"/>
                        </a:rPr>
                        <a:t>fédéral</a:t>
                      </a:r>
                      <a:r>
                        <a:rPr lang="en-US" sz="2400" b="0" i="0">
                          <a:solidFill>
                            <a:schemeClr val="tx1"/>
                          </a:solidFill>
                          <a:effectLst/>
                          <a:latin typeface="Aptos"/>
                        </a:rPr>
                        <a:t>)</a:t>
                      </a: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8133513"/>
                  </a:ext>
                </a:extLst>
              </a:tr>
              <a:tr h="981014">
                <a:tc>
                  <a:txBody>
                    <a:bodyPr/>
                    <a:lstStyle/>
                    <a:p>
                      <a:pPr algn="l" fontAlgn="base">
                        <a:lnSpc>
                          <a:spcPts val="2160"/>
                        </a:lnSpc>
                        <a:buNone/>
                      </a:pPr>
                      <a:r>
                        <a:rPr lang="en-US" sz="2400" b="1" i="0">
                          <a:solidFill>
                            <a:schemeClr val="tx1"/>
                          </a:solidFill>
                          <a:effectLst/>
                          <a:latin typeface="Aptos"/>
                        </a:rPr>
                        <a:t>Public </a:t>
                      </a:r>
                      <a:r>
                        <a:rPr lang="en-US" sz="2400" b="1" i="0" err="1">
                          <a:solidFill>
                            <a:schemeClr val="tx1"/>
                          </a:solidFill>
                          <a:effectLst/>
                          <a:latin typeface="Aptos"/>
                        </a:rPr>
                        <a:t>visé</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a:solidFill>
                            <a:schemeClr val="tx1"/>
                          </a:solidFill>
                          <a:effectLst/>
                          <a:latin typeface="Aptos"/>
                        </a:rPr>
                        <a:t>Administration + </a:t>
                      </a:r>
                      <a:r>
                        <a:rPr lang="en-US" sz="2400" b="0" i="0" err="1">
                          <a:solidFill>
                            <a:schemeClr val="tx1"/>
                          </a:solidFill>
                          <a:effectLst/>
                          <a:latin typeface="Aptos"/>
                        </a:rPr>
                        <a:t>entreprises</a:t>
                      </a:r>
                      <a:r>
                        <a:rPr lang="en-US" sz="2400" b="0" i="0">
                          <a:solidFill>
                            <a:schemeClr val="tx1"/>
                          </a:solidFill>
                          <a:effectLst/>
                          <a:latin typeface="Aptos"/>
                        </a:rPr>
                        <a:t> </a:t>
                      </a:r>
                      <a:r>
                        <a:rPr lang="en-US" sz="2400" b="0" i="0" err="1">
                          <a:solidFill>
                            <a:schemeClr val="tx1"/>
                          </a:solidFill>
                          <a:effectLst/>
                          <a:latin typeface="Aptos"/>
                        </a:rPr>
                        <a:t>françaises</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err="1">
                          <a:solidFill>
                            <a:schemeClr val="tx1"/>
                          </a:solidFill>
                          <a:effectLst/>
                          <a:latin typeface="Aptos"/>
                        </a:rPr>
                        <a:t>Toutes</a:t>
                      </a:r>
                      <a:r>
                        <a:rPr lang="en-US" sz="2400" b="0" i="0">
                          <a:solidFill>
                            <a:schemeClr val="tx1"/>
                          </a:solidFill>
                          <a:effectLst/>
                          <a:latin typeface="Aptos"/>
                        </a:rPr>
                        <a:t> </a:t>
                      </a:r>
                      <a:r>
                        <a:rPr lang="en-US" sz="2400" b="0" i="0" err="1">
                          <a:solidFill>
                            <a:schemeClr val="tx1"/>
                          </a:solidFill>
                          <a:effectLst/>
                          <a:latin typeface="Aptos"/>
                        </a:rPr>
                        <a:t>organisations</a:t>
                      </a:r>
                      <a:r>
                        <a:rPr lang="en-US" sz="2400" b="0" i="0">
                          <a:solidFill>
                            <a:schemeClr val="tx1"/>
                          </a:solidFill>
                          <a:effectLst/>
                          <a:latin typeface="Aptos"/>
                        </a:rPr>
                        <a:t> (</a:t>
                      </a:r>
                      <a:r>
                        <a:rPr lang="en-US" sz="2400" b="0" i="0" err="1">
                          <a:solidFill>
                            <a:schemeClr val="tx1"/>
                          </a:solidFill>
                          <a:effectLst/>
                          <a:latin typeface="Aptos"/>
                        </a:rPr>
                        <a:t>souvent</a:t>
                      </a:r>
                      <a:r>
                        <a:rPr lang="en-US" sz="2400" b="0" i="0">
                          <a:solidFill>
                            <a:schemeClr val="tx1"/>
                          </a:solidFill>
                          <a:effectLst/>
                          <a:latin typeface="Aptos"/>
                        </a:rPr>
                        <a:t> </a:t>
                      </a:r>
                      <a:r>
                        <a:rPr lang="en-US" sz="2400" b="0" i="0" err="1">
                          <a:solidFill>
                            <a:schemeClr val="tx1"/>
                          </a:solidFill>
                          <a:effectLst/>
                          <a:latin typeface="Aptos"/>
                        </a:rPr>
                        <a:t>privées</a:t>
                      </a:r>
                      <a:r>
                        <a:rPr lang="en-US" sz="2400" b="0" i="0">
                          <a:solidFill>
                            <a:schemeClr val="tx1"/>
                          </a:solidFill>
                          <a:effectLst/>
                          <a:latin typeface="Aptos"/>
                        </a:rPr>
                        <a:t>)</a:t>
                      </a: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708063194"/>
                  </a:ext>
                </a:extLst>
              </a:tr>
              <a:tr h="981014">
                <a:tc>
                  <a:txBody>
                    <a:bodyPr/>
                    <a:lstStyle/>
                    <a:p>
                      <a:pPr algn="l" fontAlgn="base">
                        <a:lnSpc>
                          <a:spcPts val="2160"/>
                        </a:lnSpc>
                        <a:buNone/>
                      </a:pPr>
                      <a:r>
                        <a:rPr lang="en-US" sz="2400" b="1" i="0">
                          <a:solidFill>
                            <a:schemeClr val="tx1"/>
                          </a:solidFill>
                          <a:effectLst/>
                          <a:latin typeface="Aptos"/>
                        </a:rPr>
                        <a:t>Philosophie</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a:solidFill>
                            <a:schemeClr val="tx1"/>
                          </a:solidFill>
                          <a:effectLst/>
                          <a:latin typeface="Aptos"/>
                        </a:rPr>
                        <a:t>Très </a:t>
                      </a:r>
                      <a:r>
                        <a:rPr lang="en-US" sz="2400" b="0" i="0" err="1">
                          <a:solidFill>
                            <a:schemeClr val="tx1"/>
                          </a:solidFill>
                          <a:effectLst/>
                          <a:latin typeface="Aptos"/>
                        </a:rPr>
                        <a:t>réglementaire</a:t>
                      </a:r>
                      <a:r>
                        <a:rPr lang="en-US" sz="2400" b="0" i="0">
                          <a:solidFill>
                            <a:schemeClr val="tx1"/>
                          </a:solidFill>
                          <a:effectLst/>
                          <a:latin typeface="Aptos"/>
                        </a:rPr>
                        <a:t>, </a:t>
                      </a:r>
                      <a:r>
                        <a:rPr lang="en-US" sz="2400" b="0" i="0" err="1">
                          <a:solidFill>
                            <a:schemeClr val="tx1"/>
                          </a:solidFill>
                          <a:effectLst/>
                          <a:latin typeface="Aptos"/>
                        </a:rPr>
                        <a:t>approche</a:t>
                      </a:r>
                      <a:r>
                        <a:rPr lang="en-US" sz="2400" b="0" i="0">
                          <a:solidFill>
                            <a:schemeClr val="tx1"/>
                          </a:solidFill>
                          <a:effectLst/>
                          <a:latin typeface="Aptos"/>
                        </a:rPr>
                        <a:t> </a:t>
                      </a:r>
                      <a:r>
                        <a:rPr lang="en-US" sz="2400" b="0" i="0" err="1">
                          <a:solidFill>
                            <a:schemeClr val="tx1"/>
                          </a:solidFill>
                          <a:effectLst/>
                          <a:latin typeface="Aptos"/>
                        </a:rPr>
                        <a:t>descendante</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a:solidFill>
                            <a:schemeClr val="tx1"/>
                          </a:solidFill>
                          <a:effectLst/>
                          <a:latin typeface="Aptos"/>
                        </a:rPr>
                        <a:t>Flexible, </a:t>
                      </a:r>
                      <a:r>
                        <a:rPr lang="en-US" sz="2400" b="0" i="0" err="1">
                          <a:solidFill>
                            <a:schemeClr val="tx1"/>
                          </a:solidFill>
                          <a:effectLst/>
                          <a:latin typeface="Aptos"/>
                        </a:rPr>
                        <a:t>orienté</a:t>
                      </a:r>
                      <a:r>
                        <a:rPr lang="en-US" sz="2400" b="0" i="0">
                          <a:solidFill>
                            <a:schemeClr val="tx1"/>
                          </a:solidFill>
                          <a:effectLst/>
                          <a:latin typeface="Aptos"/>
                        </a:rPr>
                        <a:t> gestion de </a:t>
                      </a:r>
                      <a:r>
                        <a:rPr lang="en-US" sz="2400" b="0" i="0" err="1">
                          <a:solidFill>
                            <a:schemeClr val="tx1"/>
                          </a:solidFill>
                          <a:effectLst/>
                          <a:latin typeface="Aptos"/>
                        </a:rPr>
                        <a:t>risques</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06813776"/>
                  </a:ext>
                </a:extLst>
              </a:tr>
              <a:tr h="981014">
                <a:tc>
                  <a:txBody>
                    <a:bodyPr/>
                    <a:lstStyle/>
                    <a:p>
                      <a:pPr algn="l" fontAlgn="base">
                        <a:lnSpc>
                          <a:spcPts val="2160"/>
                        </a:lnSpc>
                        <a:buNone/>
                      </a:pPr>
                      <a:r>
                        <a:rPr lang="en-US" sz="2400" b="1" i="0">
                          <a:solidFill>
                            <a:schemeClr val="tx1"/>
                          </a:solidFill>
                          <a:effectLst/>
                          <a:latin typeface="Aptos"/>
                        </a:rPr>
                        <a:t>Structure</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err="1">
                          <a:solidFill>
                            <a:schemeClr val="tx1"/>
                          </a:solidFill>
                          <a:effectLst/>
                          <a:latin typeface="Aptos"/>
                        </a:rPr>
                        <a:t>Axé</a:t>
                      </a:r>
                      <a:r>
                        <a:rPr lang="en-US" sz="2400" b="0" i="0">
                          <a:solidFill>
                            <a:schemeClr val="tx1"/>
                          </a:solidFill>
                          <a:effectLst/>
                          <a:latin typeface="Aptos"/>
                        </a:rPr>
                        <a:t> sur des obligations / </a:t>
                      </a:r>
                      <a:r>
                        <a:rPr lang="en-US" sz="2400" b="0" i="0" err="1">
                          <a:solidFill>
                            <a:schemeClr val="tx1"/>
                          </a:solidFill>
                          <a:effectLst/>
                          <a:latin typeface="Aptos"/>
                        </a:rPr>
                        <a:t>conformités</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err="1">
                          <a:solidFill>
                            <a:schemeClr val="tx1"/>
                          </a:solidFill>
                          <a:effectLst/>
                          <a:latin typeface="Aptos"/>
                        </a:rPr>
                        <a:t>Basé</a:t>
                      </a:r>
                      <a:r>
                        <a:rPr lang="en-US" sz="2400" b="0" i="0">
                          <a:solidFill>
                            <a:schemeClr val="tx1"/>
                          </a:solidFill>
                          <a:effectLst/>
                          <a:latin typeface="Aptos"/>
                        </a:rPr>
                        <a:t> sur 5 </a:t>
                      </a:r>
                      <a:r>
                        <a:rPr lang="en-US" sz="2400" b="0" i="0" err="1">
                          <a:solidFill>
                            <a:schemeClr val="tx1"/>
                          </a:solidFill>
                          <a:effectLst/>
                          <a:latin typeface="Aptos"/>
                        </a:rPr>
                        <a:t>fonctions</a:t>
                      </a:r>
                      <a:r>
                        <a:rPr lang="en-US" sz="2400" b="0" i="0">
                          <a:solidFill>
                            <a:schemeClr val="tx1"/>
                          </a:solidFill>
                          <a:effectLst/>
                          <a:latin typeface="Aptos"/>
                        </a:rPr>
                        <a:t> </a:t>
                      </a:r>
                      <a:r>
                        <a:rPr lang="en-US" sz="2400" b="0" i="0" err="1">
                          <a:solidFill>
                            <a:schemeClr val="tx1"/>
                          </a:solidFill>
                          <a:effectLst/>
                          <a:latin typeface="Aptos"/>
                        </a:rPr>
                        <a:t>clés</a:t>
                      </a:r>
                      <a:r>
                        <a:rPr lang="en-US" sz="2400" b="0" i="0">
                          <a:solidFill>
                            <a:schemeClr val="tx1"/>
                          </a:solidFill>
                          <a:effectLst/>
                          <a:latin typeface="Aptos"/>
                        </a:rPr>
                        <a:t> : Identify, Protect, Detect, Respond, Recover</a:t>
                      </a: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05090625"/>
                  </a:ext>
                </a:extLst>
              </a:tr>
              <a:tr h="981014">
                <a:tc>
                  <a:txBody>
                    <a:bodyPr/>
                    <a:lstStyle/>
                    <a:p>
                      <a:pPr algn="l" fontAlgn="base">
                        <a:lnSpc>
                          <a:spcPts val="2160"/>
                        </a:lnSpc>
                        <a:buNone/>
                      </a:pPr>
                      <a:r>
                        <a:rPr lang="en-US" sz="2400" b="1" i="0" err="1">
                          <a:solidFill>
                            <a:schemeClr val="tx1"/>
                          </a:solidFill>
                          <a:effectLst/>
                          <a:latin typeface="Aptos"/>
                        </a:rPr>
                        <a:t>Utilisation</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err="1">
                          <a:solidFill>
                            <a:schemeClr val="tx1"/>
                          </a:solidFill>
                          <a:effectLst/>
                          <a:latin typeface="Aptos"/>
                        </a:rPr>
                        <a:t>Nécessaire</a:t>
                      </a:r>
                      <a:r>
                        <a:rPr lang="en-US" sz="2400" b="0" i="0">
                          <a:solidFill>
                            <a:schemeClr val="tx1"/>
                          </a:solidFill>
                          <a:effectLst/>
                          <a:latin typeface="Aptos"/>
                        </a:rPr>
                        <a:t> </a:t>
                      </a:r>
                      <a:r>
                        <a:rPr lang="en-US" sz="2400" b="0" i="0" err="1">
                          <a:solidFill>
                            <a:schemeClr val="tx1"/>
                          </a:solidFill>
                          <a:effectLst/>
                          <a:latin typeface="Aptos"/>
                        </a:rPr>
                        <a:t>selon</a:t>
                      </a:r>
                      <a:r>
                        <a:rPr lang="en-US" sz="2400" b="0" i="0">
                          <a:solidFill>
                            <a:schemeClr val="tx1"/>
                          </a:solidFill>
                          <a:effectLst/>
                          <a:latin typeface="Aptos"/>
                        </a:rPr>
                        <a:t> le </a:t>
                      </a:r>
                      <a:r>
                        <a:rPr lang="en-US" sz="2400" b="0" i="0" err="1">
                          <a:solidFill>
                            <a:schemeClr val="tx1"/>
                          </a:solidFill>
                          <a:effectLst/>
                          <a:latin typeface="Aptos"/>
                        </a:rPr>
                        <a:t>secteur</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a:solidFill>
                            <a:schemeClr val="tx1"/>
                          </a:solidFill>
                          <a:effectLst/>
                          <a:latin typeface="Aptos"/>
                        </a:rPr>
                        <a:t>Très </a:t>
                      </a:r>
                      <a:r>
                        <a:rPr lang="en-US" sz="2400" b="0" i="0" err="1">
                          <a:solidFill>
                            <a:schemeClr val="tx1"/>
                          </a:solidFill>
                          <a:effectLst/>
                          <a:latin typeface="Aptos"/>
                        </a:rPr>
                        <a:t>utilisé</a:t>
                      </a:r>
                      <a:r>
                        <a:rPr lang="en-US" sz="2400" b="0" i="0">
                          <a:solidFill>
                            <a:schemeClr val="tx1"/>
                          </a:solidFill>
                          <a:effectLst/>
                          <a:latin typeface="Aptos"/>
                        </a:rPr>
                        <a:t> à </a:t>
                      </a:r>
                      <a:r>
                        <a:rPr lang="en-US" sz="2400" b="0" i="0" err="1">
                          <a:solidFill>
                            <a:schemeClr val="tx1"/>
                          </a:solidFill>
                          <a:effectLst/>
                          <a:latin typeface="Aptos"/>
                        </a:rPr>
                        <a:t>l’international</a:t>
                      </a:r>
                      <a:r>
                        <a:rPr lang="en-US" sz="2400" b="0" i="0">
                          <a:solidFill>
                            <a:schemeClr val="tx1"/>
                          </a:solidFill>
                          <a:effectLst/>
                          <a:latin typeface="Aptos"/>
                        </a:rPr>
                        <a:t>, </a:t>
                      </a:r>
                      <a:r>
                        <a:rPr lang="en-US" sz="2400" b="0" i="0" err="1">
                          <a:solidFill>
                            <a:schemeClr val="tx1"/>
                          </a:solidFill>
                          <a:effectLst/>
                          <a:latin typeface="Aptos"/>
                        </a:rPr>
                        <a:t>adapté</a:t>
                      </a:r>
                      <a:r>
                        <a:rPr lang="en-US" sz="2400" b="0" i="0">
                          <a:solidFill>
                            <a:schemeClr val="tx1"/>
                          </a:solidFill>
                          <a:effectLst/>
                          <a:latin typeface="Aptos"/>
                        </a:rPr>
                        <a:t> aux </a:t>
                      </a:r>
                      <a:r>
                        <a:rPr lang="en-US" sz="2400" b="0" i="0" err="1">
                          <a:solidFill>
                            <a:schemeClr val="tx1"/>
                          </a:solidFill>
                          <a:effectLst/>
                          <a:latin typeface="Aptos"/>
                        </a:rPr>
                        <a:t>entreprises</a:t>
                      </a:r>
                      <a:r>
                        <a:rPr lang="en-US" sz="2400" b="0" i="0">
                          <a:solidFill>
                            <a:schemeClr val="tx1"/>
                          </a:solidFill>
                          <a:effectLst/>
                          <a:latin typeface="Aptos"/>
                        </a:rPr>
                        <a:t> IT</a:t>
                      </a: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00067602"/>
                  </a:ext>
                </a:extLst>
              </a:tr>
              <a:tr h="981014">
                <a:tc>
                  <a:txBody>
                    <a:bodyPr/>
                    <a:lstStyle/>
                    <a:p>
                      <a:pPr algn="l" fontAlgn="base">
                        <a:lnSpc>
                          <a:spcPts val="2160"/>
                        </a:lnSpc>
                        <a:buNone/>
                      </a:pPr>
                      <a:r>
                        <a:rPr lang="en-US" sz="2400" b="1" i="0" err="1">
                          <a:solidFill>
                            <a:schemeClr val="tx1"/>
                          </a:solidFill>
                          <a:effectLst/>
                          <a:latin typeface="Aptos"/>
                        </a:rPr>
                        <a:t>Adaptabilité</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err="1">
                          <a:solidFill>
                            <a:schemeClr val="tx1"/>
                          </a:solidFill>
                          <a:effectLst/>
                          <a:latin typeface="Aptos"/>
                        </a:rPr>
                        <a:t>Moins</a:t>
                      </a:r>
                      <a:r>
                        <a:rPr lang="en-US" sz="2400" b="0" i="0">
                          <a:solidFill>
                            <a:schemeClr val="tx1"/>
                          </a:solidFill>
                          <a:effectLst/>
                          <a:latin typeface="Aptos"/>
                        </a:rPr>
                        <a:t> flexible, plus </a:t>
                      </a:r>
                      <a:r>
                        <a:rPr lang="en-US" sz="2400" b="0" i="0" err="1">
                          <a:solidFill>
                            <a:schemeClr val="tx1"/>
                          </a:solidFill>
                          <a:effectLst/>
                          <a:latin typeface="Aptos"/>
                        </a:rPr>
                        <a:t>rigide</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tc>
                  <a:txBody>
                    <a:bodyPr/>
                    <a:lstStyle/>
                    <a:p>
                      <a:pPr algn="l" fontAlgn="base">
                        <a:lnSpc>
                          <a:spcPts val="2160"/>
                        </a:lnSpc>
                        <a:buNone/>
                      </a:pPr>
                      <a:r>
                        <a:rPr lang="en-US" sz="2400" b="0" i="0">
                          <a:solidFill>
                            <a:schemeClr val="tx1"/>
                          </a:solidFill>
                          <a:effectLst/>
                          <a:latin typeface="Aptos"/>
                        </a:rPr>
                        <a:t>Plus </a:t>
                      </a:r>
                      <a:r>
                        <a:rPr lang="en-US" sz="2400" b="0" i="0" err="1">
                          <a:solidFill>
                            <a:schemeClr val="tx1"/>
                          </a:solidFill>
                          <a:effectLst/>
                          <a:latin typeface="Aptos"/>
                        </a:rPr>
                        <a:t>modulaire</a:t>
                      </a:r>
                      <a:r>
                        <a:rPr lang="en-US" sz="2400" b="0" i="0">
                          <a:solidFill>
                            <a:schemeClr val="tx1"/>
                          </a:solidFill>
                          <a:effectLst/>
                          <a:latin typeface="Aptos"/>
                        </a:rPr>
                        <a:t>, adaptable à divers </a:t>
                      </a:r>
                      <a:r>
                        <a:rPr lang="en-US" sz="2400" b="0" i="0" err="1">
                          <a:solidFill>
                            <a:schemeClr val="tx1"/>
                          </a:solidFill>
                          <a:effectLst/>
                          <a:latin typeface="Aptos"/>
                        </a:rPr>
                        <a:t>contextes</a:t>
                      </a:r>
                      <a:endParaRPr lang="en-US" sz="2400" b="0" i="0">
                        <a:solidFill>
                          <a:schemeClr val="tx1"/>
                        </a:solidFill>
                        <a:effectLst/>
                        <a:latin typeface="Aptos"/>
                      </a:endParaRPr>
                    </a:p>
                  </a:txBody>
                  <a:tcPr anchor="ctr">
                    <a:lnL w="12221" cap="flat" cmpd="sng" algn="ctr">
                      <a:solidFill>
                        <a:srgbClr val="FFFFFF"/>
                      </a:solidFill>
                      <a:prstDash val="solid"/>
                      <a:round/>
                      <a:headEnd type="none" w="med" len="med"/>
                      <a:tailEnd type="none" w="med" len="med"/>
                    </a:lnL>
                    <a:lnR w="12221" cap="flat" cmpd="sng" algn="ctr">
                      <a:solidFill>
                        <a:srgbClr val="FFFFFF"/>
                      </a:solidFill>
                      <a:prstDash val="solid"/>
                      <a:round/>
                      <a:headEnd type="none" w="med" len="med"/>
                      <a:tailEnd type="none" w="med" len="med"/>
                    </a:lnR>
                    <a:lnT w="12221" cap="flat" cmpd="sng" algn="ctr">
                      <a:solidFill>
                        <a:srgbClr val="FFFFFF"/>
                      </a:solidFill>
                      <a:prstDash val="solid"/>
                      <a:round/>
                      <a:headEnd type="none" w="med" len="med"/>
                      <a:tailEnd type="none" w="med" len="med"/>
                    </a:lnT>
                    <a:lnB w="12221"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335584550"/>
                  </a:ext>
                </a:extLst>
              </a:tr>
            </a:tbl>
          </a:graphicData>
        </a:graphic>
      </p:graphicFrame>
      <p:sp>
        <p:nvSpPr>
          <p:cNvPr id="14" name="TextBox 23">
            <a:extLst>
              <a:ext uri="{FF2B5EF4-FFF2-40B4-BE49-F238E27FC236}">
                <a16:creationId xmlns:a16="http://schemas.microsoft.com/office/drawing/2014/main" id="{47F65D8A-A0A9-F5A1-2BA3-8B2084033AAF}"/>
              </a:ext>
            </a:extLst>
          </p:cNvPr>
          <p:cNvSpPr txBox="1"/>
          <p:nvPr/>
        </p:nvSpPr>
        <p:spPr>
          <a:xfrm>
            <a:off x="7255808" y="10037362"/>
            <a:ext cx="11200906"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Comparaison</a:t>
            </a:r>
            <a:r>
              <a:rPr lang="en-US" sz="2850" b="1">
                <a:solidFill>
                  <a:srgbClr val="BFBFBD"/>
                </a:solidFill>
                <a:latin typeface="Open Sans 2 Bold"/>
                <a:ea typeface="Open Sans 2 Bold"/>
                <a:cs typeface="Open Sans 2 Bold"/>
              </a:rPr>
              <a:t> ANSSI/NIST - </a:t>
            </a:r>
            <a:r>
              <a:rPr lang="en-US" sz="2850" b="1" err="1">
                <a:solidFill>
                  <a:srgbClr val="BFBFBD"/>
                </a:solidFill>
                <a:latin typeface="Open Sans 2 Bold"/>
                <a:ea typeface="Open Sans 2 Bold"/>
                <a:cs typeface="Open Sans 2 Bold"/>
              </a:rPr>
              <a:t>Comparaison</a:t>
            </a:r>
            <a:r>
              <a:rPr lang="en-US" sz="2850" b="1">
                <a:solidFill>
                  <a:srgbClr val="BFBFBD"/>
                </a:solidFill>
                <a:latin typeface="Open Sans 2 Bold"/>
                <a:ea typeface="Open Sans 2 Bold"/>
                <a:cs typeface="Open Sans 2 Bold"/>
              </a:rPr>
              <a:t> </a:t>
            </a:r>
            <a:r>
              <a:rPr lang="en-US" sz="2850" b="1" err="1">
                <a:solidFill>
                  <a:srgbClr val="BFBFBD"/>
                </a:solidFill>
                <a:latin typeface="Open Sans 2 Bold"/>
                <a:ea typeface="Open Sans 2 Bold"/>
                <a:cs typeface="Open Sans 2 Bold"/>
              </a:rPr>
              <a:t>Structurée</a:t>
            </a:r>
            <a:r>
              <a:rPr lang="en-US" sz="2850" b="1">
                <a:solidFill>
                  <a:srgbClr val="BFBFBD"/>
                </a:solidFill>
                <a:latin typeface="Open Sans 2 Bold"/>
                <a:ea typeface="Open Sans 2 Bold"/>
                <a:cs typeface="Open Sans 2 Bold"/>
              </a:rPr>
              <a:t> </a:t>
            </a:r>
          </a:p>
        </p:txBody>
      </p:sp>
    </p:spTree>
    <p:extLst>
      <p:ext uri="{BB962C8B-B14F-4D97-AF65-F5344CB8AC3E}">
        <p14:creationId xmlns:p14="http://schemas.microsoft.com/office/powerpoint/2010/main" val="523930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9CFE97A7-4CC3-CACA-C497-37A5C0A431A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EAC5373-A4A4-801F-6301-47E5FF1E86E2}"/>
              </a:ext>
            </a:extLst>
          </p:cNvPr>
          <p:cNvGrpSpPr/>
          <p:nvPr/>
        </p:nvGrpSpPr>
        <p:grpSpPr>
          <a:xfrm>
            <a:off x="-164415" y="6462565"/>
            <a:ext cx="18616829" cy="3988849"/>
            <a:chOff x="0" y="0"/>
            <a:chExt cx="4903198" cy="1050561"/>
          </a:xfrm>
        </p:grpSpPr>
        <p:sp>
          <p:nvSpPr>
            <p:cNvPr id="3" name="Freeform 3">
              <a:extLst>
                <a:ext uri="{FF2B5EF4-FFF2-40B4-BE49-F238E27FC236}">
                  <a16:creationId xmlns:a16="http://schemas.microsoft.com/office/drawing/2014/main" id="{C035E755-3724-3E46-FD28-554DC8262E7B}"/>
                </a:ext>
              </a:extLst>
            </p:cNvPr>
            <p:cNvSpPr/>
            <p:nvPr/>
          </p:nvSpPr>
          <p:spPr>
            <a:xfrm>
              <a:off x="0" y="0"/>
              <a:ext cx="4903198" cy="1050561"/>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72B307D7-4770-A502-4CD9-791037352A2E}"/>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sp>
        <p:nvSpPr>
          <p:cNvPr id="30" name="Freeform 2">
            <a:extLst>
              <a:ext uri="{FF2B5EF4-FFF2-40B4-BE49-F238E27FC236}">
                <a16:creationId xmlns:a16="http://schemas.microsoft.com/office/drawing/2014/main" id="{603FD6CE-CD55-CE40-7B0A-B49766B8AFE9}"/>
              </a:ext>
            </a:extLst>
          </p:cNvPr>
          <p:cNvSpPr/>
          <p:nvPr/>
        </p:nvSpPr>
        <p:spPr>
          <a:xfrm rot="19440000">
            <a:off x="16119359" y="-5585804"/>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27" name="TextBox 27">
            <a:extLst>
              <a:ext uri="{FF2B5EF4-FFF2-40B4-BE49-F238E27FC236}">
                <a16:creationId xmlns:a16="http://schemas.microsoft.com/office/drawing/2014/main" id="{5D955F9F-9CBE-95F7-8F68-8888292505EC}"/>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6" name="Title 1">
            <a:extLst>
              <a:ext uri="{FF2B5EF4-FFF2-40B4-BE49-F238E27FC236}">
                <a16:creationId xmlns:a16="http://schemas.microsoft.com/office/drawing/2014/main" id="{F90CBA68-ECA8-4C6E-27D6-97FC2A74E41B}"/>
              </a:ext>
            </a:extLst>
          </p:cNvPr>
          <p:cNvSpPr>
            <a:spLocks noGrp="1"/>
          </p:cNvSpPr>
          <p:nvPr/>
        </p:nvSpPr>
        <p:spPr>
          <a:xfrm>
            <a:off x="1453525" y="2577986"/>
            <a:ext cx="12335931" cy="848979"/>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r>
              <a:rPr lang="en-US" sz="6000" b="0">
                <a:latin typeface="Montserrat Bold"/>
                <a:cs typeface="Arial"/>
              </a:rPr>
              <a:t>Etude de Cas: </a:t>
            </a:r>
            <a:endParaRPr lang="en-US">
              <a:latin typeface="Calibri"/>
              <a:ea typeface="Calibri"/>
              <a:cs typeface="Calibri"/>
            </a:endParaRPr>
          </a:p>
          <a:p>
            <a:r>
              <a:rPr lang="en-US" sz="6000" b="0" err="1">
                <a:latin typeface="Montserrat Bold"/>
                <a:cs typeface="Arial"/>
              </a:rPr>
              <a:t>Entreprise</a:t>
            </a:r>
            <a:r>
              <a:rPr lang="en-US" sz="6000" b="0">
                <a:latin typeface="Montserrat Bold"/>
                <a:cs typeface="Arial"/>
              </a:rPr>
              <a:t> Française dans la Défense</a:t>
            </a:r>
            <a:endParaRPr lang="en-US">
              <a:ea typeface="Calibri"/>
              <a:cs typeface="Calibri"/>
            </a:endParaRPr>
          </a:p>
        </p:txBody>
      </p:sp>
      <p:sp>
        <p:nvSpPr>
          <p:cNvPr id="11" name="TextBox 23">
            <a:extLst>
              <a:ext uri="{FF2B5EF4-FFF2-40B4-BE49-F238E27FC236}">
                <a16:creationId xmlns:a16="http://schemas.microsoft.com/office/drawing/2014/main" id="{9AD0A00B-1A08-B50F-6D0D-84B5D41F5D1F}"/>
              </a:ext>
            </a:extLst>
          </p:cNvPr>
          <p:cNvSpPr txBox="1"/>
          <p:nvPr/>
        </p:nvSpPr>
        <p:spPr>
          <a:xfrm>
            <a:off x="7255808" y="10037362"/>
            <a:ext cx="11200906"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Comparaison</a:t>
            </a:r>
            <a:r>
              <a:rPr lang="en-US" sz="2850" b="1">
                <a:solidFill>
                  <a:srgbClr val="BFBFBD"/>
                </a:solidFill>
                <a:latin typeface="Open Sans 2 Bold"/>
                <a:ea typeface="Open Sans 2 Bold"/>
                <a:cs typeface="Open Sans 2 Bold"/>
              </a:rPr>
              <a:t> ANSSI/NIST - Etude de </a:t>
            </a:r>
            <a:r>
              <a:rPr lang="en-US" sz="2850" b="1" err="1">
                <a:solidFill>
                  <a:srgbClr val="BFBFBD"/>
                </a:solidFill>
                <a:latin typeface="Open Sans 2 Bold"/>
                <a:ea typeface="Open Sans 2 Bold"/>
                <a:cs typeface="Open Sans 2 Bold"/>
              </a:rPr>
              <a:t>cas</a:t>
            </a:r>
          </a:p>
        </p:txBody>
      </p:sp>
      <p:sp>
        <p:nvSpPr>
          <p:cNvPr id="13" name="TextBox 2">
            <a:extLst>
              <a:ext uri="{FF2B5EF4-FFF2-40B4-BE49-F238E27FC236}">
                <a16:creationId xmlns:a16="http://schemas.microsoft.com/office/drawing/2014/main" id="{68D61C01-4338-F011-CF31-0A642D11A5B8}"/>
              </a:ext>
            </a:extLst>
          </p:cNvPr>
          <p:cNvSpPr txBox="1"/>
          <p:nvPr/>
        </p:nvSpPr>
        <p:spPr>
          <a:xfrm>
            <a:off x="2070604" y="3780388"/>
            <a:ext cx="9115096" cy="569386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a:ea typeface="+mn-lt"/>
                <a:cs typeface="+mn-lt"/>
              </a:rPr>
              <a:t> </a:t>
            </a:r>
            <a:r>
              <a:rPr lang="fr-FR" sz="2800" b="1">
                <a:ea typeface="+mn-lt"/>
                <a:cs typeface="+mn-lt"/>
              </a:rPr>
              <a:t>Problématique</a:t>
            </a:r>
            <a:r>
              <a:rPr lang="fr-FR" sz="2800">
                <a:ea typeface="+mn-lt"/>
                <a:cs typeface="+mn-lt"/>
              </a:rPr>
              <a:t> :</a:t>
            </a:r>
            <a:endParaRPr lang="en-US" sz="2800">
              <a:ea typeface="+mn-lt"/>
              <a:cs typeface="+mn-lt"/>
            </a:endParaRPr>
          </a:p>
          <a:p>
            <a:pPr>
              <a:buFont typeface="Arial"/>
              <a:buChar char="•"/>
            </a:pPr>
            <a:endParaRPr lang="fr-FR" sz="2800">
              <a:latin typeface="Aptos"/>
              <a:ea typeface="+mn-lt"/>
              <a:cs typeface="Arial"/>
            </a:endParaRPr>
          </a:p>
          <a:p>
            <a:pPr>
              <a:buFont typeface="Arial"/>
              <a:buChar char="•"/>
            </a:pPr>
            <a:r>
              <a:rPr lang="fr-FR" sz="2800">
                <a:ea typeface="+mn-lt"/>
                <a:cs typeface="+mn-lt"/>
              </a:rPr>
              <a:t> Équipements militaires,</a:t>
            </a:r>
            <a:endParaRPr lang="fr-FR" sz="2800">
              <a:latin typeface="Arial"/>
              <a:ea typeface="+mn-lt"/>
              <a:cs typeface="Arial"/>
            </a:endParaRPr>
          </a:p>
          <a:p>
            <a:pPr>
              <a:buFont typeface="Arial"/>
              <a:buChar char="•"/>
            </a:pPr>
            <a:r>
              <a:rPr lang="fr-FR" sz="2800">
                <a:ea typeface="+mn-lt"/>
                <a:cs typeface="+mn-lt"/>
              </a:rPr>
              <a:t> Informations classifiées,</a:t>
            </a:r>
            <a:endParaRPr lang="fr-FR" sz="2800">
              <a:latin typeface="Arial"/>
              <a:ea typeface="+mn-lt"/>
              <a:cs typeface="Arial"/>
            </a:endParaRPr>
          </a:p>
          <a:p>
            <a:pPr>
              <a:buFont typeface="Arial"/>
              <a:buChar char="•"/>
            </a:pPr>
            <a:r>
              <a:rPr lang="fr-FR" sz="2800">
                <a:ea typeface="+mn-lt"/>
                <a:cs typeface="+mn-lt"/>
              </a:rPr>
              <a:t> Réseau inter-administrations (RIE),</a:t>
            </a:r>
            <a:endParaRPr lang="fr-FR" sz="2800">
              <a:latin typeface="Arial"/>
              <a:ea typeface="+mn-lt"/>
              <a:cs typeface="Arial"/>
            </a:endParaRPr>
          </a:p>
          <a:p>
            <a:pPr>
              <a:buFont typeface="Arial"/>
              <a:buChar char="•"/>
            </a:pPr>
            <a:r>
              <a:rPr lang="fr-FR" sz="2800">
                <a:ea typeface="+mn-lt"/>
                <a:cs typeface="+mn-lt"/>
              </a:rPr>
              <a:t> Audits réguliers.</a:t>
            </a:r>
            <a:endParaRPr lang="fr-FR" sz="2800">
              <a:latin typeface="Arial"/>
              <a:cs typeface="Arial"/>
            </a:endParaRPr>
          </a:p>
          <a:p>
            <a:endParaRPr lang="fr-FR" sz="2800">
              <a:ea typeface="+mn-lt"/>
              <a:cs typeface="+mn-lt"/>
            </a:endParaRPr>
          </a:p>
          <a:p>
            <a:r>
              <a:rPr lang="fr-FR" sz="2800">
                <a:ea typeface="+mn-lt"/>
                <a:cs typeface="+mn-lt"/>
              </a:rPr>
              <a:t> </a:t>
            </a:r>
            <a:r>
              <a:rPr lang="fr-FR" sz="2800" b="1">
                <a:ea typeface="+mn-lt"/>
                <a:cs typeface="+mn-lt"/>
              </a:rPr>
              <a:t>Choix du référentiel</a:t>
            </a:r>
            <a:r>
              <a:rPr lang="fr-FR" sz="2800">
                <a:ea typeface="+mn-lt"/>
                <a:cs typeface="+mn-lt"/>
              </a:rPr>
              <a:t> :</a:t>
            </a:r>
            <a:br>
              <a:rPr lang="fr-FR" sz="2800">
                <a:ea typeface="+mn-lt"/>
                <a:cs typeface="+mn-lt"/>
              </a:rPr>
            </a:br>
            <a:r>
              <a:rPr lang="fr-FR" sz="2800">
                <a:ea typeface="+mn-lt"/>
                <a:cs typeface="+mn-lt"/>
              </a:rPr>
              <a:t> </a:t>
            </a:r>
          </a:p>
          <a:p>
            <a:r>
              <a:rPr lang="fr-FR" sz="2800" b="1">
                <a:ea typeface="+mn-lt"/>
                <a:cs typeface="+mn-lt"/>
              </a:rPr>
              <a:t>ANSSI</a:t>
            </a:r>
            <a:r>
              <a:rPr lang="fr-FR" sz="2800">
                <a:ea typeface="+mn-lt"/>
                <a:cs typeface="+mn-lt"/>
              </a:rPr>
              <a:t>, notamment :</a:t>
            </a:r>
            <a:endParaRPr lang="fr-FR" sz="2800">
              <a:ea typeface="Calibri"/>
              <a:cs typeface="Calibri"/>
            </a:endParaRPr>
          </a:p>
          <a:p>
            <a:pPr>
              <a:buFont typeface="Arial"/>
              <a:buChar char="•"/>
            </a:pPr>
            <a:r>
              <a:rPr lang="fr-FR" sz="2800">
                <a:ea typeface="+mn-lt"/>
                <a:cs typeface="+mn-lt"/>
              </a:rPr>
              <a:t> PSSI-E,</a:t>
            </a:r>
          </a:p>
          <a:p>
            <a:pPr>
              <a:buFont typeface="Arial"/>
              <a:buChar char="•"/>
            </a:pPr>
            <a:r>
              <a:rPr lang="fr-FR" sz="2800">
                <a:ea typeface="+mn-lt"/>
                <a:cs typeface="+mn-lt"/>
              </a:rPr>
              <a:t> IGI 1300,</a:t>
            </a:r>
          </a:p>
          <a:p>
            <a:pPr>
              <a:buFont typeface="Arial"/>
              <a:buChar char="•"/>
            </a:pPr>
            <a:r>
              <a:rPr lang="fr-FR" sz="2800">
                <a:ea typeface="+mn-lt"/>
                <a:cs typeface="+mn-lt"/>
              </a:rPr>
              <a:t> </a:t>
            </a:r>
            <a:r>
              <a:rPr lang="fr-FR" sz="2800" err="1">
                <a:ea typeface="+mn-lt"/>
                <a:cs typeface="+mn-lt"/>
              </a:rPr>
              <a:t>SecNumCloud</a:t>
            </a:r>
            <a:endParaRPr lang="fr-FR" sz="2800">
              <a:latin typeface="Aptos"/>
              <a:cs typeface="Arial"/>
            </a:endParaRPr>
          </a:p>
        </p:txBody>
      </p:sp>
      <p:sp>
        <p:nvSpPr>
          <p:cNvPr id="15" name="TextBox 9">
            <a:extLst>
              <a:ext uri="{FF2B5EF4-FFF2-40B4-BE49-F238E27FC236}">
                <a16:creationId xmlns:a16="http://schemas.microsoft.com/office/drawing/2014/main" id="{2E5FE90B-7ECC-8F3C-00EF-143D97CE6ED3}"/>
              </a:ext>
            </a:extLst>
          </p:cNvPr>
          <p:cNvSpPr txBox="1"/>
          <p:nvPr/>
        </p:nvSpPr>
        <p:spPr>
          <a:xfrm>
            <a:off x="6912123" y="7281860"/>
            <a:ext cx="8978555" cy="18158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 typeface=""/>
              <a:buChar char="•"/>
            </a:pPr>
            <a:r>
              <a:rPr lang="en-US" sz="2800" err="1"/>
              <a:t>Contraintes</a:t>
            </a:r>
            <a:r>
              <a:rPr lang="en-US" sz="2800"/>
              <a:t> </a:t>
            </a:r>
            <a:r>
              <a:rPr lang="en-US" sz="2800" err="1"/>
              <a:t>réglementaires</a:t>
            </a:r>
            <a:r>
              <a:rPr lang="en-US" sz="2800"/>
              <a:t> </a:t>
            </a:r>
            <a:r>
              <a:rPr lang="en-US" sz="2800" err="1"/>
              <a:t>strictes</a:t>
            </a:r>
            <a:r>
              <a:rPr lang="en-US" sz="2800"/>
              <a:t>,</a:t>
            </a:r>
            <a:endParaRPr lang="en-US" sz="2800">
              <a:ea typeface="Calibri"/>
              <a:cs typeface="Calibri"/>
            </a:endParaRPr>
          </a:p>
          <a:p>
            <a:pPr marL="228600" indent="-228600">
              <a:buFont typeface=""/>
              <a:buChar char="•"/>
            </a:pPr>
            <a:r>
              <a:rPr lang="en-US" sz="2800" err="1"/>
              <a:t>Besoin</a:t>
            </a:r>
            <a:r>
              <a:rPr lang="en-US" sz="2800"/>
              <a:t> de </a:t>
            </a:r>
            <a:r>
              <a:rPr lang="en-US" sz="2800" err="1"/>
              <a:t>souveraineté</a:t>
            </a:r>
            <a:r>
              <a:rPr lang="en-US" sz="2800"/>
              <a:t> numérique,</a:t>
            </a:r>
            <a:endParaRPr lang="en-US" sz="2800">
              <a:ea typeface="Calibri"/>
              <a:cs typeface="Calibri"/>
            </a:endParaRPr>
          </a:p>
          <a:p>
            <a:pPr marL="228600" indent="-228600">
              <a:buFont typeface=""/>
              <a:buChar char="•"/>
            </a:pPr>
            <a:r>
              <a:rPr lang="en-US" sz="2800" err="1"/>
              <a:t>Nécessité</a:t>
            </a:r>
            <a:r>
              <a:rPr lang="en-US" sz="2800"/>
              <a:t> de </a:t>
            </a:r>
            <a:r>
              <a:rPr lang="en-US" sz="2800" err="1"/>
              <a:t>conformité</a:t>
            </a:r>
            <a:r>
              <a:rPr lang="en-US" sz="2800"/>
              <a:t> pour continuer à </a:t>
            </a:r>
            <a:r>
              <a:rPr lang="en-US" sz="2800" err="1"/>
              <a:t>travailler</a:t>
            </a:r>
            <a:r>
              <a:rPr lang="en-US" sz="2800"/>
              <a:t> avec </a:t>
            </a:r>
            <a:r>
              <a:rPr lang="en-US" sz="2800" err="1"/>
              <a:t>l’État</a:t>
            </a:r>
            <a:r>
              <a:rPr lang="en-US" sz="2800"/>
              <a:t>.</a:t>
            </a:r>
            <a:endParaRPr lang="en-US" sz="2800">
              <a:ea typeface="Calibri"/>
              <a:cs typeface="Calibri"/>
            </a:endParaRPr>
          </a:p>
        </p:txBody>
      </p:sp>
      <p:pic>
        <p:nvPicPr>
          <p:cNvPr id="16" name="Picture 15">
            <a:extLst>
              <a:ext uri="{FF2B5EF4-FFF2-40B4-BE49-F238E27FC236}">
                <a16:creationId xmlns:a16="http://schemas.microsoft.com/office/drawing/2014/main" id="{2FFE61D4-229C-B2D3-0023-10E79DFE78F5}"/>
              </a:ext>
            </a:extLst>
          </p:cNvPr>
          <p:cNvPicPr>
            <a:picLocks noChangeAspect="1"/>
          </p:cNvPicPr>
          <p:nvPr/>
        </p:nvPicPr>
        <p:blipFill>
          <a:blip r:embed="rId4"/>
          <a:srcRect l="56497" t="18865" r="564" b="29149"/>
          <a:stretch>
            <a:fillRect/>
          </a:stretch>
        </p:blipFill>
        <p:spPr>
          <a:xfrm>
            <a:off x="8967650" y="2771958"/>
            <a:ext cx="3346912" cy="3284463"/>
          </a:xfrm>
          <a:prstGeom prst="rect">
            <a:avLst/>
          </a:prstGeom>
        </p:spPr>
      </p:pic>
      <p:sp>
        <p:nvSpPr>
          <p:cNvPr id="18" name="Freeform 23">
            <a:extLst>
              <a:ext uri="{FF2B5EF4-FFF2-40B4-BE49-F238E27FC236}">
                <a16:creationId xmlns:a16="http://schemas.microsoft.com/office/drawing/2014/main" id="{8FA59B75-A59F-FA83-C010-32F5AB6778E0}"/>
              </a:ext>
            </a:extLst>
          </p:cNvPr>
          <p:cNvSpPr/>
          <p:nvPr/>
        </p:nvSpPr>
        <p:spPr>
          <a:xfrm>
            <a:off x="875795" y="3610869"/>
            <a:ext cx="670144" cy="5439274"/>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spTree>
    <p:extLst>
      <p:ext uri="{BB962C8B-B14F-4D97-AF65-F5344CB8AC3E}">
        <p14:creationId xmlns:p14="http://schemas.microsoft.com/office/powerpoint/2010/main" val="1641152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E398E20F-A276-6C90-3959-439C8BBE66E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978A274-705C-8BBE-9A7B-FA956BEA56AC}"/>
              </a:ext>
            </a:extLst>
          </p:cNvPr>
          <p:cNvGrpSpPr/>
          <p:nvPr/>
        </p:nvGrpSpPr>
        <p:grpSpPr>
          <a:xfrm>
            <a:off x="-164415" y="3165704"/>
            <a:ext cx="18616829" cy="8102139"/>
            <a:chOff x="0" y="-47625"/>
            <a:chExt cx="4903198" cy="1098186"/>
          </a:xfrm>
        </p:grpSpPr>
        <p:sp>
          <p:nvSpPr>
            <p:cNvPr id="3" name="Freeform 3">
              <a:extLst>
                <a:ext uri="{FF2B5EF4-FFF2-40B4-BE49-F238E27FC236}">
                  <a16:creationId xmlns:a16="http://schemas.microsoft.com/office/drawing/2014/main" id="{6924AB07-7C09-5E50-589D-98F023DB291D}"/>
                </a:ext>
              </a:extLst>
            </p:cNvPr>
            <p:cNvSpPr/>
            <p:nvPr/>
          </p:nvSpPr>
          <p:spPr>
            <a:xfrm>
              <a:off x="0" y="0"/>
              <a:ext cx="4903198" cy="975302"/>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4FE6039C-FFDE-AC1E-06D7-6CF6306A56D1}"/>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sp>
        <p:nvSpPr>
          <p:cNvPr id="24" name="TextBox 24">
            <a:extLst>
              <a:ext uri="{FF2B5EF4-FFF2-40B4-BE49-F238E27FC236}">
                <a16:creationId xmlns:a16="http://schemas.microsoft.com/office/drawing/2014/main" id="{2AD60A66-4FFE-8DEA-CB5D-E21B687103DB}"/>
              </a:ext>
            </a:extLst>
          </p:cNvPr>
          <p:cNvSpPr txBox="1"/>
          <p:nvPr/>
        </p:nvSpPr>
        <p:spPr>
          <a:xfrm>
            <a:off x="253577" y="6387152"/>
            <a:ext cx="670144" cy="2414350"/>
          </a:xfrm>
          <a:prstGeom prst="rect">
            <a:avLst/>
          </a:prstGeom>
        </p:spPr>
        <p:txBody>
          <a:bodyPr lIns="50800" tIns="50800" rIns="50800" bIns="50800" rtlCol="0" anchor="ctr"/>
          <a:lstStyle/>
          <a:p>
            <a:pPr algn="ctr">
              <a:lnSpc>
                <a:spcPts val="2240"/>
              </a:lnSpc>
            </a:pPr>
            <a:endParaRPr/>
          </a:p>
        </p:txBody>
      </p:sp>
      <p:sp>
        <p:nvSpPr>
          <p:cNvPr id="27" name="TextBox 27">
            <a:extLst>
              <a:ext uri="{FF2B5EF4-FFF2-40B4-BE49-F238E27FC236}">
                <a16:creationId xmlns:a16="http://schemas.microsoft.com/office/drawing/2014/main" id="{FFF9D77E-9083-46D5-B4A5-9DA893249687}"/>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30" name="TextBox 23">
            <a:extLst>
              <a:ext uri="{FF2B5EF4-FFF2-40B4-BE49-F238E27FC236}">
                <a16:creationId xmlns:a16="http://schemas.microsoft.com/office/drawing/2014/main" id="{4045E894-C981-EB2D-D0A3-8A551BF8DB15}"/>
              </a:ext>
            </a:extLst>
          </p:cNvPr>
          <p:cNvSpPr txBox="1"/>
          <p:nvPr/>
        </p:nvSpPr>
        <p:spPr>
          <a:xfrm>
            <a:off x="14336" y="10282291"/>
            <a:ext cx="10017083"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Organimes</a:t>
            </a:r>
            <a:r>
              <a:rPr lang="en-US" sz="2850" b="1">
                <a:solidFill>
                  <a:srgbClr val="BFBFBD"/>
                </a:solidFill>
                <a:latin typeface="Open Sans 2 Bold"/>
                <a:ea typeface="Open Sans 2 Bold"/>
                <a:cs typeface="Open Sans 2 Bold"/>
              </a:rPr>
              <a:t> de </a:t>
            </a:r>
            <a:r>
              <a:rPr lang="en-US" sz="2850" b="1" err="1">
                <a:solidFill>
                  <a:srgbClr val="BFBFBD"/>
                </a:solidFill>
                <a:latin typeface="Open Sans 2 Bold"/>
                <a:ea typeface="Open Sans 2 Bold"/>
                <a:cs typeface="Open Sans 2 Bold"/>
              </a:rPr>
              <a:t>normes</a:t>
            </a:r>
            <a:r>
              <a:rPr lang="en-US" sz="2850" b="1">
                <a:solidFill>
                  <a:srgbClr val="BFBFBD"/>
                </a:solidFill>
                <a:latin typeface="Open Sans 2 Bold"/>
                <a:ea typeface="Open Sans 2 Bold"/>
                <a:cs typeface="Open Sans 2 Bold"/>
              </a:rPr>
              <a:t> – </a:t>
            </a:r>
            <a:r>
              <a:rPr lang="en-US" sz="2850" b="1" err="1">
                <a:solidFill>
                  <a:srgbClr val="BFBFBD"/>
                </a:solidFill>
                <a:latin typeface="Open Sans 2 Bold"/>
                <a:ea typeface="Open Sans 2 Bold"/>
                <a:cs typeface="Open Sans 2 Bold"/>
              </a:rPr>
              <a:t>Pourquoi</a:t>
            </a:r>
            <a:r>
              <a:rPr lang="en-US" sz="2850" b="1">
                <a:solidFill>
                  <a:srgbClr val="BFBFBD"/>
                </a:solidFill>
                <a:latin typeface="Open Sans 2 Bold"/>
                <a:ea typeface="Open Sans 2 Bold"/>
                <a:cs typeface="Open Sans 2 Bold"/>
              </a:rPr>
              <a:t> les </a:t>
            </a:r>
            <a:r>
              <a:rPr lang="en-US" sz="2850" b="1" err="1">
                <a:solidFill>
                  <a:srgbClr val="BFBFBD"/>
                </a:solidFill>
                <a:latin typeface="Open Sans 2 Bold"/>
                <a:ea typeface="Open Sans 2 Bold"/>
                <a:cs typeface="Open Sans 2 Bold"/>
              </a:rPr>
              <a:t>normes</a:t>
            </a:r>
            <a:endParaRPr lang="en-US" err="1"/>
          </a:p>
        </p:txBody>
      </p:sp>
      <p:sp>
        <p:nvSpPr>
          <p:cNvPr id="7" name="TextBox 24">
            <a:extLst>
              <a:ext uri="{FF2B5EF4-FFF2-40B4-BE49-F238E27FC236}">
                <a16:creationId xmlns:a16="http://schemas.microsoft.com/office/drawing/2014/main" id="{AB6AB6FA-48E4-2DA6-FDA6-C317426E8818}"/>
              </a:ext>
            </a:extLst>
          </p:cNvPr>
          <p:cNvSpPr txBox="1"/>
          <p:nvPr/>
        </p:nvSpPr>
        <p:spPr>
          <a:xfrm>
            <a:off x="1356950" y="1980738"/>
            <a:ext cx="7149644" cy="67342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Sans-Serif"/>
              <a:buChar char="•"/>
            </a:pPr>
            <a:r>
              <a:rPr lang="en-US" sz="3200" b="1">
                <a:latin typeface="Open Sans 1 Italics"/>
                <a:ea typeface="Calibri"/>
                <a:cs typeface="Calibri"/>
                <a:sym typeface="Glacial Indifference"/>
              </a:rPr>
              <a:t>Les </a:t>
            </a:r>
            <a:r>
              <a:rPr lang="en-US" sz="3200" b="1" err="1">
                <a:latin typeface="Open Sans 1 Italics"/>
                <a:ea typeface="Calibri"/>
                <a:cs typeface="Calibri"/>
                <a:sym typeface="Glacial Indifference"/>
              </a:rPr>
              <a:t>systèmes</a:t>
            </a:r>
            <a:r>
              <a:rPr lang="en-US" sz="3200" b="1">
                <a:latin typeface="Open Sans 1 Italics"/>
                <a:ea typeface="Calibri"/>
                <a:cs typeface="Calibri"/>
                <a:sym typeface="Glacial Indifference"/>
              </a:rPr>
              <a:t> </a:t>
            </a:r>
            <a:r>
              <a:rPr lang="en-US" sz="3200" b="1" err="1">
                <a:latin typeface="Open Sans 1 Italics"/>
                <a:ea typeface="Calibri"/>
                <a:cs typeface="Calibri"/>
                <a:sym typeface="Glacial Indifference"/>
              </a:rPr>
              <a:t>industriels</a:t>
            </a:r>
            <a:r>
              <a:rPr lang="en-US" sz="3200" b="1">
                <a:latin typeface="Open Sans 1 Italics"/>
                <a:ea typeface="Calibri"/>
                <a:cs typeface="Calibri"/>
                <a:sym typeface="Glacial Indifference"/>
              </a:rPr>
              <a:t> </a:t>
            </a:r>
            <a:r>
              <a:rPr lang="en-US" sz="3200" b="1" err="1">
                <a:latin typeface="Open Sans 1 Italics"/>
                <a:ea typeface="Calibri"/>
                <a:cs typeface="Calibri"/>
                <a:sym typeface="Glacial Indifference"/>
              </a:rPr>
              <a:t>sont</a:t>
            </a:r>
            <a:r>
              <a:rPr lang="en-US" sz="3200" b="1">
                <a:latin typeface="Open Sans 1 Italics"/>
                <a:ea typeface="Calibri"/>
                <a:cs typeface="Calibri"/>
                <a:sym typeface="Glacial Indifference"/>
              </a:rPr>
              <a:t> de plus </a:t>
            </a:r>
            <a:r>
              <a:rPr lang="en-US" sz="3200" b="1" err="1">
                <a:latin typeface="Open Sans 1 Italics"/>
                <a:ea typeface="Calibri"/>
                <a:cs typeface="Calibri"/>
                <a:sym typeface="Glacial Indifference"/>
              </a:rPr>
              <a:t>en</a:t>
            </a:r>
            <a:r>
              <a:rPr lang="en-US" sz="3200" b="1">
                <a:latin typeface="Open Sans 1 Italics"/>
                <a:ea typeface="Calibri"/>
                <a:cs typeface="Calibri"/>
                <a:sym typeface="Glacial Indifference"/>
              </a:rPr>
              <a:t> plus </a:t>
            </a:r>
            <a:r>
              <a:rPr lang="en-US" sz="3200" b="1" err="1">
                <a:latin typeface="Open Sans 1 Italics"/>
                <a:ea typeface="Calibri"/>
                <a:cs typeface="Calibri"/>
                <a:sym typeface="Glacial Indifference"/>
              </a:rPr>
              <a:t>connectés</a:t>
            </a:r>
            <a:endParaRPr lang="en-US" sz="3200" b="1">
              <a:latin typeface="Open Sans 1 Italics"/>
              <a:ea typeface="Calibri"/>
              <a:cs typeface="Calibri"/>
            </a:endParaRPr>
          </a:p>
          <a:p>
            <a:pPr marL="285750" indent="-285750">
              <a:lnSpc>
                <a:spcPct val="150000"/>
              </a:lnSpc>
              <a:buFont typeface="Arial,Sans-Serif"/>
              <a:buChar char="•"/>
            </a:pPr>
            <a:r>
              <a:rPr lang="en-US" sz="3200" b="1">
                <a:latin typeface="Open Sans 1 Italics"/>
                <a:ea typeface="Calibri"/>
                <a:cs typeface="Calibri"/>
              </a:rPr>
              <a:t>Les menaces </a:t>
            </a:r>
            <a:r>
              <a:rPr lang="en-US" sz="3200" b="1" err="1">
                <a:latin typeface="Open Sans 1 Italics"/>
                <a:ea typeface="Calibri"/>
                <a:cs typeface="Calibri"/>
              </a:rPr>
              <a:t>augmentent</a:t>
            </a:r>
            <a:r>
              <a:rPr lang="en-US" sz="3200" b="1">
                <a:latin typeface="Open Sans 1 Italics"/>
                <a:ea typeface="Calibri"/>
                <a:cs typeface="Calibri"/>
              </a:rPr>
              <a:t> (</a:t>
            </a:r>
            <a:r>
              <a:rPr lang="en-US" sz="3200" b="1" err="1">
                <a:latin typeface="Open Sans 1 Italics"/>
                <a:ea typeface="Calibri"/>
                <a:cs typeface="Calibri"/>
              </a:rPr>
              <a:t>Cyberattaques</a:t>
            </a:r>
            <a:r>
              <a:rPr lang="en-US" sz="3200" b="1">
                <a:latin typeface="Open Sans 1 Italics"/>
                <a:ea typeface="Calibri"/>
                <a:cs typeface="Calibri"/>
              </a:rPr>
              <a:t> OT)</a:t>
            </a:r>
          </a:p>
          <a:p>
            <a:pPr marL="285750" indent="-285750">
              <a:lnSpc>
                <a:spcPct val="150000"/>
              </a:lnSpc>
              <a:buFont typeface="Arial,Sans-Serif"/>
              <a:buChar char="•"/>
            </a:pPr>
            <a:r>
              <a:rPr lang="en-US" sz="3200" b="1">
                <a:latin typeface="Open Sans 1 Italics"/>
                <a:ea typeface="Calibri"/>
                <a:cs typeface="Calibri"/>
                <a:sym typeface="Glacial Indifference"/>
              </a:rPr>
              <a:t>Les </a:t>
            </a:r>
            <a:r>
              <a:rPr lang="en-US" sz="3200" b="1" err="1">
                <a:latin typeface="Open Sans 1 Italics"/>
                <a:ea typeface="Calibri"/>
                <a:cs typeface="Calibri"/>
                <a:sym typeface="Glacial Indifference"/>
              </a:rPr>
              <a:t>environnements</a:t>
            </a:r>
            <a:r>
              <a:rPr lang="en-US" sz="3200" b="1">
                <a:latin typeface="Open Sans 1 Italics"/>
                <a:ea typeface="Calibri"/>
                <a:cs typeface="Calibri"/>
                <a:sym typeface="Glacial Indifference"/>
              </a:rPr>
              <a:t> </a:t>
            </a:r>
            <a:r>
              <a:rPr lang="en-US" sz="3200" b="1" err="1">
                <a:latin typeface="Open Sans 1 Italics"/>
                <a:ea typeface="Calibri"/>
                <a:cs typeface="Calibri"/>
                <a:sym typeface="Glacial Indifference"/>
              </a:rPr>
              <a:t>industriels</a:t>
            </a:r>
            <a:r>
              <a:rPr lang="en-US" sz="3200" b="1">
                <a:latin typeface="Open Sans 1 Italics"/>
                <a:ea typeface="Calibri"/>
                <a:cs typeface="Calibri"/>
                <a:sym typeface="Glacial Indifference"/>
              </a:rPr>
              <a:t> </a:t>
            </a:r>
            <a:r>
              <a:rPr lang="en-US" sz="3200" b="1" err="1">
                <a:latin typeface="Open Sans 1 Italics"/>
                <a:ea typeface="Calibri"/>
                <a:cs typeface="Calibri"/>
                <a:sym typeface="Glacial Indifference"/>
              </a:rPr>
              <a:t>ont</a:t>
            </a:r>
            <a:r>
              <a:rPr lang="en-US" sz="3200" b="1">
                <a:latin typeface="Open Sans 1 Italics"/>
                <a:ea typeface="Calibri"/>
                <a:cs typeface="Calibri"/>
                <a:sym typeface="Glacial Indifference"/>
              </a:rPr>
              <a:t> des </a:t>
            </a:r>
            <a:r>
              <a:rPr lang="en-US" sz="3200" b="1" err="1">
                <a:latin typeface="Open Sans 1 Italics"/>
                <a:ea typeface="Calibri"/>
                <a:cs typeface="Calibri"/>
                <a:sym typeface="Glacial Indifference"/>
              </a:rPr>
              <a:t>contraintes</a:t>
            </a:r>
            <a:r>
              <a:rPr lang="en-US" sz="3200" b="1">
                <a:latin typeface="Open Sans 1 Italics"/>
                <a:ea typeface="Calibri"/>
                <a:cs typeface="Calibri"/>
                <a:sym typeface="Glacial Indifference"/>
              </a:rPr>
              <a:t> unique</a:t>
            </a:r>
            <a:endParaRPr lang="en-US" sz="3200" b="1">
              <a:latin typeface="Open Sans 1 Italics"/>
              <a:ea typeface="Calibri"/>
              <a:cs typeface="Calibri"/>
            </a:endParaRPr>
          </a:p>
          <a:p>
            <a:pPr marL="285750" indent="-285750">
              <a:lnSpc>
                <a:spcPct val="150000"/>
              </a:lnSpc>
              <a:buFont typeface="Arial,Sans-Serif"/>
              <a:buChar char="•"/>
            </a:pPr>
            <a:r>
              <a:rPr lang="en-US" sz="3200" b="1">
                <a:latin typeface="Open Sans 1 Italics"/>
                <a:ea typeface="Calibri"/>
                <a:cs typeface="Calibri"/>
                <a:sym typeface="Glacial Indifference"/>
              </a:rPr>
              <a:t>Des </a:t>
            </a:r>
            <a:r>
              <a:rPr lang="en-US" sz="3200" b="1" err="1">
                <a:latin typeface="Open Sans 1 Italics"/>
                <a:ea typeface="Calibri"/>
                <a:cs typeface="Calibri"/>
                <a:sym typeface="Glacial Indifference"/>
              </a:rPr>
              <a:t>référentiels</a:t>
            </a:r>
            <a:r>
              <a:rPr lang="en-US" sz="3200" b="1">
                <a:latin typeface="Open Sans 1 Italics"/>
                <a:ea typeface="Calibri"/>
                <a:cs typeface="Calibri"/>
                <a:sym typeface="Glacial Indifference"/>
              </a:rPr>
              <a:t> </a:t>
            </a:r>
            <a:r>
              <a:rPr lang="en-US" sz="3200" b="1" err="1">
                <a:latin typeface="Open Sans 1 Italics"/>
                <a:ea typeface="Calibri"/>
                <a:cs typeface="Calibri"/>
                <a:sym typeface="Glacial Indifference"/>
              </a:rPr>
              <a:t>sont</a:t>
            </a:r>
            <a:r>
              <a:rPr lang="en-US" sz="3200" b="1">
                <a:latin typeface="Open Sans 1 Italics"/>
                <a:ea typeface="Calibri"/>
                <a:cs typeface="Calibri"/>
                <a:sym typeface="Glacial Indifference"/>
              </a:rPr>
              <a:t> indispensable pour guider, </a:t>
            </a:r>
            <a:r>
              <a:rPr lang="en-US" sz="3200" b="1" err="1">
                <a:latin typeface="Open Sans 1 Italics"/>
                <a:ea typeface="Calibri"/>
                <a:cs typeface="Calibri"/>
                <a:sym typeface="Glacial Indifference"/>
              </a:rPr>
              <a:t>harmoniser</a:t>
            </a:r>
            <a:r>
              <a:rPr lang="en-US" sz="3200" b="1">
                <a:latin typeface="Open Sans 1 Italics"/>
                <a:ea typeface="Calibri"/>
                <a:cs typeface="Calibri"/>
                <a:sym typeface="Glacial Indifference"/>
              </a:rPr>
              <a:t> et </a:t>
            </a:r>
            <a:r>
              <a:rPr lang="en-US" sz="3200" b="1" err="1">
                <a:latin typeface="Open Sans 1 Italics"/>
                <a:ea typeface="Calibri"/>
                <a:cs typeface="Calibri"/>
                <a:sym typeface="Glacial Indifference"/>
              </a:rPr>
              <a:t>sécuriser</a:t>
            </a:r>
            <a:endParaRPr lang="en-US" sz="3200" b="1">
              <a:latin typeface="Open Sans 1 Italics"/>
              <a:ea typeface="Calibri"/>
              <a:cs typeface="Calibri"/>
            </a:endParaRPr>
          </a:p>
          <a:p>
            <a:pPr marL="228600" indent="-228600">
              <a:lnSpc>
                <a:spcPct val="150000"/>
              </a:lnSpc>
              <a:buFont typeface="Arial"/>
              <a:buChar char="•"/>
            </a:pPr>
            <a:endParaRPr lang="en-US" sz="4000" b="1">
              <a:latin typeface="Open Sans 1 Italics"/>
              <a:ea typeface="Glacial Indifference"/>
              <a:cs typeface="Glacial Indifference"/>
            </a:endParaRPr>
          </a:p>
        </p:txBody>
      </p:sp>
      <p:sp>
        <p:nvSpPr>
          <p:cNvPr id="14" name="Espace réservé du texte 3">
            <a:extLst>
              <a:ext uri="{FF2B5EF4-FFF2-40B4-BE49-F238E27FC236}">
                <a16:creationId xmlns:a16="http://schemas.microsoft.com/office/drawing/2014/main" id="{9431B561-4848-1BFE-1D85-0FA73DC14870}"/>
              </a:ext>
            </a:extLst>
          </p:cNvPr>
          <p:cNvSpPr>
            <a:spLocks noGrp="1"/>
          </p:cNvSpPr>
          <p:nvPr/>
        </p:nvSpPr>
        <p:spPr>
          <a:xfrm>
            <a:off x="914487" y="755192"/>
            <a:ext cx="6878880" cy="501453"/>
          </a:xfrm>
          <a:prstGeom prst="rect">
            <a:avLst/>
          </a:prstGeom>
        </p:spPr>
        <p:txBody>
          <a:bodyPr vert="horz" lIns="0" tIns="0" rIns="0" bIns="0" rtlCol="0" anchor="b">
            <a:noAutofit/>
          </a:bodyPr>
          <a:lstStyle>
            <a:defPPr>
              <a:defRPr lang="en-US"/>
            </a:defPPr>
            <a:lvl1pPr marL="0" indent="0" algn="l" defTabSz="914400" rtl="0" eaLnBrk="1" latinLnBrk="0" hangingPunct="1">
              <a:lnSpc>
                <a:spcPct val="100000"/>
              </a:lnSpc>
              <a:spcBef>
                <a:spcPts val="1000"/>
              </a:spcBef>
              <a:buFontTx/>
              <a:buNone/>
              <a:defRPr sz="1800" b="1" kern="1200">
                <a:solidFill>
                  <a:schemeClr val="tx1"/>
                </a:solidFill>
                <a:latin typeface="+mj-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0">
                <a:latin typeface="Montserrat Bold"/>
              </a:rPr>
              <a:t>Pourquoi des normes dans l'OT ?</a:t>
            </a:r>
            <a:endParaRPr lang="en-US"/>
          </a:p>
        </p:txBody>
      </p:sp>
      <p:sp>
        <p:nvSpPr>
          <p:cNvPr id="32" name="Freeform 2">
            <a:extLst>
              <a:ext uri="{FF2B5EF4-FFF2-40B4-BE49-F238E27FC236}">
                <a16:creationId xmlns:a16="http://schemas.microsoft.com/office/drawing/2014/main" id="{BC51EF4B-929A-9684-5FAA-A040B371A08F}"/>
              </a:ext>
            </a:extLst>
          </p:cNvPr>
          <p:cNvSpPr/>
          <p:nvPr/>
        </p:nvSpPr>
        <p:spPr>
          <a:xfrm rot="1500000">
            <a:off x="13529054" y="-209745"/>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Tree>
    <p:extLst>
      <p:ext uri="{BB962C8B-B14F-4D97-AF65-F5344CB8AC3E}">
        <p14:creationId xmlns:p14="http://schemas.microsoft.com/office/powerpoint/2010/main" val="4150430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964235FF-FE3A-9994-F852-39EF38083D9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1D2F7D8-AC36-8B3A-8226-5418A44DE6CA}"/>
              </a:ext>
            </a:extLst>
          </p:cNvPr>
          <p:cNvGrpSpPr/>
          <p:nvPr/>
        </p:nvGrpSpPr>
        <p:grpSpPr>
          <a:xfrm>
            <a:off x="-164415" y="6462565"/>
            <a:ext cx="18616829" cy="3988849"/>
            <a:chOff x="0" y="0"/>
            <a:chExt cx="4903198" cy="1050561"/>
          </a:xfrm>
        </p:grpSpPr>
        <p:sp>
          <p:nvSpPr>
            <p:cNvPr id="3" name="Freeform 3">
              <a:extLst>
                <a:ext uri="{FF2B5EF4-FFF2-40B4-BE49-F238E27FC236}">
                  <a16:creationId xmlns:a16="http://schemas.microsoft.com/office/drawing/2014/main" id="{786FB493-9F6B-682F-6734-97BBB978DA83}"/>
                </a:ext>
              </a:extLst>
            </p:cNvPr>
            <p:cNvSpPr/>
            <p:nvPr/>
          </p:nvSpPr>
          <p:spPr>
            <a:xfrm>
              <a:off x="0" y="0"/>
              <a:ext cx="4903198" cy="1050561"/>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1BDF9C51-CB8B-B419-6854-87BF3A62D258}"/>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sp>
        <p:nvSpPr>
          <p:cNvPr id="30" name="Freeform 2">
            <a:extLst>
              <a:ext uri="{FF2B5EF4-FFF2-40B4-BE49-F238E27FC236}">
                <a16:creationId xmlns:a16="http://schemas.microsoft.com/office/drawing/2014/main" id="{2F5FA209-566C-4B07-C5AB-B3B2D25E0AB8}"/>
              </a:ext>
            </a:extLst>
          </p:cNvPr>
          <p:cNvSpPr/>
          <p:nvPr/>
        </p:nvSpPr>
        <p:spPr>
          <a:xfrm rot="19440000">
            <a:off x="14486502" y="-4457648"/>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27" name="TextBox 27">
            <a:extLst>
              <a:ext uri="{FF2B5EF4-FFF2-40B4-BE49-F238E27FC236}">
                <a16:creationId xmlns:a16="http://schemas.microsoft.com/office/drawing/2014/main" id="{070AAEC0-36AD-0178-C011-97FACEE3A5FE}"/>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6" name="Title 1">
            <a:extLst>
              <a:ext uri="{FF2B5EF4-FFF2-40B4-BE49-F238E27FC236}">
                <a16:creationId xmlns:a16="http://schemas.microsoft.com/office/drawing/2014/main" id="{86665142-5813-984E-F289-181442DD2C2A}"/>
              </a:ext>
            </a:extLst>
          </p:cNvPr>
          <p:cNvSpPr>
            <a:spLocks noGrp="1"/>
          </p:cNvSpPr>
          <p:nvPr/>
        </p:nvSpPr>
        <p:spPr>
          <a:xfrm>
            <a:off x="1750408" y="1909999"/>
            <a:ext cx="12335931" cy="848979"/>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r>
              <a:rPr lang="en-US" sz="6000" b="0">
                <a:latin typeface="Montserrat Bold"/>
                <a:cs typeface="Arial"/>
              </a:rPr>
              <a:t>Etude de Cas: </a:t>
            </a:r>
            <a:endParaRPr lang="en-US">
              <a:latin typeface="Calibri"/>
              <a:ea typeface="Calibri"/>
              <a:cs typeface="Calibri"/>
            </a:endParaRPr>
          </a:p>
          <a:p>
            <a:r>
              <a:rPr lang="en-US" sz="6000" b="0" err="1">
                <a:latin typeface="Montserrat Bold"/>
                <a:cs typeface="Arial"/>
              </a:rPr>
              <a:t>Hôpital</a:t>
            </a:r>
            <a:r>
              <a:rPr lang="en-US" sz="6000" b="0">
                <a:latin typeface="Montserrat Bold"/>
                <a:cs typeface="Arial"/>
              </a:rPr>
              <a:t> </a:t>
            </a:r>
            <a:r>
              <a:rPr lang="en-US" sz="6000" b="0" err="1">
                <a:latin typeface="Montserrat Bold"/>
                <a:cs typeface="Arial"/>
              </a:rPr>
              <a:t>Américain</a:t>
            </a:r>
            <a:endParaRPr lang="en-US" err="1"/>
          </a:p>
        </p:txBody>
      </p:sp>
      <p:sp>
        <p:nvSpPr>
          <p:cNvPr id="11" name="TextBox 23">
            <a:extLst>
              <a:ext uri="{FF2B5EF4-FFF2-40B4-BE49-F238E27FC236}">
                <a16:creationId xmlns:a16="http://schemas.microsoft.com/office/drawing/2014/main" id="{809EE052-107C-B111-84A4-68483C463D56}"/>
              </a:ext>
            </a:extLst>
          </p:cNvPr>
          <p:cNvSpPr txBox="1"/>
          <p:nvPr/>
        </p:nvSpPr>
        <p:spPr>
          <a:xfrm>
            <a:off x="7255808" y="10037362"/>
            <a:ext cx="11200906"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Comparaison</a:t>
            </a:r>
            <a:r>
              <a:rPr lang="en-US" sz="2850" b="1">
                <a:solidFill>
                  <a:srgbClr val="BFBFBD"/>
                </a:solidFill>
                <a:latin typeface="Open Sans 2 Bold"/>
                <a:ea typeface="Open Sans 2 Bold"/>
                <a:cs typeface="Open Sans 2 Bold"/>
              </a:rPr>
              <a:t> ANSSI/NIST - Etude de </a:t>
            </a:r>
            <a:r>
              <a:rPr lang="en-US" sz="2850" b="1" err="1">
                <a:solidFill>
                  <a:srgbClr val="BFBFBD"/>
                </a:solidFill>
                <a:latin typeface="Open Sans 2 Bold"/>
                <a:ea typeface="Open Sans 2 Bold"/>
                <a:cs typeface="Open Sans 2 Bold"/>
              </a:rPr>
              <a:t>cas</a:t>
            </a:r>
          </a:p>
        </p:txBody>
      </p:sp>
      <p:sp>
        <p:nvSpPr>
          <p:cNvPr id="5" name="TextBox 2">
            <a:extLst>
              <a:ext uri="{FF2B5EF4-FFF2-40B4-BE49-F238E27FC236}">
                <a16:creationId xmlns:a16="http://schemas.microsoft.com/office/drawing/2014/main" id="{E2CAD019-E85E-CB36-5ECD-D57D101F32B6}"/>
              </a:ext>
            </a:extLst>
          </p:cNvPr>
          <p:cNvSpPr txBox="1"/>
          <p:nvPr/>
        </p:nvSpPr>
        <p:spPr>
          <a:xfrm>
            <a:off x="1757809" y="3500738"/>
            <a:ext cx="4924096" cy="48320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b="1">
                <a:latin typeface="Aptos"/>
                <a:ea typeface="+mn-lt"/>
                <a:cs typeface="Arial"/>
              </a:rPr>
              <a:t>Problématique</a:t>
            </a:r>
            <a:r>
              <a:rPr lang="fr-FR" sz="2800">
                <a:latin typeface="Aptos"/>
                <a:ea typeface="+mn-lt"/>
                <a:cs typeface="Arial"/>
              </a:rPr>
              <a:t> :</a:t>
            </a:r>
            <a:endParaRPr lang="en-US" sz="2800">
              <a:ea typeface="Calibri"/>
              <a:cs typeface="Calibri"/>
            </a:endParaRPr>
          </a:p>
          <a:p>
            <a:pPr>
              <a:buFont typeface="Arial"/>
              <a:buChar char="•"/>
            </a:pPr>
            <a:endParaRPr lang="fr-FR" sz="2800">
              <a:latin typeface="Aptos"/>
              <a:ea typeface="+mn-lt"/>
              <a:cs typeface="Arial"/>
            </a:endParaRPr>
          </a:p>
          <a:p>
            <a:pPr>
              <a:buFont typeface="Arial"/>
              <a:buChar char="•"/>
            </a:pPr>
            <a:r>
              <a:rPr lang="fr-FR" sz="2800">
                <a:ea typeface="+mn-lt"/>
                <a:cs typeface="+mn-lt"/>
              </a:rPr>
              <a:t> Loi HIPAA (</a:t>
            </a:r>
            <a:r>
              <a:rPr lang="fr-FR" sz="2800" err="1">
                <a:ea typeface="+mn-lt"/>
                <a:cs typeface="+mn-lt"/>
              </a:rPr>
              <a:t>Health</a:t>
            </a:r>
            <a:r>
              <a:rPr lang="fr-FR" sz="2800">
                <a:ea typeface="+mn-lt"/>
                <a:cs typeface="+mn-lt"/>
              </a:rPr>
              <a:t> </a:t>
            </a:r>
            <a:r>
              <a:rPr lang="fr-FR" sz="2800" err="1">
                <a:ea typeface="+mn-lt"/>
                <a:cs typeface="+mn-lt"/>
              </a:rPr>
              <a:t>Insurance</a:t>
            </a:r>
            <a:r>
              <a:rPr lang="fr-FR" sz="2800">
                <a:ea typeface="+mn-lt"/>
                <a:cs typeface="+mn-lt"/>
              </a:rPr>
              <a:t> </a:t>
            </a:r>
            <a:r>
              <a:rPr lang="fr-FR" sz="2800" err="1">
                <a:ea typeface="+mn-lt"/>
                <a:cs typeface="+mn-lt"/>
              </a:rPr>
              <a:t>Portability</a:t>
            </a:r>
            <a:r>
              <a:rPr lang="fr-FR" sz="2800">
                <a:ea typeface="+mn-lt"/>
                <a:cs typeface="+mn-lt"/>
              </a:rPr>
              <a:t> and </a:t>
            </a:r>
            <a:r>
              <a:rPr lang="fr-FR" sz="2800" err="1">
                <a:ea typeface="+mn-lt"/>
                <a:cs typeface="+mn-lt"/>
              </a:rPr>
              <a:t>Accountability</a:t>
            </a:r>
            <a:r>
              <a:rPr lang="fr-FR" sz="2800">
                <a:ea typeface="+mn-lt"/>
                <a:cs typeface="+mn-lt"/>
              </a:rPr>
              <a:t> </a:t>
            </a:r>
            <a:r>
              <a:rPr lang="fr-FR" sz="2800" err="1">
                <a:ea typeface="+mn-lt"/>
                <a:cs typeface="+mn-lt"/>
              </a:rPr>
              <a:t>Act</a:t>
            </a:r>
            <a:r>
              <a:rPr lang="fr-FR" sz="2800">
                <a:ea typeface="+mn-lt"/>
                <a:cs typeface="+mn-lt"/>
              </a:rPr>
              <a:t>),</a:t>
            </a:r>
            <a:endParaRPr lang="fr-FR" sz="2800">
              <a:latin typeface="Arial"/>
              <a:ea typeface="+mn-lt"/>
              <a:cs typeface="Arial"/>
            </a:endParaRPr>
          </a:p>
          <a:p>
            <a:pPr>
              <a:buFont typeface="Arial"/>
              <a:buChar char="•"/>
            </a:pPr>
            <a:r>
              <a:rPr lang="fr-FR" sz="2800">
                <a:ea typeface="+mn-lt"/>
                <a:cs typeface="+mn-lt"/>
              </a:rPr>
              <a:t> Attaques ransomware.</a:t>
            </a:r>
            <a:endParaRPr lang="fr-FR" sz="2800">
              <a:latin typeface="Arial"/>
              <a:ea typeface="+mn-lt"/>
              <a:cs typeface="Arial"/>
            </a:endParaRPr>
          </a:p>
          <a:p>
            <a:endParaRPr lang="fr-FR" sz="2800">
              <a:ea typeface="+mn-lt"/>
              <a:cs typeface="+mn-lt"/>
            </a:endParaRPr>
          </a:p>
          <a:p>
            <a:r>
              <a:rPr lang="fr-FR" sz="2800" b="1">
                <a:ea typeface="+mn-lt"/>
                <a:cs typeface="+mn-lt"/>
              </a:rPr>
              <a:t>Choix du référentiel</a:t>
            </a:r>
            <a:r>
              <a:rPr lang="fr-FR" sz="2800">
                <a:ea typeface="+mn-lt"/>
                <a:cs typeface="+mn-lt"/>
              </a:rPr>
              <a:t> :</a:t>
            </a:r>
            <a:br>
              <a:rPr lang="fr-FR" sz="2800">
                <a:ea typeface="+mn-lt"/>
                <a:cs typeface="+mn-lt"/>
              </a:rPr>
            </a:br>
            <a:r>
              <a:rPr lang="fr-FR" sz="2800">
                <a:ea typeface="+mn-lt"/>
                <a:cs typeface="+mn-lt"/>
              </a:rPr>
              <a:t> </a:t>
            </a:r>
          </a:p>
          <a:p>
            <a:r>
              <a:rPr lang="fr-FR" sz="2800" b="1">
                <a:ea typeface="+mn-lt"/>
                <a:cs typeface="+mn-lt"/>
              </a:rPr>
              <a:t>NIST</a:t>
            </a:r>
            <a:r>
              <a:rPr lang="fr-FR" sz="2800">
                <a:ea typeface="+mn-lt"/>
                <a:cs typeface="+mn-lt"/>
              </a:rPr>
              <a:t>, notamment :</a:t>
            </a:r>
            <a:endParaRPr lang="fr-FR" sz="2800">
              <a:ea typeface="Calibri"/>
              <a:cs typeface="Calibri"/>
            </a:endParaRPr>
          </a:p>
          <a:p>
            <a:pPr>
              <a:buFont typeface="Arial"/>
              <a:buChar char="•"/>
            </a:pPr>
            <a:r>
              <a:rPr lang="fr-FR" sz="2800">
                <a:ea typeface="+mn-lt"/>
                <a:cs typeface="+mn-lt"/>
              </a:rPr>
              <a:t> NIST SP 800-53</a:t>
            </a:r>
          </a:p>
        </p:txBody>
      </p:sp>
      <p:sp>
        <p:nvSpPr>
          <p:cNvPr id="7" name="TextBox 9">
            <a:extLst>
              <a:ext uri="{FF2B5EF4-FFF2-40B4-BE49-F238E27FC236}">
                <a16:creationId xmlns:a16="http://schemas.microsoft.com/office/drawing/2014/main" id="{23FE9326-1755-360E-A1D3-D707C0FA5D90}"/>
              </a:ext>
            </a:extLst>
          </p:cNvPr>
          <p:cNvSpPr txBox="1"/>
          <p:nvPr/>
        </p:nvSpPr>
        <p:spPr>
          <a:xfrm>
            <a:off x="7471252" y="6707886"/>
            <a:ext cx="4937234"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 typeface=""/>
              <a:buChar char="•"/>
            </a:pPr>
            <a:r>
              <a:rPr lang="en-US" sz="2800" err="1"/>
              <a:t>Contrôles</a:t>
            </a:r>
            <a:r>
              <a:rPr lang="en-US" sz="2800"/>
              <a:t> précis (ex : </a:t>
            </a:r>
            <a:r>
              <a:rPr lang="en-US" sz="2800" err="1"/>
              <a:t>chiffement</a:t>
            </a:r>
            <a:r>
              <a:rPr lang="en-US" sz="2800"/>
              <a:t>, </a:t>
            </a:r>
            <a:r>
              <a:rPr lang="en-US" sz="2800" err="1"/>
              <a:t>authentification</a:t>
            </a:r>
            <a:r>
              <a:rPr lang="en-US" sz="2800"/>
              <a:t> multi-</a:t>
            </a:r>
            <a:r>
              <a:rPr lang="en-US" sz="2800" err="1"/>
              <a:t>facteurs</a:t>
            </a:r>
            <a:r>
              <a:rPr lang="en-US" sz="2800"/>
              <a:t>)</a:t>
            </a:r>
            <a:endParaRPr lang="en-US" sz="2800">
              <a:ea typeface="Calibri"/>
              <a:cs typeface="Calibri"/>
            </a:endParaRPr>
          </a:p>
          <a:p>
            <a:pPr marL="228600" indent="-228600">
              <a:buFont typeface=""/>
              <a:buChar char="•"/>
            </a:pPr>
            <a:r>
              <a:rPr lang="en-US" sz="2800" err="1"/>
              <a:t>Largement</a:t>
            </a:r>
            <a:r>
              <a:rPr lang="en-US" sz="2800"/>
              <a:t> </a:t>
            </a:r>
            <a:r>
              <a:rPr lang="en-US" sz="2800" err="1"/>
              <a:t>utilisé</a:t>
            </a:r>
            <a:r>
              <a:rPr lang="en-US" sz="2800"/>
              <a:t> aux USA par les </a:t>
            </a:r>
            <a:r>
              <a:rPr lang="en-US" sz="2800" err="1"/>
              <a:t>hôpitaux</a:t>
            </a:r>
            <a:r>
              <a:rPr lang="en-US" sz="2800"/>
              <a:t> et </a:t>
            </a:r>
            <a:r>
              <a:rPr lang="en-US" sz="2800" err="1"/>
              <a:t>agences</a:t>
            </a:r>
            <a:r>
              <a:rPr lang="en-US" sz="2800"/>
              <a:t> </a:t>
            </a:r>
            <a:r>
              <a:rPr lang="en-US" sz="2800" err="1"/>
              <a:t>fédérales</a:t>
            </a:r>
            <a:endParaRPr lang="en-US" sz="2800">
              <a:ea typeface="Calibri"/>
              <a:cs typeface="Calibri"/>
            </a:endParaRPr>
          </a:p>
        </p:txBody>
      </p:sp>
      <p:pic>
        <p:nvPicPr>
          <p:cNvPr id="8" name="Picture 7">
            <a:extLst>
              <a:ext uri="{FF2B5EF4-FFF2-40B4-BE49-F238E27FC236}">
                <a16:creationId xmlns:a16="http://schemas.microsoft.com/office/drawing/2014/main" id="{925E7EBA-9E6E-0E3D-478D-E2096E532CF9}"/>
              </a:ext>
            </a:extLst>
          </p:cNvPr>
          <p:cNvPicPr>
            <a:picLocks noChangeAspect="1"/>
          </p:cNvPicPr>
          <p:nvPr/>
        </p:nvPicPr>
        <p:blipFill>
          <a:blip r:embed="rId4"/>
          <a:stretch>
            <a:fillRect/>
          </a:stretch>
        </p:blipFill>
        <p:spPr>
          <a:xfrm>
            <a:off x="9418123" y="2330037"/>
            <a:ext cx="3934691" cy="3919847"/>
          </a:xfrm>
          <a:prstGeom prst="rect">
            <a:avLst/>
          </a:prstGeom>
        </p:spPr>
      </p:pic>
      <p:sp>
        <p:nvSpPr>
          <p:cNvPr id="10" name="Freeform 23">
            <a:extLst>
              <a:ext uri="{FF2B5EF4-FFF2-40B4-BE49-F238E27FC236}">
                <a16:creationId xmlns:a16="http://schemas.microsoft.com/office/drawing/2014/main" id="{F6C8A8A2-2956-CA4A-89B1-10A4EC5F7E38}"/>
              </a:ext>
            </a:extLst>
          </p:cNvPr>
          <p:cNvSpPr/>
          <p:nvPr/>
        </p:nvSpPr>
        <p:spPr>
          <a:xfrm>
            <a:off x="875795" y="3610869"/>
            <a:ext cx="670144" cy="5439274"/>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spTree>
    <p:extLst>
      <p:ext uri="{BB962C8B-B14F-4D97-AF65-F5344CB8AC3E}">
        <p14:creationId xmlns:p14="http://schemas.microsoft.com/office/powerpoint/2010/main" val="3609792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58AB1892-227F-A24A-25A7-66A6831CEB2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58C2AA0-9E08-5EB6-875B-909453B92760}"/>
              </a:ext>
            </a:extLst>
          </p:cNvPr>
          <p:cNvGrpSpPr/>
          <p:nvPr/>
        </p:nvGrpSpPr>
        <p:grpSpPr>
          <a:xfrm>
            <a:off x="-164415" y="6462565"/>
            <a:ext cx="18616829" cy="3988849"/>
            <a:chOff x="0" y="0"/>
            <a:chExt cx="4903198" cy="1050561"/>
          </a:xfrm>
        </p:grpSpPr>
        <p:sp>
          <p:nvSpPr>
            <p:cNvPr id="3" name="Freeform 3">
              <a:extLst>
                <a:ext uri="{FF2B5EF4-FFF2-40B4-BE49-F238E27FC236}">
                  <a16:creationId xmlns:a16="http://schemas.microsoft.com/office/drawing/2014/main" id="{060F5476-FA3B-CAF1-0E20-849118AA07B9}"/>
                </a:ext>
              </a:extLst>
            </p:cNvPr>
            <p:cNvSpPr/>
            <p:nvPr/>
          </p:nvSpPr>
          <p:spPr>
            <a:xfrm>
              <a:off x="0" y="0"/>
              <a:ext cx="4903198" cy="1050561"/>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1661429A-8E53-CDA1-63F2-1D99084F4BF6}"/>
                </a:ext>
              </a:extLst>
            </p:cNvPr>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grpSp>
        <p:nvGrpSpPr>
          <p:cNvPr id="22" name="Group 22">
            <a:extLst>
              <a:ext uri="{FF2B5EF4-FFF2-40B4-BE49-F238E27FC236}">
                <a16:creationId xmlns:a16="http://schemas.microsoft.com/office/drawing/2014/main" id="{92FC088B-4A41-EB05-52B7-E167A14BD69C}"/>
              </a:ext>
            </a:extLst>
          </p:cNvPr>
          <p:cNvGrpSpPr/>
          <p:nvPr/>
        </p:nvGrpSpPr>
        <p:grpSpPr>
          <a:xfrm>
            <a:off x="875795" y="2973568"/>
            <a:ext cx="670144" cy="6076575"/>
            <a:chOff x="0" y="-47625"/>
            <a:chExt cx="201656" cy="1305913"/>
          </a:xfrm>
        </p:grpSpPr>
        <p:sp>
          <p:nvSpPr>
            <p:cNvPr id="23" name="Freeform 23">
              <a:extLst>
                <a:ext uri="{FF2B5EF4-FFF2-40B4-BE49-F238E27FC236}">
                  <a16:creationId xmlns:a16="http://schemas.microsoft.com/office/drawing/2014/main" id="{82755D0D-7A78-C7DA-E3D8-1E65BDCE5724}"/>
                </a:ext>
              </a:extLst>
            </p:cNvPr>
            <p:cNvSpPr/>
            <p:nvPr/>
          </p:nvSpPr>
          <p:spPr>
            <a:xfrm>
              <a:off x="0" y="89337"/>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sp>
          <p:nvSpPr>
            <p:cNvPr id="24" name="TextBox 24">
              <a:extLst>
                <a:ext uri="{FF2B5EF4-FFF2-40B4-BE49-F238E27FC236}">
                  <a16:creationId xmlns:a16="http://schemas.microsoft.com/office/drawing/2014/main" id="{D580972C-7589-E991-F2C8-2DBB85321104}"/>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27" name="TextBox 27">
            <a:extLst>
              <a:ext uri="{FF2B5EF4-FFF2-40B4-BE49-F238E27FC236}">
                <a16:creationId xmlns:a16="http://schemas.microsoft.com/office/drawing/2014/main" id="{6210E366-E1F4-C0B3-7F99-F8897555C566}"/>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30" name="Title 1">
            <a:extLst>
              <a:ext uri="{FF2B5EF4-FFF2-40B4-BE49-F238E27FC236}">
                <a16:creationId xmlns:a16="http://schemas.microsoft.com/office/drawing/2014/main" id="{BD452375-D434-1696-B004-DFC56421D1AB}"/>
              </a:ext>
            </a:extLst>
          </p:cNvPr>
          <p:cNvSpPr>
            <a:spLocks noGrp="1"/>
          </p:cNvSpPr>
          <p:nvPr/>
        </p:nvSpPr>
        <p:spPr>
          <a:xfrm>
            <a:off x="1824628" y="2310791"/>
            <a:ext cx="15438360" cy="848979"/>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r>
              <a:rPr lang="en-US" sz="6000" b="0">
                <a:latin typeface="Montserrat Bold"/>
                <a:cs typeface="Arial"/>
              </a:rPr>
              <a:t>Etude de Cas: </a:t>
            </a:r>
            <a:endParaRPr lang="en-US">
              <a:latin typeface="Calibri"/>
              <a:ea typeface="Calibri"/>
              <a:cs typeface="Calibri"/>
            </a:endParaRPr>
          </a:p>
          <a:p>
            <a:r>
              <a:rPr lang="en-US" sz="6000" b="0">
                <a:latin typeface="Montserrat Bold"/>
                <a:cs typeface="Arial"/>
              </a:rPr>
              <a:t>Startup SaaS française qui vise </a:t>
            </a:r>
            <a:r>
              <a:rPr lang="en-US" sz="6000" b="0" err="1">
                <a:latin typeface="Montserrat Bold"/>
                <a:cs typeface="Arial"/>
              </a:rPr>
              <a:t>l'international</a:t>
            </a:r>
          </a:p>
        </p:txBody>
      </p:sp>
      <p:sp>
        <p:nvSpPr>
          <p:cNvPr id="32" name="TextBox 23">
            <a:extLst>
              <a:ext uri="{FF2B5EF4-FFF2-40B4-BE49-F238E27FC236}">
                <a16:creationId xmlns:a16="http://schemas.microsoft.com/office/drawing/2014/main" id="{ACE190CE-B8FE-2E1C-010B-560EF7A57778}"/>
              </a:ext>
            </a:extLst>
          </p:cNvPr>
          <p:cNvSpPr txBox="1"/>
          <p:nvPr/>
        </p:nvSpPr>
        <p:spPr>
          <a:xfrm>
            <a:off x="7255808" y="10037362"/>
            <a:ext cx="11200906"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Comparaison</a:t>
            </a:r>
            <a:r>
              <a:rPr lang="en-US" sz="2850" b="1">
                <a:solidFill>
                  <a:srgbClr val="BFBFBD"/>
                </a:solidFill>
                <a:latin typeface="Open Sans 2 Bold"/>
                <a:ea typeface="Open Sans 2 Bold"/>
                <a:cs typeface="Open Sans 2 Bold"/>
              </a:rPr>
              <a:t> ANSSI/NIST - Etude de </a:t>
            </a:r>
            <a:r>
              <a:rPr lang="en-US" sz="2850" b="1" err="1">
                <a:solidFill>
                  <a:srgbClr val="BFBFBD"/>
                </a:solidFill>
                <a:latin typeface="Open Sans 2 Bold"/>
                <a:ea typeface="Open Sans 2 Bold"/>
                <a:cs typeface="Open Sans 2 Bold"/>
              </a:rPr>
              <a:t>cas</a:t>
            </a:r>
          </a:p>
        </p:txBody>
      </p:sp>
      <p:sp>
        <p:nvSpPr>
          <p:cNvPr id="33" name="TextBox 2">
            <a:extLst>
              <a:ext uri="{FF2B5EF4-FFF2-40B4-BE49-F238E27FC236}">
                <a16:creationId xmlns:a16="http://schemas.microsoft.com/office/drawing/2014/main" id="{D1C5F716-3F13-1F6B-A97A-44825509CC22}"/>
              </a:ext>
            </a:extLst>
          </p:cNvPr>
          <p:cNvSpPr txBox="1"/>
          <p:nvPr/>
        </p:nvSpPr>
        <p:spPr>
          <a:xfrm>
            <a:off x="1832031" y="3367140"/>
            <a:ext cx="6646017" cy="440120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b="1">
                <a:latin typeface="Aptos"/>
                <a:ea typeface="+mn-lt"/>
                <a:cs typeface="Arial"/>
              </a:rPr>
              <a:t>Problématique</a:t>
            </a:r>
            <a:r>
              <a:rPr lang="fr-FR" sz="2800">
                <a:latin typeface="Aptos"/>
                <a:ea typeface="+mn-lt"/>
                <a:cs typeface="Arial"/>
              </a:rPr>
              <a:t> :</a:t>
            </a:r>
            <a:endParaRPr lang="en-US" sz="2800">
              <a:ea typeface="Calibri"/>
              <a:cs typeface="Calibri"/>
            </a:endParaRPr>
          </a:p>
          <a:p>
            <a:pPr>
              <a:buFont typeface="Arial"/>
              <a:buChar char="•"/>
            </a:pPr>
            <a:endParaRPr lang="fr-FR" sz="2800">
              <a:latin typeface="Aptos"/>
              <a:ea typeface="+mn-lt"/>
              <a:cs typeface="Arial"/>
            </a:endParaRPr>
          </a:p>
          <a:p>
            <a:pPr>
              <a:buFont typeface="Arial"/>
              <a:buChar char="•"/>
            </a:pPr>
            <a:r>
              <a:rPr lang="fr-FR" sz="2800">
                <a:ea typeface="+mn-lt"/>
                <a:cs typeface="+mn-lt"/>
              </a:rPr>
              <a:t> Pas de politique cyber formalisée,</a:t>
            </a:r>
            <a:endParaRPr lang="fr-FR" sz="2800">
              <a:latin typeface="Arial"/>
              <a:ea typeface="+mn-lt"/>
              <a:cs typeface="Arial"/>
            </a:endParaRPr>
          </a:p>
          <a:p>
            <a:pPr>
              <a:buFont typeface="Arial"/>
              <a:buChar char="•"/>
            </a:pPr>
            <a:r>
              <a:rPr lang="fr-FR" sz="2800">
                <a:ea typeface="+mn-lt"/>
                <a:cs typeface="+mn-lt"/>
              </a:rPr>
              <a:t> Rassurer les clients,</a:t>
            </a:r>
            <a:endParaRPr lang="fr-FR" sz="2800">
              <a:latin typeface="Arial"/>
              <a:ea typeface="+mn-lt"/>
              <a:cs typeface="Arial"/>
            </a:endParaRPr>
          </a:p>
          <a:p>
            <a:pPr>
              <a:buFont typeface="Arial"/>
              <a:buChar char="•"/>
            </a:pPr>
            <a:r>
              <a:rPr lang="fr-FR" sz="2800">
                <a:ea typeface="+mn-lt"/>
                <a:cs typeface="+mn-lt"/>
              </a:rPr>
              <a:t> Structurer sa sécurité sans lourdeur.</a:t>
            </a:r>
            <a:endParaRPr lang="fr-FR" sz="2800">
              <a:latin typeface="Arial"/>
              <a:ea typeface="+mn-lt"/>
              <a:cs typeface="Arial"/>
            </a:endParaRPr>
          </a:p>
          <a:p>
            <a:endParaRPr lang="fr-FR" sz="2800">
              <a:ea typeface="+mn-lt"/>
              <a:cs typeface="+mn-lt"/>
            </a:endParaRPr>
          </a:p>
          <a:p>
            <a:r>
              <a:rPr lang="fr-FR" sz="2800" b="1">
                <a:ea typeface="+mn-lt"/>
                <a:cs typeface="+mn-lt"/>
              </a:rPr>
              <a:t>Choix du référentiel</a:t>
            </a:r>
            <a:r>
              <a:rPr lang="fr-FR" sz="2800">
                <a:ea typeface="+mn-lt"/>
                <a:cs typeface="+mn-lt"/>
              </a:rPr>
              <a:t> :</a:t>
            </a:r>
            <a:br>
              <a:rPr lang="fr-FR" sz="2800">
                <a:ea typeface="+mn-lt"/>
                <a:cs typeface="+mn-lt"/>
              </a:rPr>
            </a:br>
            <a:r>
              <a:rPr lang="fr-FR" sz="2800">
                <a:ea typeface="+mn-lt"/>
                <a:cs typeface="+mn-lt"/>
              </a:rPr>
              <a:t> </a:t>
            </a:r>
          </a:p>
          <a:p>
            <a:r>
              <a:rPr lang="fr-FR" sz="2800" b="1">
                <a:ea typeface="+mn-lt"/>
                <a:cs typeface="+mn-lt"/>
              </a:rPr>
              <a:t>NIST</a:t>
            </a:r>
            <a:r>
              <a:rPr lang="fr-FR" sz="2800">
                <a:ea typeface="+mn-lt"/>
                <a:cs typeface="+mn-lt"/>
              </a:rPr>
              <a:t>, notamment :</a:t>
            </a:r>
            <a:endParaRPr lang="fr-FR" sz="2800">
              <a:ea typeface="Calibri"/>
              <a:cs typeface="Calibri"/>
            </a:endParaRPr>
          </a:p>
          <a:p>
            <a:pPr>
              <a:buFont typeface="Arial"/>
              <a:buChar char="•"/>
            </a:pPr>
            <a:r>
              <a:rPr lang="fr-FR" sz="2800">
                <a:ea typeface="+mn-lt"/>
                <a:cs typeface="+mn-lt"/>
              </a:rPr>
              <a:t> NIST </a:t>
            </a:r>
            <a:r>
              <a:rPr lang="fr-FR" sz="2800" err="1">
                <a:ea typeface="+mn-lt"/>
                <a:cs typeface="+mn-lt"/>
              </a:rPr>
              <a:t>Cybersecurity</a:t>
            </a:r>
            <a:r>
              <a:rPr lang="fr-FR" sz="2800">
                <a:ea typeface="+mn-lt"/>
                <a:cs typeface="+mn-lt"/>
              </a:rPr>
              <a:t> Framework (CSF)</a:t>
            </a:r>
          </a:p>
        </p:txBody>
      </p:sp>
      <p:sp>
        <p:nvSpPr>
          <p:cNvPr id="34" name="TextBox 9">
            <a:extLst>
              <a:ext uri="{FF2B5EF4-FFF2-40B4-BE49-F238E27FC236}">
                <a16:creationId xmlns:a16="http://schemas.microsoft.com/office/drawing/2014/main" id="{975E91FA-5824-B283-141D-DAAA01049452}"/>
              </a:ext>
            </a:extLst>
          </p:cNvPr>
          <p:cNvSpPr txBox="1"/>
          <p:nvPr/>
        </p:nvSpPr>
        <p:spPr>
          <a:xfrm>
            <a:off x="7990797" y="7227432"/>
            <a:ext cx="8113883" cy="22467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 typeface=""/>
              <a:buChar char="•"/>
            </a:pPr>
            <a:r>
              <a:rPr lang="en-US" sz="2800" err="1"/>
              <a:t>Approche</a:t>
            </a:r>
            <a:r>
              <a:rPr lang="en-US" sz="2800"/>
              <a:t> progressive (5 </a:t>
            </a:r>
            <a:r>
              <a:rPr lang="en-US" sz="2800" err="1"/>
              <a:t>fonctions</a:t>
            </a:r>
            <a:r>
              <a:rPr lang="en-US" sz="2800"/>
              <a:t>),</a:t>
            </a:r>
            <a:endParaRPr lang="en-US" sz="2800">
              <a:ea typeface="Calibri"/>
              <a:cs typeface="Calibri"/>
            </a:endParaRPr>
          </a:p>
          <a:p>
            <a:pPr marL="228600" indent="-228600">
              <a:buFont typeface=""/>
              <a:buChar char="•"/>
            </a:pPr>
            <a:r>
              <a:rPr lang="en-US" sz="2800"/>
              <a:t>Absence de </a:t>
            </a:r>
            <a:r>
              <a:rPr lang="en-US" sz="2800" err="1"/>
              <a:t>lourdes</a:t>
            </a:r>
            <a:r>
              <a:rPr lang="en-US" sz="2800"/>
              <a:t> </a:t>
            </a:r>
            <a:r>
              <a:rPr lang="en-US" sz="2800" err="1"/>
              <a:t>contraintes</a:t>
            </a:r>
            <a:r>
              <a:rPr lang="en-US" sz="2800"/>
              <a:t> </a:t>
            </a:r>
            <a:r>
              <a:rPr lang="en-US" sz="2800" err="1"/>
              <a:t>administratives</a:t>
            </a:r>
            <a:r>
              <a:rPr lang="en-US" sz="2800"/>
              <a:t> au début,</a:t>
            </a:r>
            <a:endParaRPr lang="en-US" sz="2800">
              <a:ea typeface="Calibri"/>
              <a:cs typeface="Calibri"/>
            </a:endParaRPr>
          </a:p>
          <a:p>
            <a:pPr marL="228600" indent="-228600">
              <a:buFont typeface=""/>
              <a:buChar char="•"/>
            </a:pPr>
            <a:r>
              <a:rPr lang="en-US" sz="2800" err="1"/>
              <a:t>Recommandé</a:t>
            </a:r>
            <a:r>
              <a:rPr lang="en-US" sz="2800"/>
              <a:t> par de </a:t>
            </a:r>
            <a:r>
              <a:rPr lang="en-US" sz="2800" err="1"/>
              <a:t>nombreux</a:t>
            </a:r>
            <a:r>
              <a:rPr lang="en-US" sz="2800"/>
              <a:t> clients </a:t>
            </a:r>
            <a:r>
              <a:rPr lang="en-US" sz="2800" err="1"/>
              <a:t>internationaux</a:t>
            </a:r>
            <a:r>
              <a:rPr lang="en-US" sz="2800"/>
              <a:t>.</a:t>
            </a:r>
            <a:endParaRPr lang="en-US" sz="2800">
              <a:ea typeface="Calibri"/>
              <a:cs typeface="Calibri"/>
            </a:endParaRPr>
          </a:p>
        </p:txBody>
      </p:sp>
      <p:sp>
        <p:nvSpPr>
          <p:cNvPr id="37" name="Freeform 2">
            <a:extLst>
              <a:ext uri="{FF2B5EF4-FFF2-40B4-BE49-F238E27FC236}">
                <a16:creationId xmlns:a16="http://schemas.microsoft.com/office/drawing/2014/main" id="{989C5B19-45EA-6C8B-0B21-A5D8FF594228}"/>
              </a:ext>
            </a:extLst>
          </p:cNvPr>
          <p:cNvSpPr/>
          <p:nvPr/>
        </p:nvSpPr>
        <p:spPr>
          <a:xfrm rot="19440000">
            <a:off x="16015450" y="-4695155"/>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38" name="Picture 37">
            <a:extLst>
              <a:ext uri="{FF2B5EF4-FFF2-40B4-BE49-F238E27FC236}">
                <a16:creationId xmlns:a16="http://schemas.microsoft.com/office/drawing/2014/main" id="{5922C271-9610-8E33-AC74-8F81C1A58C59}"/>
              </a:ext>
            </a:extLst>
          </p:cNvPr>
          <p:cNvPicPr>
            <a:picLocks noChangeAspect="1"/>
          </p:cNvPicPr>
          <p:nvPr/>
        </p:nvPicPr>
        <p:blipFill>
          <a:blip r:embed="rId4"/>
          <a:stretch>
            <a:fillRect/>
          </a:stretch>
        </p:blipFill>
        <p:spPr>
          <a:xfrm>
            <a:off x="9295410" y="1780803"/>
            <a:ext cx="5011389" cy="4884717"/>
          </a:xfrm>
          <a:prstGeom prst="rect">
            <a:avLst/>
          </a:prstGeom>
        </p:spPr>
      </p:pic>
    </p:spTree>
    <p:extLst>
      <p:ext uri="{BB962C8B-B14F-4D97-AF65-F5344CB8AC3E}">
        <p14:creationId xmlns:p14="http://schemas.microsoft.com/office/powerpoint/2010/main" val="3982964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C0F0A"/>
        </a:solidFill>
        <a:effectLst/>
      </p:bgPr>
    </p:bg>
    <p:spTree>
      <p:nvGrpSpPr>
        <p:cNvPr id="1" name="">
          <a:extLst>
            <a:ext uri="{FF2B5EF4-FFF2-40B4-BE49-F238E27FC236}">
              <a16:creationId xmlns:a16="http://schemas.microsoft.com/office/drawing/2014/main" id="{70243297-6BED-A1E6-0F88-6654090A096D}"/>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6BDD49D-930C-EE05-87E0-E7CB228F1B3A}"/>
              </a:ext>
            </a:extLst>
          </p:cNvPr>
          <p:cNvSpPr txBox="1"/>
          <p:nvPr/>
        </p:nvSpPr>
        <p:spPr>
          <a:xfrm>
            <a:off x="1365076" y="2295669"/>
            <a:ext cx="8826409" cy="833562"/>
          </a:xfrm>
          <a:prstGeom prst="rect">
            <a:avLst/>
          </a:prstGeom>
        </p:spPr>
        <p:txBody>
          <a:bodyPr lIns="0" tIns="0" rIns="0" bIns="0" rtlCol="0" anchor="t">
            <a:spAutoFit/>
          </a:bodyPr>
          <a:lstStyle/>
          <a:p>
            <a:pPr>
              <a:lnSpc>
                <a:spcPts val="6541"/>
              </a:lnSpc>
            </a:pPr>
            <a:r>
              <a:rPr lang="en-US" sz="5850" b="1">
                <a:solidFill>
                  <a:srgbClr val="FFFFFF"/>
                </a:solidFill>
                <a:latin typeface="Century Gothic Paneuropean Bold"/>
                <a:cs typeface="Century Gothic Paneuropean Bold"/>
              </a:rPr>
              <a:t>Conclusion</a:t>
            </a:r>
            <a:endParaRPr lang="en-US" err="1"/>
          </a:p>
        </p:txBody>
      </p:sp>
      <p:sp>
        <p:nvSpPr>
          <p:cNvPr id="10" name="TextBox 10">
            <a:extLst>
              <a:ext uri="{FF2B5EF4-FFF2-40B4-BE49-F238E27FC236}">
                <a16:creationId xmlns:a16="http://schemas.microsoft.com/office/drawing/2014/main" id="{C165C66D-194C-6BAF-99A0-F10C09E0B3E7}"/>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FFFFFF"/>
                </a:solidFill>
                <a:latin typeface="Open Sans 1"/>
                <a:ea typeface="Open Sans 1"/>
                <a:cs typeface="Open Sans 1"/>
                <a:sym typeface="Open Sans 1"/>
              </a:rPr>
              <a:t>13</a:t>
            </a:r>
          </a:p>
        </p:txBody>
      </p:sp>
      <p:sp>
        <p:nvSpPr>
          <p:cNvPr id="16" name="AutoShape 5">
            <a:extLst>
              <a:ext uri="{FF2B5EF4-FFF2-40B4-BE49-F238E27FC236}">
                <a16:creationId xmlns:a16="http://schemas.microsoft.com/office/drawing/2014/main" id="{E4698C68-E6A5-9CF2-26F8-60BB1CF78EE9}"/>
              </a:ext>
            </a:extLst>
          </p:cNvPr>
          <p:cNvSpPr/>
          <p:nvPr/>
        </p:nvSpPr>
        <p:spPr>
          <a:xfrm>
            <a:off x="9031458"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18" name="AutoShape 6">
            <a:extLst>
              <a:ext uri="{FF2B5EF4-FFF2-40B4-BE49-F238E27FC236}">
                <a16:creationId xmlns:a16="http://schemas.microsoft.com/office/drawing/2014/main" id="{BF73CEC5-AE66-4E3B-AC06-B71F670D7313}"/>
              </a:ext>
            </a:extLst>
          </p:cNvPr>
          <p:cNvSpPr/>
          <p:nvPr/>
        </p:nvSpPr>
        <p:spPr>
          <a:xfrm flipH="1">
            <a:off x="4898118"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20" name="TextBox 13">
            <a:extLst>
              <a:ext uri="{FF2B5EF4-FFF2-40B4-BE49-F238E27FC236}">
                <a16:creationId xmlns:a16="http://schemas.microsoft.com/office/drawing/2014/main" id="{50CB75E0-8561-7730-58E7-1D19AFF979B8}"/>
              </a:ext>
            </a:extLst>
          </p:cNvPr>
          <p:cNvSpPr txBox="1"/>
          <p:nvPr/>
        </p:nvSpPr>
        <p:spPr>
          <a:xfrm>
            <a:off x="1051792" y="4937604"/>
            <a:ext cx="3559311" cy="369332"/>
          </a:xfrm>
          <a:prstGeom prst="rect">
            <a:avLst/>
          </a:prstGeom>
        </p:spPr>
        <p:txBody>
          <a:bodyPr lIns="0" tIns="0" rIns="0" bIns="0" rtlCol="0" anchor="t">
            <a:spAutoFit/>
          </a:bodyPr>
          <a:lstStyle/>
          <a:p>
            <a:pPr>
              <a:lnSpc>
                <a:spcPts val="3059"/>
              </a:lnSpc>
            </a:pPr>
            <a:r>
              <a:rPr lang="en-US" sz="2150" b="1" err="1">
                <a:solidFill>
                  <a:schemeClr val="bg1"/>
                </a:solidFill>
                <a:latin typeface="Open Sans 2 Bold"/>
                <a:ea typeface="Open Sans 2 Bold"/>
                <a:cs typeface="Open Sans 2 Bold"/>
                <a:sym typeface="Open Sans 2 Bold"/>
              </a:rPr>
              <a:t>Référentiel</a:t>
            </a:r>
            <a:r>
              <a:rPr lang="en-US" sz="2150" b="1">
                <a:solidFill>
                  <a:schemeClr val="bg1"/>
                </a:solidFill>
                <a:latin typeface="Open Sans 2 Bold"/>
                <a:ea typeface="Open Sans 2 Bold"/>
                <a:cs typeface="Open Sans 2 Bold"/>
                <a:sym typeface="Open Sans 2 Bold"/>
              </a:rPr>
              <a:t> </a:t>
            </a:r>
            <a:r>
              <a:rPr lang="en-US" sz="2150" b="1" err="1">
                <a:solidFill>
                  <a:schemeClr val="bg1"/>
                </a:solidFill>
                <a:latin typeface="Open Sans 2 Bold"/>
                <a:ea typeface="Open Sans 2 Bold"/>
                <a:cs typeface="Open Sans 2 Bold"/>
                <a:sym typeface="Open Sans 2 Bold"/>
              </a:rPr>
              <a:t>universel</a:t>
            </a:r>
            <a:endParaRPr lang="en-US" err="1">
              <a:solidFill>
                <a:schemeClr val="bg1"/>
              </a:solidFill>
            </a:endParaRPr>
          </a:p>
        </p:txBody>
      </p:sp>
      <p:grpSp>
        <p:nvGrpSpPr>
          <p:cNvPr id="24" name="Group 14">
            <a:extLst>
              <a:ext uri="{FF2B5EF4-FFF2-40B4-BE49-F238E27FC236}">
                <a16:creationId xmlns:a16="http://schemas.microsoft.com/office/drawing/2014/main" id="{0EA326D1-FA27-6E30-EF4D-A03E5C767B41}"/>
              </a:ext>
            </a:extLst>
          </p:cNvPr>
          <p:cNvGrpSpPr/>
          <p:nvPr/>
        </p:nvGrpSpPr>
        <p:grpSpPr>
          <a:xfrm>
            <a:off x="1051792" y="3639236"/>
            <a:ext cx="860139" cy="860139"/>
            <a:chOff x="0" y="0"/>
            <a:chExt cx="812800" cy="812800"/>
          </a:xfrm>
        </p:grpSpPr>
        <p:sp>
          <p:nvSpPr>
            <p:cNvPr id="22" name="Freeform 15">
              <a:extLst>
                <a:ext uri="{FF2B5EF4-FFF2-40B4-BE49-F238E27FC236}">
                  <a16:creationId xmlns:a16="http://schemas.microsoft.com/office/drawing/2014/main" id="{FA15707D-672D-C704-F9DE-52E4A2B143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23" name="TextBox 16">
              <a:extLst>
                <a:ext uri="{FF2B5EF4-FFF2-40B4-BE49-F238E27FC236}">
                  <a16:creationId xmlns:a16="http://schemas.microsoft.com/office/drawing/2014/main" id="{AC56DDAA-4447-8274-6F8E-A7A4A161AFB9}"/>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26" name="TextBox 17">
            <a:extLst>
              <a:ext uri="{FF2B5EF4-FFF2-40B4-BE49-F238E27FC236}">
                <a16:creationId xmlns:a16="http://schemas.microsoft.com/office/drawing/2014/main" id="{BA2CB7DB-3A7B-2EF3-4A74-09441C26F44D}"/>
              </a:ext>
            </a:extLst>
          </p:cNvPr>
          <p:cNvSpPr txBox="1"/>
          <p:nvPr/>
        </p:nvSpPr>
        <p:spPr>
          <a:xfrm>
            <a:off x="1222054"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1</a:t>
            </a:r>
          </a:p>
        </p:txBody>
      </p:sp>
      <p:sp>
        <p:nvSpPr>
          <p:cNvPr id="28" name="TextBox 20">
            <a:extLst>
              <a:ext uri="{FF2B5EF4-FFF2-40B4-BE49-F238E27FC236}">
                <a16:creationId xmlns:a16="http://schemas.microsoft.com/office/drawing/2014/main" id="{D9BCABBB-02F5-F0F9-88A6-6C87EE792A8A}"/>
              </a:ext>
            </a:extLst>
          </p:cNvPr>
          <p:cNvSpPr txBox="1"/>
          <p:nvPr/>
        </p:nvSpPr>
        <p:spPr>
          <a:xfrm>
            <a:off x="5185132" y="4937604"/>
            <a:ext cx="3559311" cy="1323439"/>
          </a:xfrm>
          <a:prstGeom prst="rect">
            <a:avLst/>
          </a:prstGeom>
        </p:spPr>
        <p:txBody>
          <a:bodyPr lIns="0" tIns="0" rIns="0" bIns="0" rtlCol="0" anchor="t">
            <a:spAutoFit/>
          </a:bodyPr>
          <a:lstStyle/>
          <a:p>
            <a:r>
              <a:rPr lang="en-US" sz="2150" b="1">
                <a:solidFill>
                  <a:schemeClr val="bg1"/>
                </a:solidFill>
                <a:latin typeface="Open Sans 2"/>
                <a:ea typeface="Open Sans 2 Bold"/>
                <a:cs typeface="Open Sans 2 Bold"/>
                <a:sym typeface="Open Sans 2 Bold"/>
              </a:rPr>
              <a:t>ANSSI</a:t>
            </a:r>
            <a:r>
              <a:rPr lang="en-US" sz="2150">
                <a:solidFill>
                  <a:schemeClr val="bg1"/>
                </a:solidFill>
                <a:latin typeface="Open Sans 2"/>
                <a:ea typeface="Open Sans 2 Bold"/>
                <a:cs typeface="Open Sans 2 Bold"/>
                <a:sym typeface="Open Sans 2 Bold"/>
              </a:rPr>
              <a:t> </a:t>
            </a:r>
            <a:r>
              <a:rPr lang="en-US" sz="2150" err="1">
                <a:solidFill>
                  <a:schemeClr val="bg1"/>
                </a:solidFill>
                <a:latin typeface="Open Sans 2"/>
                <a:ea typeface="Open Sans 2 Bold"/>
                <a:cs typeface="Open Sans 2 Bold"/>
                <a:sym typeface="Open Sans 2 Bold"/>
              </a:rPr>
              <a:t>est</a:t>
            </a:r>
            <a:r>
              <a:rPr lang="en-US" sz="2150">
                <a:solidFill>
                  <a:schemeClr val="bg1"/>
                </a:solidFill>
                <a:latin typeface="Open Sans 2"/>
                <a:ea typeface="Open Sans 2 Bold"/>
                <a:cs typeface="Open Sans 2 Bold"/>
                <a:sym typeface="Open Sans 2 Bold"/>
              </a:rPr>
              <a:t> </a:t>
            </a:r>
            <a:r>
              <a:rPr lang="en-US" sz="2150" err="1">
                <a:solidFill>
                  <a:schemeClr val="bg1"/>
                </a:solidFill>
                <a:latin typeface="Open Sans 2"/>
                <a:ea typeface="Open Sans 2 Bold"/>
                <a:cs typeface="Open Sans 2 Bold"/>
                <a:sym typeface="Open Sans 2 Bold"/>
              </a:rPr>
              <a:t>incontournable</a:t>
            </a:r>
            <a:r>
              <a:rPr lang="en-US" sz="2150">
                <a:solidFill>
                  <a:schemeClr val="bg1"/>
                </a:solidFill>
                <a:latin typeface="Open Sans 2"/>
                <a:ea typeface="Open Sans 2 Bold"/>
                <a:cs typeface="Open Sans 2 Bold"/>
                <a:sym typeface="Open Sans 2 Bold"/>
              </a:rPr>
              <a:t> pour les </a:t>
            </a:r>
            <a:r>
              <a:rPr lang="en-US" sz="2150" err="1">
                <a:solidFill>
                  <a:schemeClr val="bg1"/>
                </a:solidFill>
                <a:latin typeface="Open Sans 2"/>
                <a:ea typeface="Open Sans 2 Bold"/>
                <a:cs typeface="Open Sans 2 Bold"/>
                <a:sym typeface="Open Sans 2 Bold"/>
              </a:rPr>
              <a:t>secteurs</a:t>
            </a:r>
            <a:r>
              <a:rPr lang="en-US" sz="2150">
                <a:solidFill>
                  <a:schemeClr val="bg1"/>
                </a:solidFill>
                <a:latin typeface="Open Sans 2"/>
                <a:ea typeface="Open Sans 2 Bold"/>
                <a:cs typeface="Open Sans 2 Bold"/>
                <a:sym typeface="Open Sans 2 Bold"/>
              </a:rPr>
              <a:t> </a:t>
            </a:r>
            <a:r>
              <a:rPr lang="en-US" sz="2150" err="1">
                <a:solidFill>
                  <a:schemeClr val="bg1"/>
                </a:solidFill>
                <a:latin typeface="Open Sans 2"/>
                <a:ea typeface="Open Sans 2 Bold"/>
                <a:cs typeface="Open Sans 2 Bold"/>
                <a:sym typeface="Open Sans 2 Bold"/>
              </a:rPr>
              <a:t>sensibles</a:t>
            </a:r>
            <a:r>
              <a:rPr lang="en-US" sz="2150">
                <a:solidFill>
                  <a:schemeClr val="bg1"/>
                </a:solidFill>
                <a:latin typeface="Open Sans 2"/>
                <a:ea typeface="Open Sans 2 Bold"/>
                <a:cs typeface="Open Sans 2 Bold"/>
                <a:sym typeface="Open Sans 2 Bold"/>
              </a:rPr>
              <a:t> français</a:t>
            </a:r>
            <a:endParaRPr lang="en-US" sz="2150">
              <a:solidFill>
                <a:schemeClr val="bg1"/>
              </a:solidFill>
              <a:latin typeface="Open Sans 2"/>
              <a:ea typeface="Open Sans 2 Bold"/>
              <a:cs typeface="Open Sans 2 Bold"/>
            </a:endParaRPr>
          </a:p>
          <a:p>
            <a:pPr algn="l"/>
            <a:endParaRPr lang="en-US" sz="2150" b="1">
              <a:solidFill>
                <a:schemeClr val="bg1"/>
              </a:solidFill>
              <a:latin typeface="Open Sans 2"/>
              <a:ea typeface="Open Sans 2 Bold"/>
              <a:cs typeface="Open Sans 2 Bold"/>
            </a:endParaRPr>
          </a:p>
        </p:txBody>
      </p:sp>
      <p:grpSp>
        <p:nvGrpSpPr>
          <p:cNvPr id="32" name="Group 21">
            <a:extLst>
              <a:ext uri="{FF2B5EF4-FFF2-40B4-BE49-F238E27FC236}">
                <a16:creationId xmlns:a16="http://schemas.microsoft.com/office/drawing/2014/main" id="{2E3A12BF-BAFD-6E2C-3AF3-E6F39EF2CEB3}"/>
              </a:ext>
            </a:extLst>
          </p:cNvPr>
          <p:cNvGrpSpPr/>
          <p:nvPr/>
        </p:nvGrpSpPr>
        <p:grpSpPr>
          <a:xfrm>
            <a:off x="5185132" y="3639236"/>
            <a:ext cx="860139" cy="860139"/>
            <a:chOff x="0" y="0"/>
            <a:chExt cx="812800" cy="812800"/>
          </a:xfrm>
        </p:grpSpPr>
        <p:sp>
          <p:nvSpPr>
            <p:cNvPr id="30" name="Freeform 22">
              <a:extLst>
                <a:ext uri="{FF2B5EF4-FFF2-40B4-BE49-F238E27FC236}">
                  <a16:creationId xmlns:a16="http://schemas.microsoft.com/office/drawing/2014/main" id="{66C70316-AD0E-3F92-F1CD-1F741500EF4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31" name="TextBox 23">
              <a:extLst>
                <a:ext uri="{FF2B5EF4-FFF2-40B4-BE49-F238E27FC236}">
                  <a16:creationId xmlns:a16="http://schemas.microsoft.com/office/drawing/2014/main" id="{80370791-C25D-B37D-377E-83E6DF467413}"/>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4" name="TextBox 24">
            <a:extLst>
              <a:ext uri="{FF2B5EF4-FFF2-40B4-BE49-F238E27FC236}">
                <a16:creationId xmlns:a16="http://schemas.microsoft.com/office/drawing/2014/main" id="{9D1C5CF9-CABD-6C53-234F-43B9E762073F}"/>
              </a:ext>
            </a:extLst>
          </p:cNvPr>
          <p:cNvSpPr txBox="1"/>
          <p:nvPr/>
        </p:nvSpPr>
        <p:spPr>
          <a:xfrm>
            <a:off x="5355395"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2</a:t>
            </a:r>
          </a:p>
        </p:txBody>
      </p:sp>
      <p:sp>
        <p:nvSpPr>
          <p:cNvPr id="36" name="TextBox 27">
            <a:extLst>
              <a:ext uri="{FF2B5EF4-FFF2-40B4-BE49-F238E27FC236}">
                <a16:creationId xmlns:a16="http://schemas.microsoft.com/office/drawing/2014/main" id="{3C3BE8B7-D87F-80C3-8540-1DAF89A5777B}"/>
              </a:ext>
            </a:extLst>
          </p:cNvPr>
          <p:cNvSpPr txBox="1"/>
          <p:nvPr/>
        </p:nvSpPr>
        <p:spPr>
          <a:xfrm>
            <a:off x="9318473" y="4937604"/>
            <a:ext cx="2579597" cy="1654299"/>
          </a:xfrm>
          <a:prstGeom prst="rect">
            <a:avLst/>
          </a:prstGeom>
        </p:spPr>
        <p:txBody>
          <a:bodyPr wrap="square" lIns="0" tIns="0" rIns="0" bIns="0" rtlCol="0" anchor="t">
            <a:spAutoFit/>
          </a:bodyPr>
          <a:lstStyle/>
          <a:p>
            <a:r>
              <a:rPr lang="en-US" sz="2150" b="1">
                <a:solidFill>
                  <a:schemeClr val="bg1"/>
                </a:solidFill>
                <a:latin typeface="Open Sans 2"/>
                <a:ea typeface="Open Sans 2 Bold"/>
                <a:cs typeface="Open Sans 2 Bold"/>
              </a:rPr>
              <a:t>NIST</a:t>
            </a:r>
            <a:r>
              <a:rPr lang="en-US" sz="2150">
                <a:solidFill>
                  <a:schemeClr val="bg1"/>
                </a:solidFill>
                <a:latin typeface="Open Sans 2"/>
                <a:ea typeface="Open Sans 2 Bold"/>
                <a:cs typeface="Open Sans 2 Bold"/>
              </a:rPr>
              <a:t> </a:t>
            </a:r>
            <a:r>
              <a:rPr lang="en-US" sz="2150" err="1">
                <a:solidFill>
                  <a:schemeClr val="bg1"/>
                </a:solidFill>
                <a:latin typeface="Open Sans 2"/>
                <a:ea typeface="Open Sans 2 Bold"/>
                <a:cs typeface="Open Sans 2 Bold"/>
              </a:rPr>
              <a:t>est</a:t>
            </a:r>
            <a:r>
              <a:rPr lang="en-US" sz="2150">
                <a:solidFill>
                  <a:schemeClr val="bg1"/>
                </a:solidFill>
                <a:latin typeface="Open Sans 2"/>
                <a:ea typeface="Open Sans 2 Bold"/>
                <a:cs typeface="Open Sans 2 Bold"/>
              </a:rPr>
              <a:t> souple, </a:t>
            </a:r>
            <a:r>
              <a:rPr lang="en-US" sz="2150" err="1">
                <a:solidFill>
                  <a:schemeClr val="bg1"/>
                </a:solidFill>
                <a:latin typeface="Open Sans 2"/>
                <a:ea typeface="Open Sans 2 Bold"/>
                <a:cs typeface="Open Sans 2 Bold"/>
              </a:rPr>
              <a:t>modulaire</a:t>
            </a:r>
            <a:r>
              <a:rPr lang="en-US" sz="2150">
                <a:solidFill>
                  <a:schemeClr val="bg1"/>
                </a:solidFill>
                <a:latin typeface="Open Sans 2"/>
                <a:ea typeface="Open Sans 2 Bold"/>
                <a:cs typeface="Open Sans 2 Bold"/>
              </a:rPr>
              <a:t>, et </a:t>
            </a:r>
          </a:p>
          <a:p>
            <a:r>
              <a:rPr lang="en-US" sz="2150" err="1">
                <a:solidFill>
                  <a:schemeClr val="bg1"/>
                </a:solidFill>
                <a:latin typeface="Open Sans 2"/>
                <a:ea typeface="Open Sans 2 Bold"/>
                <a:cs typeface="Open Sans 2 Bold"/>
              </a:rPr>
              <a:t>reconnu</a:t>
            </a:r>
            <a:r>
              <a:rPr lang="en-US" sz="2150">
                <a:solidFill>
                  <a:schemeClr val="bg1"/>
                </a:solidFill>
                <a:latin typeface="Open Sans 2"/>
                <a:ea typeface="Open Sans 2 Bold"/>
                <a:cs typeface="Open Sans 2 Bold"/>
              </a:rPr>
              <a:t> </a:t>
            </a:r>
            <a:r>
              <a:rPr lang="en-US" sz="2150" err="1">
                <a:solidFill>
                  <a:schemeClr val="bg1"/>
                </a:solidFill>
                <a:latin typeface="Open Sans 2"/>
                <a:ea typeface="Open Sans 2 Bold"/>
                <a:cs typeface="Open Sans 2 Bold"/>
              </a:rPr>
              <a:t>mondialement</a:t>
            </a:r>
            <a:endParaRPr lang="en-US" sz="2150">
              <a:solidFill>
                <a:schemeClr val="bg1"/>
              </a:solidFill>
              <a:latin typeface="Open Sans 2"/>
              <a:ea typeface="Open Sans 2 Bold"/>
              <a:cs typeface="Open Sans 2 Bold"/>
            </a:endParaRPr>
          </a:p>
          <a:p>
            <a:endParaRPr lang="en-US" sz="2150" b="1">
              <a:solidFill>
                <a:schemeClr val="bg1"/>
              </a:solidFill>
              <a:latin typeface="Open Sans 2"/>
              <a:ea typeface="Open Sans 2 Bold"/>
              <a:cs typeface="Open Sans 2 Bold"/>
            </a:endParaRPr>
          </a:p>
        </p:txBody>
      </p:sp>
      <p:grpSp>
        <p:nvGrpSpPr>
          <p:cNvPr id="40" name="Group 28">
            <a:extLst>
              <a:ext uri="{FF2B5EF4-FFF2-40B4-BE49-F238E27FC236}">
                <a16:creationId xmlns:a16="http://schemas.microsoft.com/office/drawing/2014/main" id="{4F829745-A0D4-B3AB-9A0F-8A53EAEE4C2D}"/>
              </a:ext>
            </a:extLst>
          </p:cNvPr>
          <p:cNvGrpSpPr/>
          <p:nvPr/>
        </p:nvGrpSpPr>
        <p:grpSpPr>
          <a:xfrm>
            <a:off x="9318473" y="3639236"/>
            <a:ext cx="860139" cy="860139"/>
            <a:chOff x="0" y="0"/>
            <a:chExt cx="812800" cy="812800"/>
          </a:xfrm>
        </p:grpSpPr>
        <p:sp>
          <p:nvSpPr>
            <p:cNvPr id="38" name="Freeform 29">
              <a:extLst>
                <a:ext uri="{FF2B5EF4-FFF2-40B4-BE49-F238E27FC236}">
                  <a16:creationId xmlns:a16="http://schemas.microsoft.com/office/drawing/2014/main" id="{B007B1A6-73FA-70E2-F8E5-EB9A8FCAD09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39" name="TextBox 30">
              <a:extLst>
                <a:ext uri="{FF2B5EF4-FFF2-40B4-BE49-F238E27FC236}">
                  <a16:creationId xmlns:a16="http://schemas.microsoft.com/office/drawing/2014/main" id="{C05634B4-C725-C35E-16B5-76F88E1E93EE}"/>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42" name="TextBox 31">
            <a:extLst>
              <a:ext uri="{FF2B5EF4-FFF2-40B4-BE49-F238E27FC236}">
                <a16:creationId xmlns:a16="http://schemas.microsoft.com/office/drawing/2014/main" id="{324EF18D-8153-C1D4-DEC2-2425A2EAAD1B}"/>
              </a:ext>
            </a:extLst>
          </p:cNvPr>
          <p:cNvSpPr txBox="1"/>
          <p:nvPr/>
        </p:nvSpPr>
        <p:spPr>
          <a:xfrm>
            <a:off x="9488735"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3</a:t>
            </a:r>
          </a:p>
        </p:txBody>
      </p:sp>
      <p:pic>
        <p:nvPicPr>
          <p:cNvPr id="5" name="Graphic 4">
            <a:extLst>
              <a:ext uri="{FF2B5EF4-FFF2-40B4-BE49-F238E27FC236}">
                <a16:creationId xmlns:a16="http://schemas.microsoft.com/office/drawing/2014/main" id="{63CCDECC-0ABF-1F3F-8811-1CE0B5366F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0438" y="5272892"/>
            <a:ext cx="2650671" cy="2609849"/>
          </a:xfrm>
          <a:prstGeom prst="rect">
            <a:avLst/>
          </a:prstGeom>
        </p:spPr>
      </p:pic>
      <p:sp>
        <p:nvSpPr>
          <p:cNvPr id="11" name="Freeform 2">
            <a:extLst>
              <a:ext uri="{FF2B5EF4-FFF2-40B4-BE49-F238E27FC236}">
                <a16:creationId xmlns:a16="http://schemas.microsoft.com/office/drawing/2014/main" id="{596070B3-8F97-BB04-0806-BC1F535FD3B7}"/>
              </a:ext>
            </a:extLst>
          </p:cNvPr>
          <p:cNvSpPr/>
          <p:nvPr/>
        </p:nvSpPr>
        <p:spPr>
          <a:xfrm rot="-2520000">
            <a:off x="14508768" y="-1867343"/>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Tree>
    <p:extLst>
      <p:ext uri="{BB962C8B-B14F-4D97-AF65-F5344CB8AC3E}">
        <p14:creationId xmlns:p14="http://schemas.microsoft.com/office/powerpoint/2010/main" val="2636508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12BDF6D8-21DB-3931-FC2D-EA9CF331836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8A88434-B418-624A-B62D-69A9BE826D60}"/>
              </a:ext>
            </a:extLst>
          </p:cNvPr>
          <p:cNvSpPr/>
          <p:nvPr/>
        </p:nvSpPr>
        <p:spPr>
          <a:xfrm flipH="1">
            <a:off x="1046551" y="3134446"/>
            <a:ext cx="0" cy="5961929"/>
          </a:xfrm>
          <a:prstGeom prst="line">
            <a:avLst/>
          </a:prstGeom>
          <a:ln w="28575" cap="rnd">
            <a:solidFill>
              <a:srgbClr val="000000"/>
            </a:solidFill>
            <a:prstDash val="solid"/>
            <a:headEnd type="none" w="sm" len="sm"/>
            <a:tailEnd type="none" w="sm" len="sm"/>
          </a:ln>
        </p:spPr>
        <p:txBody>
          <a:bodyPr/>
          <a:lstStyle/>
          <a:p>
            <a:endParaRPr lang="fr-FR"/>
          </a:p>
        </p:txBody>
      </p:sp>
      <p:grpSp>
        <p:nvGrpSpPr>
          <p:cNvPr id="3" name="Group 3">
            <a:extLst>
              <a:ext uri="{FF2B5EF4-FFF2-40B4-BE49-F238E27FC236}">
                <a16:creationId xmlns:a16="http://schemas.microsoft.com/office/drawing/2014/main" id="{5E799B82-A551-8A71-6CD3-315A6CA4EEB4}"/>
              </a:ext>
            </a:extLst>
          </p:cNvPr>
          <p:cNvGrpSpPr/>
          <p:nvPr/>
        </p:nvGrpSpPr>
        <p:grpSpPr>
          <a:xfrm>
            <a:off x="13319821" y="0"/>
            <a:ext cx="4968179" cy="10287000"/>
            <a:chOff x="0" y="0"/>
            <a:chExt cx="6013289" cy="12450980"/>
          </a:xfrm>
        </p:grpSpPr>
        <p:sp>
          <p:nvSpPr>
            <p:cNvPr id="4" name="Freeform 4">
              <a:extLst>
                <a:ext uri="{FF2B5EF4-FFF2-40B4-BE49-F238E27FC236}">
                  <a16:creationId xmlns:a16="http://schemas.microsoft.com/office/drawing/2014/main" id="{54C594FF-7B39-BDAB-7D2F-4610BCCC5A2D}"/>
                </a:ext>
              </a:extLst>
            </p:cNvPr>
            <p:cNvSpPr/>
            <p:nvPr/>
          </p:nvSpPr>
          <p:spPr>
            <a:xfrm>
              <a:off x="0" y="0"/>
              <a:ext cx="6013288" cy="12450980"/>
            </a:xfrm>
            <a:custGeom>
              <a:avLst/>
              <a:gdLst/>
              <a:ahLst/>
              <a:cxnLst/>
              <a:rect l="l" t="t" r="r" b="b"/>
              <a:pathLst>
                <a:path w="6013288" h="12450980">
                  <a:moveTo>
                    <a:pt x="6013288" y="0"/>
                  </a:moveTo>
                  <a:lnTo>
                    <a:pt x="3849455" y="12450980"/>
                  </a:lnTo>
                  <a:lnTo>
                    <a:pt x="0" y="12450980"/>
                  </a:lnTo>
                  <a:lnTo>
                    <a:pt x="2138646" y="0"/>
                  </a:lnTo>
                  <a:lnTo>
                    <a:pt x="6013288" y="0"/>
                  </a:lnTo>
                  <a:close/>
                </a:path>
              </a:pathLst>
            </a:custGeom>
            <a:blipFill>
              <a:blip r:embed="rId2"/>
              <a:stretch>
                <a:fillRect l="-85674" r="-90402"/>
              </a:stretch>
            </a:blipFill>
          </p:spPr>
          <p:txBody>
            <a:bodyPr/>
            <a:lstStyle/>
            <a:p>
              <a:endParaRPr lang="fr-FR"/>
            </a:p>
          </p:txBody>
        </p:sp>
      </p:grpSp>
      <p:sp>
        <p:nvSpPr>
          <p:cNvPr id="5" name="AutoShape 5">
            <a:extLst>
              <a:ext uri="{FF2B5EF4-FFF2-40B4-BE49-F238E27FC236}">
                <a16:creationId xmlns:a16="http://schemas.microsoft.com/office/drawing/2014/main" id="{D3AEDACF-C92B-BDF5-E4FA-2014E93F8B59}"/>
              </a:ext>
            </a:extLst>
          </p:cNvPr>
          <p:cNvSpPr/>
          <p:nvPr/>
        </p:nvSpPr>
        <p:spPr>
          <a:xfrm>
            <a:off x="7538069" y="3641289"/>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6" name="AutoShape 6">
            <a:extLst>
              <a:ext uri="{FF2B5EF4-FFF2-40B4-BE49-F238E27FC236}">
                <a16:creationId xmlns:a16="http://schemas.microsoft.com/office/drawing/2014/main" id="{4BEF9730-A424-5BE0-0F9C-72C2B007F784}"/>
              </a:ext>
            </a:extLst>
          </p:cNvPr>
          <p:cNvSpPr/>
          <p:nvPr/>
        </p:nvSpPr>
        <p:spPr>
          <a:xfrm>
            <a:off x="7538069" y="4366782"/>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7" name="AutoShape 7">
            <a:extLst>
              <a:ext uri="{FF2B5EF4-FFF2-40B4-BE49-F238E27FC236}">
                <a16:creationId xmlns:a16="http://schemas.microsoft.com/office/drawing/2014/main" id="{31005A82-13BE-FC3A-EE3A-3234D533F73A}"/>
              </a:ext>
            </a:extLst>
          </p:cNvPr>
          <p:cNvSpPr/>
          <p:nvPr/>
        </p:nvSpPr>
        <p:spPr>
          <a:xfrm>
            <a:off x="7538069" y="5130684"/>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8" name="AutoShape 8">
            <a:extLst>
              <a:ext uri="{FF2B5EF4-FFF2-40B4-BE49-F238E27FC236}">
                <a16:creationId xmlns:a16="http://schemas.microsoft.com/office/drawing/2014/main" id="{D496FB90-D119-DFE2-6A85-06BAB96EF6BC}"/>
              </a:ext>
            </a:extLst>
          </p:cNvPr>
          <p:cNvSpPr/>
          <p:nvPr/>
        </p:nvSpPr>
        <p:spPr>
          <a:xfrm>
            <a:off x="7538069" y="5863741"/>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9" name="AutoShape 9">
            <a:extLst>
              <a:ext uri="{FF2B5EF4-FFF2-40B4-BE49-F238E27FC236}">
                <a16:creationId xmlns:a16="http://schemas.microsoft.com/office/drawing/2014/main" id="{1A6023A6-F084-D11E-3C14-62FEE6BBCAE6}"/>
              </a:ext>
            </a:extLst>
          </p:cNvPr>
          <p:cNvSpPr/>
          <p:nvPr/>
        </p:nvSpPr>
        <p:spPr>
          <a:xfrm>
            <a:off x="7538069" y="6614936"/>
            <a:ext cx="3861445" cy="0"/>
          </a:xfrm>
          <a:prstGeom prst="line">
            <a:avLst/>
          </a:prstGeom>
          <a:ln w="19050" cap="flat">
            <a:solidFill>
              <a:srgbClr val="000000"/>
            </a:solidFill>
            <a:prstDash val="sysDot"/>
            <a:headEnd type="none" w="sm" len="sm"/>
            <a:tailEnd type="none" w="sm" len="sm"/>
          </a:ln>
        </p:spPr>
        <p:txBody>
          <a:bodyPr/>
          <a:lstStyle/>
          <a:p>
            <a:endParaRPr lang="fr-FR"/>
          </a:p>
        </p:txBody>
      </p:sp>
      <p:sp>
        <p:nvSpPr>
          <p:cNvPr id="10" name="AutoShape 10">
            <a:extLst>
              <a:ext uri="{FF2B5EF4-FFF2-40B4-BE49-F238E27FC236}">
                <a16:creationId xmlns:a16="http://schemas.microsoft.com/office/drawing/2014/main" id="{71BA0473-444C-B3DD-EC05-2BEFE422D46E}"/>
              </a:ext>
            </a:extLst>
          </p:cNvPr>
          <p:cNvSpPr/>
          <p:nvPr/>
        </p:nvSpPr>
        <p:spPr>
          <a:xfrm>
            <a:off x="7538069" y="7354156"/>
            <a:ext cx="3861445" cy="0"/>
          </a:xfrm>
          <a:prstGeom prst="line">
            <a:avLst/>
          </a:prstGeom>
          <a:ln w="19050" cap="flat">
            <a:solidFill>
              <a:srgbClr val="000000"/>
            </a:solidFill>
            <a:prstDash val="sysDot"/>
            <a:headEnd type="none" w="sm" len="sm"/>
            <a:tailEnd type="none" w="sm" len="sm"/>
          </a:ln>
        </p:spPr>
        <p:txBody>
          <a:bodyPr/>
          <a:lstStyle/>
          <a:p>
            <a:endParaRPr lang="fr-FR"/>
          </a:p>
        </p:txBody>
      </p:sp>
      <p:grpSp>
        <p:nvGrpSpPr>
          <p:cNvPr id="13" name="Group 13">
            <a:extLst>
              <a:ext uri="{FF2B5EF4-FFF2-40B4-BE49-F238E27FC236}">
                <a16:creationId xmlns:a16="http://schemas.microsoft.com/office/drawing/2014/main" id="{ABEC5408-DB33-A76F-BCE7-FF8978833D0E}"/>
              </a:ext>
            </a:extLst>
          </p:cNvPr>
          <p:cNvGrpSpPr/>
          <p:nvPr/>
        </p:nvGrpSpPr>
        <p:grpSpPr>
          <a:xfrm rot="586152">
            <a:off x="17318454" y="-212119"/>
            <a:ext cx="137421" cy="11405458"/>
            <a:chOff x="0" y="0"/>
            <a:chExt cx="36193" cy="3003907"/>
          </a:xfrm>
        </p:grpSpPr>
        <p:sp>
          <p:nvSpPr>
            <p:cNvPr id="14" name="Freeform 14">
              <a:extLst>
                <a:ext uri="{FF2B5EF4-FFF2-40B4-BE49-F238E27FC236}">
                  <a16:creationId xmlns:a16="http://schemas.microsoft.com/office/drawing/2014/main" id="{7D876018-3438-576F-C2F9-36FB9BDD4F2A}"/>
                </a:ext>
              </a:extLst>
            </p:cNvPr>
            <p:cNvSpPr/>
            <p:nvPr/>
          </p:nvSpPr>
          <p:spPr>
            <a:xfrm>
              <a:off x="0" y="0"/>
              <a:ext cx="36193" cy="3003907"/>
            </a:xfrm>
            <a:custGeom>
              <a:avLst/>
              <a:gdLst/>
              <a:ahLst/>
              <a:cxnLst/>
              <a:rect l="l" t="t" r="r" b="b"/>
              <a:pathLst>
                <a:path w="36193" h="3003907">
                  <a:moveTo>
                    <a:pt x="0" y="0"/>
                  </a:moveTo>
                  <a:lnTo>
                    <a:pt x="36193" y="0"/>
                  </a:lnTo>
                  <a:lnTo>
                    <a:pt x="36193" y="3003907"/>
                  </a:lnTo>
                  <a:lnTo>
                    <a:pt x="0" y="3003907"/>
                  </a:lnTo>
                  <a:close/>
                </a:path>
              </a:pathLst>
            </a:custGeom>
            <a:solidFill>
              <a:srgbClr val="ED3E20"/>
            </a:solidFill>
          </p:spPr>
          <p:txBody>
            <a:bodyPr/>
            <a:lstStyle/>
            <a:p>
              <a:endParaRPr lang="fr-FR"/>
            </a:p>
          </p:txBody>
        </p:sp>
        <p:sp>
          <p:nvSpPr>
            <p:cNvPr id="15" name="TextBox 15">
              <a:extLst>
                <a:ext uri="{FF2B5EF4-FFF2-40B4-BE49-F238E27FC236}">
                  <a16:creationId xmlns:a16="http://schemas.microsoft.com/office/drawing/2014/main" id="{19B07E14-ECFF-4F6A-AE2E-D1B5BAB9676E}"/>
                </a:ext>
              </a:extLst>
            </p:cNvPr>
            <p:cNvSpPr txBox="1"/>
            <p:nvPr/>
          </p:nvSpPr>
          <p:spPr>
            <a:xfrm>
              <a:off x="0" y="-47625"/>
              <a:ext cx="36193" cy="3051532"/>
            </a:xfrm>
            <a:prstGeom prst="rect">
              <a:avLst/>
            </a:prstGeom>
          </p:spPr>
          <p:txBody>
            <a:bodyPr lIns="50800" tIns="50800" rIns="50800" bIns="50800" rtlCol="0" anchor="ctr"/>
            <a:lstStyle/>
            <a:p>
              <a:pPr algn="ctr">
                <a:lnSpc>
                  <a:spcPts val="2240"/>
                </a:lnSpc>
              </a:pPr>
              <a:endParaRPr/>
            </a:p>
          </p:txBody>
        </p:sp>
      </p:grpSp>
      <p:sp>
        <p:nvSpPr>
          <p:cNvPr id="16" name="TextBox 16">
            <a:extLst>
              <a:ext uri="{FF2B5EF4-FFF2-40B4-BE49-F238E27FC236}">
                <a16:creationId xmlns:a16="http://schemas.microsoft.com/office/drawing/2014/main" id="{E4C1B8AD-40D4-AA21-A175-F0F49789A4BF}"/>
              </a:ext>
            </a:extLst>
          </p:cNvPr>
          <p:cNvSpPr txBox="1"/>
          <p:nvPr/>
        </p:nvSpPr>
        <p:spPr>
          <a:xfrm>
            <a:off x="1032263" y="738297"/>
            <a:ext cx="8194859" cy="2024396"/>
          </a:xfrm>
          <a:prstGeom prst="rect">
            <a:avLst/>
          </a:prstGeom>
        </p:spPr>
        <p:txBody>
          <a:bodyPr lIns="0" tIns="0" rIns="0" bIns="0" rtlCol="0" anchor="t">
            <a:spAutoFit/>
          </a:bodyPr>
          <a:lstStyle/>
          <a:p>
            <a:pPr algn="l">
              <a:lnSpc>
                <a:spcPts val="16519"/>
              </a:lnSpc>
            </a:pPr>
            <a:r>
              <a:rPr lang="en-US" sz="11799" b="1" spc="-755">
                <a:solidFill>
                  <a:srgbClr val="000000"/>
                </a:solidFill>
                <a:latin typeface="Open Sans 1 Bold"/>
                <a:ea typeface="Open Sans 1 Bold"/>
                <a:cs typeface="Open Sans 1 Bold"/>
                <a:sym typeface="Open Sans 1 Bold"/>
              </a:rPr>
              <a:t>SOMMAIRE</a:t>
            </a:r>
          </a:p>
        </p:txBody>
      </p:sp>
      <p:sp>
        <p:nvSpPr>
          <p:cNvPr id="17" name="TextBox 17">
            <a:extLst>
              <a:ext uri="{FF2B5EF4-FFF2-40B4-BE49-F238E27FC236}">
                <a16:creationId xmlns:a16="http://schemas.microsoft.com/office/drawing/2014/main" id="{2CA960D2-2B39-189F-A0C6-4665797B0494}"/>
              </a:ext>
            </a:extLst>
          </p:cNvPr>
          <p:cNvSpPr txBox="1"/>
          <p:nvPr/>
        </p:nvSpPr>
        <p:spPr>
          <a:xfrm>
            <a:off x="1500177" y="3323675"/>
            <a:ext cx="8435530" cy="396583"/>
          </a:xfrm>
          <a:prstGeom prst="rect">
            <a:avLst/>
          </a:prstGeom>
        </p:spPr>
        <p:txBody>
          <a:bodyPr wrap="square"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Les </a:t>
            </a:r>
            <a:r>
              <a:rPr lang="en-US" sz="2350" b="1" err="1">
                <a:solidFill>
                  <a:srgbClr val="7F7F7F"/>
                </a:solidFill>
                <a:latin typeface="Open Sans 1 Bold"/>
                <a:ea typeface="Open Sans 1 Bold"/>
                <a:cs typeface="Open Sans 1 Bold"/>
                <a:sym typeface="Open Sans 1 Bold"/>
              </a:rPr>
              <a:t>Organismes</a:t>
            </a:r>
            <a:r>
              <a:rPr lang="en-US" sz="2350" b="1">
                <a:solidFill>
                  <a:srgbClr val="7F7F7F"/>
                </a:solidFill>
                <a:latin typeface="Open Sans 1 Bold"/>
                <a:ea typeface="Open Sans 1 Bold"/>
                <a:cs typeface="Open Sans 1 Bold"/>
                <a:sym typeface="Open Sans 1 Bold"/>
              </a:rPr>
              <a:t> de </a:t>
            </a:r>
            <a:r>
              <a:rPr lang="en-US" sz="2350" b="1" err="1">
                <a:solidFill>
                  <a:srgbClr val="7F7F7F"/>
                </a:solidFill>
                <a:latin typeface="Open Sans 1 Bold"/>
                <a:ea typeface="Open Sans 1 Bold"/>
                <a:cs typeface="Open Sans 1 Bold"/>
                <a:sym typeface="Open Sans 1 Bold"/>
              </a:rPr>
              <a:t>normalisation</a:t>
            </a:r>
            <a:r>
              <a:rPr lang="en-US" sz="2350" b="1">
                <a:solidFill>
                  <a:srgbClr val="7F7F7F"/>
                </a:solidFill>
                <a:latin typeface="Open Sans 1 Bold"/>
                <a:ea typeface="Open Sans 1 Bold"/>
                <a:cs typeface="Open Sans 1 Bold"/>
                <a:sym typeface="Open Sans 1 Bold"/>
              </a:rPr>
              <a:t> OT</a:t>
            </a:r>
            <a:endParaRPr lang="en-US">
              <a:solidFill>
                <a:srgbClr val="7F7F7F"/>
              </a:solidFill>
            </a:endParaRPr>
          </a:p>
        </p:txBody>
      </p:sp>
      <p:sp>
        <p:nvSpPr>
          <p:cNvPr id="19" name="TextBox 19">
            <a:extLst>
              <a:ext uri="{FF2B5EF4-FFF2-40B4-BE49-F238E27FC236}">
                <a16:creationId xmlns:a16="http://schemas.microsoft.com/office/drawing/2014/main" id="{2C2A1399-E19B-DA20-CA1A-7D5675F70F23}"/>
              </a:ext>
            </a:extLst>
          </p:cNvPr>
          <p:cNvSpPr txBox="1"/>
          <p:nvPr/>
        </p:nvSpPr>
        <p:spPr>
          <a:xfrm>
            <a:off x="1500177" y="4066774"/>
            <a:ext cx="4234634" cy="396583"/>
          </a:xfrm>
          <a:prstGeom prst="rect">
            <a:avLst/>
          </a:prstGeom>
        </p:spPr>
        <p:txBody>
          <a:bodyPr lIns="0" tIns="0" rIns="0" bIns="0" rtlCol="0" anchor="t">
            <a:spAutoFit/>
          </a:bodyPr>
          <a:lstStyle/>
          <a:p>
            <a:pPr>
              <a:lnSpc>
                <a:spcPts val="3290"/>
              </a:lnSpc>
            </a:pPr>
            <a:r>
              <a:rPr lang="en-US" sz="2350" b="1">
                <a:solidFill>
                  <a:srgbClr val="7F7F7F"/>
                </a:solidFill>
                <a:latin typeface="Open Sans 1 Bold"/>
                <a:ea typeface="Open Sans 1 Bold"/>
                <a:cs typeface="Open Sans 1 Bold"/>
                <a:sym typeface="Open Sans 1 Bold"/>
              </a:rPr>
              <a:t>La </a:t>
            </a:r>
            <a:r>
              <a:rPr lang="en-US" sz="2350" b="1" err="1">
                <a:solidFill>
                  <a:srgbClr val="7F7F7F"/>
                </a:solidFill>
                <a:latin typeface="Open Sans 1 Bold"/>
                <a:ea typeface="Open Sans 1 Bold"/>
                <a:cs typeface="Open Sans 1 Bold"/>
                <a:sym typeface="Open Sans 1 Bold"/>
              </a:rPr>
              <a:t>Norme</a:t>
            </a:r>
            <a:r>
              <a:rPr lang="en-US" sz="2350" b="1">
                <a:solidFill>
                  <a:srgbClr val="7F7F7F"/>
                </a:solidFill>
                <a:latin typeface="Open Sans 1 Bold"/>
                <a:ea typeface="Open Sans 1 Bold"/>
                <a:cs typeface="Open Sans 1 Bold"/>
                <a:sym typeface="Open Sans 1 Bold"/>
              </a:rPr>
              <a:t> IEC 62443</a:t>
            </a:r>
            <a:endParaRPr lang="en-US">
              <a:solidFill>
                <a:srgbClr val="7F7F7F"/>
              </a:solidFill>
            </a:endParaRPr>
          </a:p>
        </p:txBody>
      </p:sp>
      <p:sp>
        <p:nvSpPr>
          <p:cNvPr id="27" name="TextBox 27">
            <a:extLst>
              <a:ext uri="{FF2B5EF4-FFF2-40B4-BE49-F238E27FC236}">
                <a16:creationId xmlns:a16="http://schemas.microsoft.com/office/drawing/2014/main" id="{E98D8093-08F5-FF20-408C-BDDC4AB83708}"/>
              </a:ext>
            </a:extLst>
          </p:cNvPr>
          <p:cNvSpPr txBox="1"/>
          <p:nvPr/>
        </p:nvSpPr>
        <p:spPr>
          <a:xfrm>
            <a:off x="1826748" y="7066388"/>
            <a:ext cx="6041974" cy="425245"/>
          </a:xfrm>
          <a:prstGeom prst="rect">
            <a:avLst/>
          </a:prstGeom>
        </p:spPr>
        <p:txBody>
          <a:bodyPr wrap="square" lIns="0" tIns="0" rIns="0" bIns="0" rtlCol="0" anchor="t">
            <a:spAutoFit/>
          </a:bodyPr>
          <a:lstStyle/>
          <a:p>
            <a:pPr>
              <a:lnSpc>
                <a:spcPts val="3290"/>
              </a:lnSpc>
            </a:pPr>
            <a:r>
              <a:rPr lang="en-US" sz="3200" b="1">
                <a:latin typeface="Open Sans 1 Bold"/>
                <a:ea typeface="Open Sans 1 Bold"/>
                <a:cs typeface="Open Sans 1 Bold"/>
                <a:sym typeface="Open Sans 1 Bold"/>
              </a:rPr>
              <a:t>MITRE et Pain Pyramid</a:t>
            </a:r>
            <a:endParaRPr lang="en-US" sz="3200">
              <a:ea typeface="Calibri"/>
              <a:cs typeface="Calibri"/>
            </a:endParaRPr>
          </a:p>
        </p:txBody>
      </p:sp>
      <p:sp>
        <p:nvSpPr>
          <p:cNvPr id="33" name="TextBox 33">
            <a:extLst>
              <a:ext uri="{FF2B5EF4-FFF2-40B4-BE49-F238E27FC236}">
                <a16:creationId xmlns:a16="http://schemas.microsoft.com/office/drawing/2014/main" id="{455A7EB9-1F14-DA59-AD24-F37F27D1245C}"/>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3</a:t>
            </a:r>
          </a:p>
        </p:txBody>
      </p:sp>
      <p:sp>
        <p:nvSpPr>
          <p:cNvPr id="11" name="TextBox 23">
            <a:extLst>
              <a:ext uri="{FF2B5EF4-FFF2-40B4-BE49-F238E27FC236}">
                <a16:creationId xmlns:a16="http://schemas.microsoft.com/office/drawing/2014/main" id="{7BAD7944-A44B-0083-1F41-FB77E460819B}"/>
              </a:ext>
            </a:extLst>
          </p:cNvPr>
          <p:cNvSpPr txBox="1"/>
          <p:nvPr/>
        </p:nvSpPr>
        <p:spPr>
          <a:xfrm>
            <a:off x="1500176" y="4864042"/>
            <a:ext cx="4741141"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Référentiel</a:t>
            </a:r>
            <a:r>
              <a:rPr lang="en-US" sz="2350" b="1">
                <a:solidFill>
                  <a:srgbClr val="7F7F7F"/>
                </a:solidFill>
                <a:latin typeface="Open Sans 1 Bold"/>
                <a:ea typeface="Open Sans 1 Bold"/>
                <a:cs typeface="Open Sans 1 Bold"/>
                <a:sym typeface="Open Sans 1 Bold"/>
              </a:rPr>
              <a:t> NIST</a:t>
            </a:r>
            <a:endParaRPr lang="en-US">
              <a:solidFill>
                <a:srgbClr val="7F7F7F"/>
              </a:solidFill>
              <a:ea typeface="Calibri"/>
              <a:cs typeface="Calibri"/>
            </a:endParaRPr>
          </a:p>
        </p:txBody>
      </p:sp>
      <p:sp>
        <p:nvSpPr>
          <p:cNvPr id="12" name="TextBox 23">
            <a:extLst>
              <a:ext uri="{FF2B5EF4-FFF2-40B4-BE49-F238E27FC236}">
                <a16:creationId xmlns:a16="http://schemas.microsoft.com/office/drawing/2014/main" id="{984203D6-81D1-7BD9-E619-AF44757DBE90}"/>
              </a:ext>
            </a:extLst>
          </p:cNvPr>
          <p:cNvSpPr txBox="1"/>
          <p:nvPr/>
        </p:nvSpPr>
        <p:spPr>
          <a:xfrm>
            <a:off x="1500175" y="5489970"/>
            <a:ext cx="4741141"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Référentiel</a:t>
            </a:r>
            <a:r>
              <a:rPr lang="en-US" sz="2350" b="1">
                <a:solidFill>
                  <a:srgbClr val="7F7F7F"/>
                </a:solidFill>
                <a:latin typeface="Open Sans 1 Bold"/>
                <a:ea typeface="Open Sans 1 Bold"/>
                <a:cs typeface="Open Sans 1 Bold"/>
                <a:sym typeface="Open Sans 1 Bold"/>
              </a:rPr>
              <a:t> ANSSI</a:t>
            </a:r>
            <a:endParaRPr lang="en-US">
              <a:solidFill>
                <a:srgbClr val="7F7F7F"/>
              </a:solidFill>
              <a:ea typeface="Calibri"/>
              <a:cs typeface="Calibri"/>
            </a:endParaRPr>
          </a:p>
        </p:txBody>
      </p:sp>
      <p:sp>
        <p:nvSpPr>
          <p:cNvPr id="21" name="TextBox 23">
            <a:extLst>
              <a:ext uri="{FF2B5EF4-FFF2-40B4-BE49-F238E27FC236}">
                <a16:creationId xmlns:a16="http://schemas.microsoft.com/office/drawing/2014/main" id="{DEB18842-FFCC-5DF0-99B0-350EE1093115}"/>
              </a:ext>
            </a:extLst>
          </p:cNvPr>
          <p:cNvSpPr txBox="1"/>
          <p:nvPr/>
        </p:nvSpPr>
        <p:spPr>
          <a:xfrm>
            <a:off x="1500174" y="6279184"/>
            <a:ext cx="4741141" cy="396583"/>
          </a:xfrm>
          <a:prstGeom prst="rect">
            <a:avLst/>
          </a:prstGeom>
        </p:spPr>
        <p:txBody>
          <a:bodyPr lIns="0" tIns="0" rIns="0" bIns="0" rtlCol="0" anchor="t">
            <a:spAutoFit/>
          </a:bodyPr>
          <a:lstStyle/>
          <a:p>
            <a:pPr>
              <a:lnSpc>
                <a:spcPts val="3290"/>
              </a:lnSpc>
            </a:pPr>
            <a:r>
              <a:rPr lang="en-US" sz="2350" b="1" err="1">
                <a:solidFill>
                  <a:srgbClr val="7F7F7F"/>
                </a:solidFill>
                <a:latin typeface="Open Sans 1 Bold"/>
                <a:ea typeface="Open Sans 1 Bold"/>
                <a:cs typeface="Open Sans 1 Bold"/>
                <a:sym typeface="Open Sans 1 Bold"/>
              </a:rPr>
              <a:t>Comparaison</a:t>
            </a:r>
            <a:r>
              <a:rPr lang="en-US" sz="2350" b="1">
                <a:solidFill>
                  <a:srgbClr val="7F7F7F"/>
                </a:solidFill>
                <a:latin typeface="Open Sans 1 Bold"/>
                <a:ea typeface="Open Sans 1 Bold"/>
                <a:cs typeface="Open Sans 1 Bold"/>
                <a:sym typeface="Open Sans 1 Bold"/>
              </a:rPr>
              <a:t> ANSSI/NIST</a:t>
            </a:r>
            <a:endParaRPr lang="en-US"/>
          </a:p>
        </p:txBody>
      </p:sp>
    </p:spTree>
    <p:extLst>
      <p:ext uri="{BB962C8B-B14F-4D97-AF65-F5344CB8AC3E}">
        <p14:creationId xmlns:p14="http://schemas.microsoft.com/office/powerpoint/2010/main" val="68591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658DF830-639A-0114-6FBE-051E3DFCE997}"/>
            </a:ext>
          </a:extLst>
        </p:cNvPr>
        <p:cNvGrpSpPr/>
        <p:nvPr/>
      </p:nvGrpSpPr>
      <p:grpSpPr>
        <a:xfrm>
          <a:off x="0" y="0"/>
          <a:ext cx="0" cy="0"/>
          <a:chOff x="0" y="0"/>
          <a:chExt cx="0" cy="0"/>
        </a:xfrm>
      </p:grpSpPr>
      <p:sp>
        <p:nvSpPr>
          <p:cNvPr id="27" name="Freeform 2">
            <a:extLst>
              <a:ext uri="{FF2B5EF4-FFF2-40B4-BE49-F238E27FC236}">
                <a16:creationId xmlns:a16="http://schemas.microsoft.com/office/drawing/2014/main" id="{D0367010-CD39-0436-F9C2-3BEC2E654955}"/>
              </a:ext>
            </a:extLst>
          </p:cNvPr>
          <p:cNvSpPr/>
          <p:nvPr/>
        </p:nvSpPr>
        <p:spPr>
          <a:xfrm rot="1500000">
            <a:off x="15740833" y="1042112"/>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2" name="Group 2">
            <a:extLst>
              <a:ext uri="{FF2B5EF4-FFF2-40B4-BE49-F238E27FC236}">
                <a16:creationId xmlns:a16="http://schemas.microsoft.com/office/drawing/2014/main" id="{035FE477-B048-270E-A4B8-7C3571D85371}"/>
              </a:ext>
            </a:extLst>
          </p:cNvPr>
          <p:cNvGrpSpPr/>
          <p:nvPr/>
        </p:nvGrpSpPr>
        <p:grpSpPr>
          <a:xfrm>
            <a:off x="-187902" y="6462565"/>
            <a:ext cx="18663805" cy="4003693"/>
            <a:chOff x="0" y="0"/>
            <a:chExt cx="4915570" cy="1050561"/>
          </a:xfrm>
        </p:grpSpPr>
        <p:sp>
          <p:nvSpPr>
            <p:cNvPr id="3" name="Freeform 3">
              <a:extLst>
                <a:ext uri="{FF2B5EF4-FFF2-40B4-BE49-F238E27FC236}">
                  <a16:creationId xmlns:a16="http://schemas.microsoft.com/office/drawing/2014/main" id="{81888925-4583-7CEB-65C9-1BF6996EC82C}"/>
                </a:ext>
              </a:extLst>
            </p:cNvPr>
            <p:cNvSpPr/>
            <p:nvPr/>
          </p:nvSpPr>
          <p:spPr>
            <a:xfrm>
              <a:off x="0" y="0"/>
              <a:ext cx="4915570" cy="1050561"/>
            </a:xfrm>
            <a:custGeom>
              <a:avLst/>
              <a:gdLst/>
              <a:ahLst/>
              <a:cxnLst/>
              <a:rect l="l" t="t" r="r" b="b"/>
              <a:pathLst>
                <a:path w="4915570" h="1050561">
                  <a:moveTo>
                    <a:pt x="0" y="0"/>
                  </a:moveTo>
                  <a:lnTo>
                    <a:pt x="4915570" y="0"/>
                  </a:lnTo>
                  <a:lnTo>
                    <a:pt x="4915570"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EB68B2D1-458E-0C59-1C12-C7C0F0F9DF6B}"/>
                </a:ext>
              </a:extLst>
            </p:cNvPr>
            <p:cNvSpPr txBox="1"/>
            <p:nvPr/>
          </p:nvSpPr>
          <p:spPr>
            <a:xfrm>
              <a:off x="0" y="-47625"/>
              <a:ext cx="4915570" cy="1098186"/>
            </a:xfrm>
            <a:prstGeom prst="rect">
              <a:avLst/>
            </a:prstGeom>
          </p:spPr>
          <p:txBody>
            <a:bodyPr lIns="50800" tIns="50800" rIns="50800" bIns="50800" rtlCol="0" anchor="ctr"/>
            <a:lstStyle/>
            <a:p>
              <a:pPr algn="ctr">
                <a:lnSpc>
                  <a:spcPts val="2240"/>
                </a:lnSpc>
              </a:pPr>
              <a:endParaRPr/>
            </a:p>
          </p:txBody>
        </p:sp>
      </p:grpSp>
      <p:sp>
        <p:nvSpPr>
          <p:cNvPr id="24" name="TextBox 24">
            <a:extLst>
              <a:ext uri="{FF2B5EF4-FFF2-40B4-BE49-F238E27FC236}">
                <a16:creationId xmlns:a16="http://schemas.microsoft.com/office/drawing/2014/main" id="{723E9074-312D-244B-ECA5-F6F503155368}"/>
              </a:ext>
            </a:extLst>
          </p:cNvPr>
          <p:cNvSpPr txBox="1"/>
          <p:nvPr/>
        </p:nvSpPr>
        <p:spPr>
          <a:xfrm>
            <a:off x="929740" y="1076325"/>
            <a:ext cx="9956995" cy="2708434"/>
          </a:xfrm>
          <a:prstGeom prst="rect">
            <a:avLst/>
          </a:prstGeom>
        </p:spPr>
        <p:txBody>
          <a:bodyPr wrap="square" lIns="0" tIns="0" rIns="0" bIns="0" rtlCol="0" anchor="t">
            <a:spAutoFit/>
          </a:bodyPr>
          <a:lstStyle/>
          <a:p>
            <a:r>
              <a:rPr lang="en-US" sz="8800" b="1">
                <a:solidFill>
                  <a:srgbClr val="000000"/>
                </a:solidFill>
                <a:latin typeface="Century Gothic Paneuropean Bold"/>
                <a:cs typeface="Century Gothic Paneuropean Bold"/>
                <a:sym typeface="Century Gothic Paneuropean Bold"/>
              </a:rPr>
              <a:t>MITRE et Pain Pyramid</a:t>
            </a:r>
            <a:endParaRPr lang="en-US" sz="8800">
              <a:ea typeface="Calibri"/>
              <a:cs typeface="Calibri"/>
            </a:endParaRPr>
          </a:p>
        </p:txBody>
      </p:sp>
      <p:sp>
        <p:nvSpPr>
          <p:cNvPr id="33" name="TextBox 33">
            <a:extLst>
              <a:ext uri="{FF2B5EF4-FFF2-40B4-BE49-F238E27FC236}">
                <a16:creationId xmlns:a16="http://schemas.microsoft.com/office/drawing/2014/main" id="{A50228C9-083B-7380-F04E-649FED1553F9}"/>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7</a:t>
            </a:r>
          </a:p>
        </p:txBody>
      </p:sp>
      <p:sp>
        <p:nvSpPr>
          <p:cNvPr id="38" name="TextBox 7">
            <a:extLst>
              <a:ext uri="{FF2B5EF4-FFF2-40B4-BE49-F238E27FC236}">
                <a16:creationId xmlns:a16="http://schemas.microsoft.com/office/drawing/2014/main" id="{3DC683B6-F192-0DD2-7439-C300511027CD}"/>
              </a:ext>
            </a:extLst>
          </p:cNvPr>
          <p:cNvSpPr txBox="1"/>
          <p:nvPr/>
        </p:nvSpPr>
        <p:spPr>
          <a:xfrm>
            <a:off x="3051534" y="6620972"/>
            <a:ext cx="3109094" cy="942181"/>
          </a:xfrm>
          <a:prstGeom prst="rect">
            <a:avLst/>
          </a:prstGeom>
        </p:spPr>
        <p:txBody>
          <a:bodyPr wrap="square" lIns="0" tIns="0" rIns="0" bIns="0" rtlCol="0" anchor="t">
            <a:spAutoFit/>
          </a:bodyPr>
          <a:lstStyle/>
          <a:p>
            <a:pPr>
              <a:lnSpc>
                <a:spcPts val="3779"/>
              </a:lnSpc>
            </a:pPr>
            <a:r>
              <a:rPr lang="en-US" sz="2700" b="1" err="1">
                <a:latin typeface="Open Sans 2 Bold"/>
                <a:ea typeface="Open Sans 2 Bold"/>
                <a:cs typeface="Open Sans 2 Bold"/>
              </a:rPr>
              <a:t>Objectifs</a:t>
            </a:r>
            <a:r>
              <a:rPr lang="en-US" sz="2700" b="1">
                <a:latin typeface="Open Sans 2 Bold"/>
                <a:ea typeface="Open Sans 2 Bold"/>
                <a:cs typeface="Open Sans 2 Bold"/>
              </a:rPr>
              <a:t> Communs</a:t>
            </a:r>
          </a:p>
        </p:txBody>
      </p:sp>
      <p:sp>
        <p:nvSpPr>
          <p:cNvPr id="46" name="TextBox 11">
            <a:extLst>
              <a:ext uri="{FF2B5EF4-FFF2-40B4-BE49-F238E27FC236}">
                <a16:creationId xmlns:a16="http://schemas.microsoft.com/office/drawing/2014/main" id="{A865BF11-9E56-5625-2B7D-E44EC7B0B8AF}"/>
              </a:ext>
            </a:extLst>
          </p:cNvPr>
          <p:cNvSpPr txBox="1"/>
          <p:nvPr/>
        </p:nvSpPr>
        <p:spPr>
          <a:xfrm>
            <a:off x="8679108" y="8514175"/>
            <a:ext cx="3806769" cy="456407"/>
          </a:xfrm>
          <a:prstGeom prst="rect">
            <a:avLst/>
          </a:prstGeom>
        </p:spPr>
        <p:txBody>
          <a:bodyPr wrap="square" lIns="0" tIns="0" rIns="0" bIns="0" rtlCol="0" anchor="t">
            <a:spAutoFit/>
          </a:bodyPr>
          <a:lstStyle/>
          <a:p>
            <a:pPr>
              <a:lnSpc>
                <a:spcPts val="3779"/>
              </a:lnSpc>
            </a:pPr>
            <a:r>
              <a:rPr lang="en-US" sz="2700" b="1">
                <a:latin typeface="Open Sans 2 Bold"/>
                <a:ea typeface="Open Sans 2 Bold"/>
                <a:cs typeface="Open Sans 2 Bold"/>
              </a:rPr>
              <a:t>Etude de </a:t>
            </a:r>
            <a:r>
              <a:rPr lang="en-US" sz="2700" b="1" err="1">
                <a:latin typeface="Open Sans 2 Bold"/>
                <a:ea typeface="Open Sans 2 Bold"/>
                <a:cs typeface="Open Sans 2 Bold"/>
              </a:rPr>
              <a:t>cas</a:t>
            </a:r>
            <a:endParaRPr lang="en-US" err="1"/>
          </a:p>
        </p:txBody>
      </p:sp>
      <p:sp>
        <p:nvSpPr>
          <p:cNvPr id="50" name="TextBox 13">
            <a:extLst>
              <a:ext uri="{FF2B5EF4-FFF2-40B4-BE49-F238E27FC236}">
                <a16:creationId xmlns:a16="http://schemas.microsoft.com/office/drawing/2014/main" id="{CEA7AD1E-D058-7250-4FC2-AD0BC35B95AB}"/>
              </a:ext>
            </a:extLst>
          </p:cNvPr>
          <p:cNvSpPr txBox="1"/>
          <p:nvPr/>
        </p:nvSpPr>
        <p:spPr>
          <a:xfrm>
            <a:off x="12186339" y="8963666"/>
            <a:ext cx="5335717" cy="456407"/>
          </a:xfrm>
          <a:prstGeom prst="rect">
            <a:avLst/>
          </a:prstGeom>
        </p:spPr>
        <p:txBody>
          <a:bodyPr wrap="square" lIns="0" tIns="0" rIns="0" bIns="0" rtlCol="0" anchor="t">
            <a:spAutoFit/>
          </a:bodyPr>
          <a:lstStyle/>
          <a:p>
            <a:pPr>
              <a:lnSpc>
                <a:spcPts val="3779"/>
              </a:lnSpc>
            </a:pPr>
            <a:r>
              <a:rPr lang="en-US" sz="2700" b="1">
                <a:solidFill>
                  <a:srgbClr val="000000"/>
                </a:solidFill>
                <a:latin typeface="Open Sans 2 Bold"/>
                <a:ea typeface="Open Sans 2 Bold"/>
                <a:cs typeface="Open Sans 2 Bold"/>
                <a:sym typeface="Open Sans 2 Bold"/>
              </a:rPr>
              <a:t>Conclusion</a:t>
            </a:r>
            <a:endParaRPr lang="en-US"/>
          </a:p>
        </p:txBody>
      </p:sp>
      <p:sp>
        <p:nvSpPr>
          <p:cNvPr id="42" name="TextBox 9">
            <a:extLst>
              <a:ext uri="{FF2B5EF4-FFF2-40B4-BE49-F238E27FC236}">
                <a16:creationId xmlns:a16="http://schemas.microsoft.com/office/drawing/2014/main" id="{E330CBE5-0E92-6E8C-285E-D9825C202909}"/>
              </a:ext>
            </a:extLst>
          </p:cNvPr>
          <p:cNvSpPr txBox="1"/>
          <p:nvPr/>
        </p:nvSpPr>
        <p:spPr>
          <a:xfrm>
            <a:off x="5036106" y="7740587"/>
            <a:ext cx="3643483" cy="942181"/>
          </a:xfrm>
          <a:prstGeom prst="rect">
            <a:avLst/>
          </a:prstGeom>
        </p:spPr>
        <p:txBody>
          <a:bodyPr wrap="square" lIns="0" tIns="0" rIns="0" bIns="0" rtlCol="0" anchor="t">
            <a:spAutoFit/>
          </a:bodyPr>
          <a:lstStyle/>
          <a:p>
            <a:pPr>
              <a:lnSpc>
                <a:spcPts val="3779"/>
              </a:lnSpc>
            </a:pPr>
            <a:r>
              <a:rPr lang="en-US" sz="2700" b="1" err="1">
                <a:solidFill>
                  <a:srgbClr val="000000"/>
                </a:solidFill>
                <a:latin typeface="Open Sans 2 Bold"/>
                <a:ea typeface="Open Sans 2 Bold"/>
                <a:cs typeface="Open Sans 2 Bold"/>
              </a:rPr>
              <a:t>Comparaison</a:t>
            </a:r>
            <a:r>
              <a:rPr lang="en-US" sz="2700" b="1">
                <a:solidFill>
                  <a:srgbClr val="000000"/>
                </a:solidFill>
                <a:latin typeface="Open Sans 2 Bold"/>
                <a:ea typeface="Open Sans 2 Bold"/>
                <a:cs typeface="Open Sans 2 Bold"/>
              </a:rPr>
              <a:t> </a:t>
            </a:r>
            <a:r>
              <a:rPr lang="en-US" sz="2700" b="1" err="1">
                <a:solidFill>
                  <a:srgbClr val="000000"/>
                </a:solidFill>
                <a:latin typeface="Open Sans 2 Bold"/>
                <a:ea typeface="Open Sans 2 Bold"/>
                <a:cs typeface="Open Sans 2 Bold"/>
              </a:rPr>
              <a:t>Structuré</a:t>
            </a:r>
            <a:endParaRPr lang="en-US" sz="2700" b="1" err="1">
              <a:latin typeface="Open Sans 2 Bold"/>
              <a:ea typeface="Open Sans 2 Bold"/>
              <a:cs typeface="Open Sans 2 Bold"/>
            </a:endParaRPr>
          </a:p>
        </p:txBody>
      </p:sp>
      <p:sp>
        <p:nvSpPr>
          <p:cNvPr id="34" name="TextBox 23">
            <a:extLst>
              <a:ext uri="{FF2B5EF4-FFF2-40B4-BE49-F238E27FC236}">
                <a16:creationId xmlns:a16="http://schemas.microsoft.com/office/drawing/2014/main" id="{3503E464-EF5B-E44C-C935-56E3DDFCAA3F}"/>
              </a:ext>
            </a:extLst>
          </p:cNvPr>
          <p:cNvSpPr txBox="1"/>
          <p:nvPr/>
        </p:nvSpPr>
        <p:spPr>
          <a:xfrm>
            <a:off x="125666" y="10227863"/>
            <a:ext cx="7962406"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Présentée</a:t>
            </a:r>
            <a:r>
              <a:rPr lang="en-US" sz="2850" b="1">
                <a:solidFill>
                  <a:srgbClr val="BFBFBD"/>
                </a:solidFill>
                <a:latin typeface="Open Sans 2 Bold"/>
                <a:ea typeface="Open Sans 2 Bold"/>
                <a:cs typeface="Open Sans 2 Bold"/>
              </a:rPr>
              <a:t> par: Youssef </a:t>
            </a:r>
            <a:r>
              <a:rPr lang="en-US" sz="2850" b="1" err="1">
                <a:solidFill>
                  <a:srgbClr val="BFBFBD"/>
                </a:solidFill>
                <a:latin typeface="Open Sans 2 Bold"/>
                <a:ea typeface="Open Sans 2 Bold"/>
                <a:cs typeface="Open Sans 2 Bold"/>
              </a:rPr>
              <a:t>Douzi</a:t>
            </a:r>
          </a:p>
        </p:txBody>
      </p:sp>
      <p:sp>
        <p:nvSpPr>
          <p:cNvPr id="43" name="AutoShape 18">
            <a:extLst>
              <a:ext uri="{FF2B5EF4-FFF2-40B4-BE49-F238E27FC236}">
                <a16:creationId xmlns:a16="http://schemas.microsoft.com/office/drawing/2014/main" id="{44F33422-FE9C-7318-5AF7-B74204195A93}"/>
              </a:ext>
            </a:extLst>
          </p:cNvPr>
          <p:cNvSpPr/>
          <p:nvPr/>
        </p:nvSpPr>
        <p:spPr>
          <a:xfrm>
            <a:off x="3582581" y="5150701"/>
            <a:ext cx="0" cy="656801"/>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5">
            <a:extLst>
              <a:ext uri="{FF2B5EF4-FFF2-40B4-BE49-F238E27FC236}">
                <a16:creationId xmlns:a16="http://schemas.microsoft.com/office/drawing/2014/main" id="{5518EB71-F619-34AF-A9A7-B776AAC387B1}"/>
              </a:ext>
            </a:extLst>
          </p:cNvPr>
          <p:cNvSpPr/>
          <p:nvPr/>
        </p:nvSpPr>
        <p:spPr>
          <a:xfrm flipV="1">
            <a:off x="3602122" y="5259394"/>
            <a:ext cx="9221672" cy="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1" name="Group 6">
            <a:extLst>
              <a:ext uri="{FF2B5EF4-FFF2-40B4-BE49-F238E27FC236}">
                <a16:creationId xmlns:a16="http://schemas.microsoft.com/office/drawing/2014/main" id="{2B14B114-729B-FC0B-1F5F-3713CCC5B7D1}"/>
              </a:ext>
            </a:extLst>
          </p:cNvPr>
          <p:cNvGrpSpPr/>
          <p:nvPr/>
        </p:nvGrpSpPr>
        <p:grpSpPr>
          <a:xfrm>
            <a:off x="2979994" y="3968045"/>
            <a:ext cx="1223009" cy="1223009"/>
            <a:chOff x="0" y="0"/>
            <a:chExt cx="812800" cy="812800"/>
          </a:xfrm>
        </p:grpSpPr>
        <p:sp>
          <p:nvSpPr>
            <p:cNvPr id="48" name="Freeform 7">
              <a:extLst>
                <a:ext uri="{FF2B5EF4-FFF2-40B4-BE49-F238E27FC236}">
                  <a16:creationId xmlns:a16="http://schemas.microsoft.com/office/drawing/2014/main" id="{3F919BB2-1B1A-9838-0190-38865DEB18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49" name="TextBox 8">
              <a:extLst>
                <a:ext uri="{FF2B5EF4-FFF2-40B4-BE49-F238E27FC236}">
                  <a16:creationId xmlns:a16="http://schemas.microsoft.com/office/drawing/2014/main" id="{90D0A50C-DAE7-71CE-5083-213A3A4F8C26}"/>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58" name="Group 9">
            <a:extLst>
              <a:ext uri="{FF2B5EF4-FFF2-40B4-BE49-F238E27FC236}">
                <a16:creationId xmlns:a16="http://schemas.microsoft.com/office/drawing/2014/main" id="{5985A470-BE42-42C6-EB18-548DC56BBB86}"/>
              </a:ext>
            </a:extLst>
          </p:cNvPr>
          <p:cNvGrpSpPr/>
          <p:nvPr/>
        </p:nvGrpSpPr>
        <p:grpSpPr>
          <a:xfrm>
            <a:off x="5368409" y="3989475"/>
            <a:ext cx="1223009" cy="1223009"/>
            <a:chOff x="0" y="0"/>
            <a:chExt cx="812800" cy="812800"/>
          </a:xfrm>
        </p:grpSpPr>
        <p:sp>
          <p:nvSpPr>
            <p:cNvPr id="53" name="Freeform 10">
              <a:extLst>
                <a:ext uri="{FF2B5EF4-FFF2-40B4-BE49-F238E27FC236}">
                  <a16:creationId xmlns:a16="http://schemas.microsoft.com/office/drawing/2014/main" id="{79155EA8-C5C3-94E1-8E45-8C50EF4595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57" name="TextBox 11">
              <a:extLst>
                <a:ext uri="{FF2B5EF4-FFF2-40B4-BE49-F238E27FC236}">
                  <a16:creationId xmlns:a16="http://schemas.microsoft.com/office/drawing/2014/main" id="{CADD9930-D9E0-ABCC-A239-32F3CFA2F627}"/>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62" name="Group 12">
            <a:extLst>
              <a:ext uri="{FF2B5EF4-FFF2-40B4-BE49-F238E27FC236}">
                <a16:creationId xmlns:a16="http://schemas.microsoft.com/office/drawing/2014/main" id="{D339B391-5FF9-C894-57AC-DCBD672EA977}"/>
              </a:ext>
            </a:extLst>
          </p:cNvPr>
          <p:cNvGrpSpPr/>
          <p:nvPr/>
        </p:nvGrpSpPr>
        <p:grpSpPr>
          <a:xfrm>
            <a:off x="9081665" y="3989117"/>
            <a:ext cx="1223009" cy="1223009"/>
            <a:chOff x="0" y="0"/>
            <a:chExt cx="812800" cy="812800"/>
          </a:xfrm>
        </p:grpSpPr>
        <p:sp>
          <p:nvSpPr>
            <p:cNvPr id="60" name="Freeform 13">
              <a:extLst>
                <a:ext uri="{FF2B5EF4-FFF2-40B4-BE49-F238E27FC236}">
                  <a16:creationId xmlns:a16="http://schemas.microsoft.com/office/drawing/2014/main" id="{03E0C2D1-3940-5C75-D2FA-80F0C59CF20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61" name="TextBox 14">
              <a:extLst>
                <a:ext uri="{FF2B5EF4-FFF2-40B4-BE49-F238E27FC236}">
                  <a16:creationId xmlns:a16="http://schemas.microsoft.com/office/drawing/2014/main" id="{4C1EEB00-73FA-2594-2BD8-86F370FEA797}"/>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66" name="Group 15">
            <a:extLst>
              <a:ext uri="{FF2B5EF4-FFF2-40B4-BE49-F238E27FC236}">
                <a16:creationId xmlns:a16="http://schemas.microsoft.com/office/drawing/2014/main" id="{837DFC9B-9F53-2FFE-3989-EB5200740572}"/>
              </a:ext>
            </a:extLst>
          </p:cNvPr>
          <p:cNvGrpSpPr/>
          <p:nvPr/>
        </p:nvGrpSpPr>
        <p:grpSpPr>
          <a:xfrm>
            <a:off x="12186313" y="3988843"/>
            <a:ext cx="1223009" cy="1223009"/>
            <a:chOff x="0" y="0"/>
            <a:chExt cx="812800" cy="812800"/>
          </a:xfrm>
        </p:grpSpPr>
        <p:sp>
          <p:nvSpPr>
            <p:cNvPr id="64" name="Freeform 16">
              <a:extLst>
                <a:ext uri="{FF2B5EF4-FFF2-40B4-BE49-F238E27FC236}">
                  <a16:creationId xmlns:a16="http://schemas.microsoft.com/office/drawing/2014/main" id="{F4494DD5-1175-E876-7DFF-47545204CB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65" name="TextBox 17">
              <a:extLst>
                <a:ext uri="{FF2B5EF4-FFF2-40B4-BE49-F238E27FC236}">
                  <a16:creationId xmlns:a16="http://schemas.microsoft.com/office/drawing/2014/main" id="{98A867D9-132C-A620-DB9A-B53B1CAC0281}"/>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68" name="AutoShape 18">
            <a:extLst>
              <a:ext uri="{FF2B5EF4-FFF2-40B4-BE49-F238E27FC236}">
                <a16:creationId xmlns:a16="http://schemas.microsoft.com/office/drawing/2014/main" id="{CA80FC72-3A85-416E-E561-D210117444CA}"/>
              </a:ext>
            </a:extLst>
          </p:cNvPr>
          <p:cNvSpPr/>
          <p:nvPr/>
        </p:nvSpPr>
        <p:spPr>
          <a:xfrm>
            <a:off x="5979913" y="5212485"/>
            <a:ext cx="0" cy="1740424"/>
          </a:xfrm>
          <a:prstGeom prst="line">
            <a:avLst/>
          </a:prstGeom>
          <a:ln w="38100" cap="flat">
            <a:solidFill>
              <a:srgbClr val="000000"/>
            </a:solidFill>
            <a:prstDash val="solid"/>
            <a:headEnd type="none" w="sm" len="sm"/>
            <a:tailEnd type="none" w="sm" len="sm"/>
          </a:ln>
        </p:spPr>
        <p:txBody>
          <a:bodyPr/>
          <a:lstStyle/>
          <a:p>
            <a:endParaRPr lang="fr-FR"/>
          </a:p>
        </p:txBody>
      </p:sp>
      <p:sp>
        <p:nvSpPr>
          <p:cNvPr id="70" name="AutoShape 19">
            <a:extLst>
              <a:ext uri="{FF2B5EF4-FFF2-40B4-BE49-F238E27FC236}">
                <a16:creationId xmlns:a16="http://schemas.microsoft.com/office/drawing/2014/main" id="{0A1EAB1E-40C8-BA33-FC10-7FCAF5DA7C0B}"/>
              </a:ext>
            </a:extLst>
          </p:cNvPr>
          <p:cNvSpPr/>
          <p:nvPr/>
        </p:nvSpPr>
        <p:spPr>
          <a:xfrm>
            <a:off x="9693170" y="5212127"/>
            <a:ext cx="0" cy="2527521"/>
          </a:xfrm>
          <a:prstGeom prst="line">
            <a:avLst/>
          </a:prstGeom>
          <a:ln w="38100" cap="flat">
            <a:solidFill>
              <a:srgbClr val="000000"/>
            </a:solidFill>
            <a:prstDash val="solid"/>
            <a:headEnd type="none" w="sm" len="sm"/>
            <a:tailEnd type="none" w="sm" len="sm"/>
          </a:ln>
        </p:spPr>
        <p:txBody>
          <a:bodyPr/>
          <a:lstStyle/>
          <a:p>
            <a:endParaRPr lang="fr-FR"/>
          </a:p>
        </p:txBody>
      </p:sp>
      <p:sp>
        <p:nvSpPr>
          <p:cNvPr id="72" name="TextBox 29">
            <a:extLst>
              <a:ext uri="{FF2B5EF4-FFF2-40B4-BE49-F238E27FC236}">
                <a16:creationId xmlns:a16="http://schemas.microsoft.com/office/drawing/2014/main" id="{44375B9F-A4CE-768F-894B-320C9B01824D}"/>
              </a:ext>
            </a:extLst>
          </p:cNvPr>
          <p:cNvSpPr txBox="1"/>
          <p:nvPr/>
        </p:nvSpPr>
        <p:spPr>
          <a:xfrm>
            <a:off x="3053413" y="438757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1</a:t>
            </a:r>
            <a:endParaRPr lang="en-US" b="1">
              <a:ea typeface="Calibri"/>
              <a:cs typeface="Calibri"/>
            </a:endParaRPr>
          </a:p>
        </p:txBody>
      </p:sp>
      <p:sp>
        <p:nvSpPr>
          <p:cNvPr id="74" name="TextBox 30">
            <a:extLst>
              <a:ext uri="{FF2B5EF4-FFF2-40B4-BE49-F238E27FC236}">
                <a16:creationId xmlns:a16="http://schemas.microsoft.com/office/drawing/2014/main" id="{1C28D7E1-7682-EC6A-5E98-D8FCBEE2282A}"/>
              </a:ext>
            </a:extLst>
          </p:cNvPr>
          <p:cNvSpPr txBox="1"/>
          <p:nvPr/>
        </p:nvSpPr>
        <p:spPr>
          <a:xfrm>
            <a:off x="5465097" y="4464801"/>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2</a:t>
            </a:r>
            <a:endParaRPr lang="en-US" b="1">
              <a:ea typeface="Calibri"/>
              <a:cs typeface="Calibri"/>
            </a:endParaRPr>
          </a:p>
        </p:txBody>
      </p:sp>
      <p:sp>
        <p:nvSpPr>
          <p:cNvPr id="76" name="TextBox 31">
            <a:extLst>
              <a:ext uri="{FF2B5EF4-FFF2-40B4-BE49-F238E27FC236}">
                <a16:creationId xmlns:a16="http://schemas.microsoft.com/office/drawing/2014/main" id="{32DF8EF7-ACA4-51FF-BE1E-998A01F234F7}"/>
              </a:ext>
            </a:extLst>
          </p:cNvPr>
          <p:cNvSpPr txBox="1"/>
          <p:nvPr/>
        </p:nvSpPr>
        <p:spPr>
          <a:xfrm>
            <a:off x="9166866" y="4405424"/>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3</a:t>
            </a:r>
            <a:endParaRPr lang="en-US" b="1">
              <a:ea typeface="Calibri"/>
              <a:cs typeface="Calibri"/>
            </a:endParaRPr>
          </a:p>
        </p:txBody>
      </p:sp>
      <p:sp>
        <p:nvSpPr>
          <p:cNvPr id="78" name="TextBox 32">
            <a:extLst>
              <a:ext uri="{FF2B5EF4-FFF2-40B4-BE49-F238E27FC236}">
                <a16:creationId xmlns:a16="http://schemas.microsoft.com/office/drawing/2014/main" id="{035249D4-07FC-CD42-15CF-3C5CC2A36868}"/>
              </a:ext>
            </a:extLst>
          </p:cNvPr>
          <p:cNvSpPr txBox="1"/>
          <p:nvPr/>
        </p:nvSpPr>
        <p:spPr>
          <a:xfrm>
            <a:off x="12275732" y="4397136"/>
            <a:ext cx="1029632" cy="434998"/>
          </a:xfrm>
          <a:prstGeom prst="rect">
            <a:avLst/>
          </a:prstGeom>
        </p:spPr>
        <p:txBody>
          <a:bodyPr lIns="0" tIns="0" rIns="0" bIns="0" rtlCol="0" anchor="t">
            <a:spAutoFit/>
          </a:bodyPr>
          <a:lstStyle/>
          <a:p>
            <a:pPr algn="ctr">
              <a:lnSpc>
                <a:spcPts val="3393"/>
              </a:lnSpc>
            </a:pPr>
            <a:r>
              <a:rPr lang="en-US" sz="3050" b="1" i="1">
                <a:solidFill>
                  <a:srgbClr val="FFFFFF"/>
                </a:solidFill>
                <a:latin typeface="Open Sans 1 Italics"/>
                <a:ea typeface="Open Sans 1 Italics"/>
                <a:cs typeface="Open Sans 1 Italics"/>
                <a:sym typeface="Open Sans 1 Italics"/>
              </a:rPr>
              <a:t>4</a:t>
            </a:r>
            <a:endParaRPr lang="en-US" b="1">
              <a:ea typeface="Calibri"/>
              <a:cs typeface="Calibri"/>
            </a:endParaRPr>
          </a:p>
        </p:txBody>
      </p:sp>
      <p:sp>
        <p:nvSpPr>
          <p:cNvPr id="88" name="AutoShape 19">
            <a:extLst>
              <a:ext uri="{FF2B5EF4-FFF2-40B4-BE49-F238E27FC236}">
                <a16:creationId xmlns:a16="http://schemas.microsoft.com/office/drawing/2014/main" id="{E780D6F9-08D9-E659-A566-D8C50CBF3508}"/>
              </a:ext>
            </a:extLst>
          </p:cNvPr>
          <p:cNvSpPr/>
          <p:nvPr/>
        </p:nvSpPr>
        <p:spPr>
          <a:xfrm>
            <a:off x="12803622" y="5196681"/>
            <a:ext cx="0" cy="3254886"/>
          </a:xfrm>
          <a:prstGeom prst="line">
            <a:avLst/>
          </a:prstGeom>
          <a:ln w="38100" cap="flat">
            <a:solidFill>
              <a:srgbClr val="000000"/>
            </a:solidFill>
            <a:prstDash val="solid"/>
            <a:headEnd type="none" w="sm" len="sm"/>
            <a:tailEnd type="none" w="sm" len="sm"/>
          </a:ln>
        </p:spPr>
        <p:txBody>
          <a:bodyPr/>
          <a:lstStyle/>
          <a:p>
            <a:endParaRPr lang="fr-FR"/>
          </a:p>
        </p:txBody>
      </p:sp>
      <p:pic>
        <p:nvPicPr>
          <p:cNvPr id="5" name="Picture 4" descr="Cadre MITRE ATT&amp;CK | Secureframe">
            <a:extLst>
              <a:ext uri="{FF2B5EF4-FFF2-40B4-BE49-F238E27FC236}">
                <a16:creationId xmlns:a16="http://schemas.microsoft.com/office/drawing/2014/main" id="{03F51833-33B1-4526-2EEA-4429725688BF}"/>
              </a:ext>
            </a:extLst>
          </p:cNvPr>
          <p:cNvPicPr>
            <a:picLocks noChangeAspect="1"/>
          </p:cNvPicPr>
          <p:nvPr/>
        </p:nvPicPr>
        <p:blipFill>
          <a:blip r:embed="rId4"/>
          <a:stretch>
            <a:fillRect/>
          </a:stretch>
        </p:blipFill>
        <p:spPr>
          <a:xfrm>
            <a:off x="9158287" y="352425"/>
            <a:ext cx="8170545" cy="3638550"/>
          </a:xfrm>
          <a:prstGeom prst="rect">
            <a:avLst/>
          </a:prstGeom>
        </p:spPr>
      </p:pic>
    </p:spTree>
    <p:extLst>
      <p:ext uri="{BB962C8B-B14F-4D97-AF65-F5344CB8AC3E}">
        <p14:creationId xmlns:p14="http://schemas.microsoft.com/office/powerpoint/2010/main" val="34117666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2147F-6438-4772-B966-BD6983B60F7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1012102-7999-7033-7755-1915ADC67D6F}"/>
              </a:ext>
            </a:extLst>
          </p:cNvPr>
          <p:cNvSpPr txBox="1"/>
          <p:nvPr/>
        </p:nvSpPr>
        <p:spPr>
          <a:xfrm>
            <a:off x="8956182" y="2966832"/>
            <a:ext cx="3540121" cy="1842134"/>
          </a:xfrm>
          <a:prstGeom prst="rect">
            <a:avLst/>
          </a:prstGeom>
        </p:spPr>
        <p:txBody>
          <a:bodyPr lIns="0" tIns="0" rIns="0" bIns="0" rtlCol="0" anchor="t">
            <a:spAutoFit/>
          </a:bodyPr>
          <a:lstStyle/>
          <a:p>
            <a:pPr algn="l">
              <a:lnSpc>
                <a:spcPts val="2940"/>
              </a:lnSpc>
            </a:pPr>
            <a:r>
              <a:rPr lang="en-US" sz="2100">
                <a:solidFill>
                  <a:srgbClr val="000000"/>
                </a:solidFill>
                <a:latin typeface="Open Sans 1"/>
                <a:ea typeface="Open Sans 1"/>
                <a:cs typeface="Open Sans 1"/>
                <a:sym typeface="Open Sans 1"/>
              </a:rPr>
              <a:t>Indiquez ici votre vision. Décrivez vos objectifs, vos priorités et les principes qui guident votre approche dans ce domaine.</a:t>
            </a:r>
          </a:p>
        </p:txBody>
      </p:sp>
      <p:sp>
        <p:nvSpPr>
          <p:cNvPr id="3" name="TextBox 3">
            <a:extLst>
              <a:ext uri="{FF2B5EF4-FFF2-40B4-BE49-F238E27FC236}">
                <a16:creationId xmlns:a16="http://schemas.microsoft.com/office/drawing/2014/main" id="{46977438-051D-E6EB-25C2-22DD623FCB86}"/>
              </a:ext>
            </a:extLst>
          </p:cNvPr>
          <p:cNvSpPr txBox="1"/>
          <p:nvPr/>
        </p:nvSpPr>
        <p:spPr>
          <a:xfrm>
            <a:off x="8925461" y="2461631"/>
            <a:ext cx="3601563" cy="363586"/>
          </a:xfrm>
          <a:prstGeom prst="rect">
            <a:avLst/>
          </a:prstGeom>
        </p:spPr>
        <p:txBody>
          <a:bodyPr lIns="0" tIns="0" rIns="0" bIns="0" rtlCol="0" anchor="t">
            <a:spAutoFit/>
          </a:bodyPr>
          <a:lstStyle/>
          <a:p>
            <a:pPr algn="ctr">
              <a:lnSpc>
                <a:spcPts val="3059"/>
              </a:lnSpc>
            </a:pPr>
            <a:r>
              <a:rPr lang="en-US" sz="2185" b="1">
                <a:solidFill>
                  <a:srgbClr val="000000"/>
                </a:solidFill>
                <a:latin typeface="Open Sans 2 Bold"/>
                <a:ea typeface="Open Sans 2 Bold"/>
                <a:cs typeface="Open Sans 2 Bold"/>
                <a:sym typeface="Open Sans 2 Bold"/>
              </a:rPr>
              <a:t>LA SATISFACTION CLIENT</a:t>
            </a:r>
          </a:p>
        </p:txBody>
      </p:sp>
      <p:grpSp>
        <p:nvGrpSpPr>
          <p:cNvPr id="4" name="Group 4">
            <a:extLst>
              <a:ext uri="{FF2B5EF4-FFF2-40B4-BE49-F238E27FC236}">
                <a16:creationId xmlns:a16="http://schemas.microsoft.com/office/drawing/2014/main" id="{06649955-3B55-BC35-1A83-7B2D3A046B46}"/>
              </a:ext>
            </a:extLst>
          </p:cNvPr>
          <p:cNvGrpSpPr/>
          <p:nvPr/>
        </p:nvGrpSpPr>
        <p:grpSpPr>
          <a:xfrm>
            <a:off x="10296173" y="1459878"/>
            <a:ext cx="860139" cy="860139"/>
            <a:chOff x="0" y="0"/>
            <a:chExt cx="812800" cy="812800"/>
          </a:xfrm>
        </p:grpSpPr>
        <p:sp>
          <p:nvSpPr>
            <p:cNvPr id="5" name="Freeform 5">
              <a:extLst>
                <a:ext uri="{FF2B5EF4-FFF2-40B4-BE49-F238E27FC236}">
                  <a16:creationId xmlns:a16="http://schemas.microsoft.com/office/drawing/2014/main" id="{037BDCCA-99AD-F629-4534-4FA6E7CF2BB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6" name="TextBox 6">
              <a:extLst>
                <a:ext uri="{FF2B5EF4-FFF2-40B4-BE49-F238E27FC236}">
                  <a16:creationId xmlns:a16="http://schemas.microsoft.com/office/drawing/2014/main" id="{56738156-A093-3349-4165-1FC8BC78028D}"/>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7" name="TextBox 7">
            <a:extLst>
              <a:ext uri="{FF2B5EF4-FFF2-40B4-BE49-F238E27FC236}">
                <a16:creationId xmlns:a16="http://schemas.microsoft.com/office/drawing/2014/main" id="{82E96519-6B7B-5FEC-5202-3E98DA7B712B}"/>
              </a:ext>
            </a:extLst>
          </p:cNvPr>
          <p:cNvSpPr txBox="1"/>
          <p:nvPr/>
        </p:nvSpPr>
        <p:spPr>
          <a:xfrm>
            <a:off x="10466436" y="1686735"/>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1</a:t>
            </a:r>
          </a:p>
        </p:txBody>
      </p:sp>
      <p:sp>
        <p:nvSpPr>
          <p:cNvPr id="8" name="TextBox 8">
            <a:extLst>
              <a:ext uri="{FF2B5EF4-FFF2-40B4-BE49-F238E27FC236}">
                <a16:creationId xmlns:a16="http://schemas.microsoft.com/office/drawing/2014/main" id="{F3BD5FF9-4319-E22D-19B7-F45F94F68A91}"/>
              </a:ext>
            </a:extLst>
          </p:cNvPr>
          <p:cNvSpPr txBox="1"/>
          <p:nvPr/>
        </p:nvSpPr>
        <p:spPr>
          <a:xfrm>
            <a:off x="13192106" y="2966832"/>
            <a:ext cx="3540121" cy="1842134"/>
          </a:xfrm>
          <a:prstGeom prst="rect">
            <a:avLst/>
          </a:prstGeom>
        </p:spPr>
        <p:txBody>
          <a:bodyPr lIns="0" tIns="0" rIns="0" bIns="0" rtlCol="0" anchor="t">
            <a:spAutoFit/>
          </a:bodyPr>
          <a:lstStyle/>
          <a:p>
            <a:pPr algn="l">
              <a:lnSpc>
                <a:spcPts val="2940"/>
              </a:lnSpc>
            </a:pPr>
            <a:r>
              <a:rPr lang="en-US" sz="2100">
                <a:solidFill>
                  <a:srgbClr val="000000"/>
                </a:solidFill>
                <a:latin typeface="Open Sans 1"/>
                <a:ea typeface="Open Sans 1"/>
                <a:cs typeface="Open Sans 1"/>
                <a:sym typeface="Open Sans 1"/>
              </a:rPr>
              <a:t>Indiquez ici votre vision. Décrivez vos objectifs, vos priorités et les principes qui guident votre approche dans ce domaine.</a:t>
            </a:r>
          </a:p>
        </p:txBody>
      </p:sp>
      <p:sp>
        <p:nvSpPr>
          <p:cNvPr id="9" name="TextBox 9">
            <a:extLst>
              <a:ext uri="{FF2B5EF4-FFF2-40B4-BE49-F238E27FC236}">
                <a16:creationId xmlns:a16="http://schemas.microsoft.com/office/drawing/2014/main" id="{38F07EEE-2DD8-D424-AAA2-6305B4BA7F66}"/>
              </a:ext>
            </a:extLst>
          </p:cNvPr>
          <p:cNvSpPr txBox="1"/>
          <p:nvPr/>
        </p:nvSpPr>
        <p:spPr>
          <a:xfrm>
            <a:off x="13161385" y="2461631"/>
            <a:ext cx="3601563" cy="363586"/>
          </a:xfrm>
          <a:prstGeom prst="rect">
            <a:avLst/>
          </a:prstGeom>
        </p:spPr>
        <p:txBody>
          <a:bodyPr lIns="0" tIns="0" rIns="0" bIns="0" rtlCol="0" anchor="t">
            <a:spAutoFit/>
          </a:bodyPr>
          <a:lstStyle/>
          <a:p>
            <a:pPr algn="ctr">
              <a:lnSpc>
                <a:spcPts val="3059"/>
              </a:lnSpc>
            </a:pPr>
            <a:r>
              <a:rPr lang="en-US" sz="2185" b="1">
                <a:solidFill>
                  <a:srgbClr val="000000"/>
                </a:solidFill>
                <a:latin typeface="Open Sans 2 Bold"/>
                <a:ea typeface="Open Sans 2 Bold"/>
                <a:cs typeface="Open Sans 2 Bold"/>
                <a:sym typeface="Open Sans 2 Bold"/>
              </a:rPr>
              <a:t>L’INNOVATION</a:t>
            </a:r>
          </a:p>
        </p:txBody>
      </p:sp>
      <p:grpSp>
        <p:nvGrpSpPr>
          <p:cNvPr id="10" name="Group 10">
            <a:extLst>
              <a:ext uri="{FF2B5EF4-FFF2-40B4-BE49-F238E27FC236}">
                <a16:creationId xmlns:a16="http://schemas.microsoft.com/office/drawing/2014/main" id="{B67B0158-5E60-5C13-3A39-FCA1D8C5C9E3}"/>
              </a:ext>
            </a:extLst>
          </p:cNvPr>
          <p:cNvGrpSpPr/>
          <p:nvPr/>
        </p:nvGrpSpPr>
        <p:grpSpPr>
          <a:xfrm>
            <a:off x="14532097" y="1459878"/>
            <a:ext cx="860139" cy="860139"/>
            <a:chOff x="0" y="0"/>
            <a:chExt cx="812800" cy="812800"/>
          </a:xfrm>
        </p:grpSpPr>
        <p:sp>
          <p:nvSpPr>
            <p:cNvPr id="11" name="Freeform 11">
              <a:extLst>
                <a:ext uri="{FF2B5EF4-FFF2-40B4-BE49-F238E27FC236}">
                  <a16:creationId xmlns:a16="http://schemas.microsoft.com/office/drawing/2014/main" id="{AC004BC4-799A-A80F-3F73-451D15A9CF5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12" name="TextBox 12">
              <a:extLst>
                <a:ext uri="{FF2B5EF4-FFF2-40B4-BE49-F238E27FC236}">
                  <a16:creationId xmlns:a16="http://schemas.microsoft.com/office/drawing/2014/main" id="{3B8CD758-1E6D-EEFF-AD04-85C5DB2E727F}"/>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3" name="TextBox 13">
            <a:extLst>
              <a:ext uri="{FF2B5EF4-FFF2-40B4-BE49-F238E27FC236}">
                <a16:creationId xmlns:a16="http://schemas.microsoft.com/office/drawing/2014/main" id="{5426C723-4BEF-37EA-5196-2E4933ABE568}"/>
              </a:ext>
            </a:extLst>
          </p:cNvPr>
          <p:cNvSpPr txBox="1"/>
          <p:nvPr/>
        </p:nvSpPr>
        <p:spPr>
          <a:xfrm>
            <a:off x="14702359" y="1686735"/>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2</a:t>
            </a:r>
          </a:p>
        </p:txBody>
      </p:sp>
      <p:sp>
        <p:nvSpPr>
          <p:cNvPr id="14" name="TextBox 14">
            <a:extLst>
              <a:ext uri="{FF2B5EF4-FFF2-40B4-BE49-F238E27FC236}">
                <a16:creationId xmlns:a16="http://schemas.microsoft.com/office/drawing/2014/main" id="{DBD06619-764D-F035-45F0-1A4D93B34B54}"/>
              </a:ext>
            </a:extLst>
          </p:cNvPr>
          <p:cNvSpPr txBox="1"/>
          <p:nvPr/>
        </p:nvSpPr>
        <p:spPr>
          <a:xfrm>
            <a:off x="8956182" y="6984988"/>
            <a:ext cx="3540121" cy="1842134"/>
          </a:xfrm>
          <a:prstGeom prst="rect">
            <a:avLst/>
          </a:prstGeom>
        </p:spPr>
        <p:txBody>
          <a:bodyPr lIns="0" tIns="0" rIns="0" bIns="0" rtlCol="0" anchor="t">
            <a:spAutoFit/>
          </a:bodyPr>
          <a:lstStyle/>
          <a:p>
            <a:pPr algn="l">
              <a:lnSpc>
                <a:spcPts val="2940"/>
              </a:lnSpc>
            </a:pPr>
            <a:r>
              <a:rPr lang="en-US" sz="2100">
                <a:solidFill>
                  <a:srgbClr val="000000"/>
                </a:solidFill>
                <a:latin typeface="Open Sans 1"/>
                <a:ea typeface="Open Sans 1"/>
                <a:cs typeface="Open Sans 1"/>
                <a:sym typeface="Open Sans 1"/>
              </a:rPr>
              <a:t>Indiquez ici votre vision. Décrivez vos objectifs, vos priorités et les principes qui guident votre approche dans ce domaine.</a:t>
            </a:r>
          </a:p>
        </p:txBody>
      </p:sp>
      <p:sp>
        <p:nvSpPr>
          <p:cNvPr id="15" name="TextBox 15">
            <a:extLst>
              <a:ext uri="{FF2B5EF4-FFF2-40B4-BE49-F238E27FC236}">
                <a16:creationId xmlns:a16="http://schemas.microsoft.com/office/drawing/2014/main" id="{85B7DF8A-AAB7-4091-9A26-F9E295E2ECD0}"/>
              </a:ext>
            </a:extLst>
          </p:cNvPr>
          <p:cNvSpPr txBox="1"/>
          <p:nvPr/>
        </p:nvSpPr>
        <p:spPr>
          <a:xfrm>
            <a:off x="8925461" y="6479787"/>
            <a:ext cx="3601563" cy="363586"/>
          </a:xfrm>
          <a:prstGeom prst="rect">
            <a:avLst/>
          </a:prstGeom>
        </p:spPr>
        <p:txBody>
          <a:bodyPr lIns="0" tIns="0" rIns="0" bIns="0" rtlCol="0" anchor="t">
            <a:spAutoFit/>
          </a:bodyPr>
          <a:lstStyle/>
          <a:p>
            <a:pPr algn="ctr">
              <a:lnSpc>
                <a:spcPts val="3059"/>
              </a:lnSpc>
            </a:pPr>
            <a:r>
              <a:rPr lang="en-US" sz="2185" b="1">
                <a:solidFill>
                  <a:srgbClr val="000000"/>
                </a:solidFill>
                <a:latin typeface="Open Sans 2 Bold"/>
                <a:ea typeface="Open Sans 2 Bold"/>
                <a:cs typeface="Open Sans 2 Bold"/>
                <a:sym typeface="Open Sans 2 Bold"/>
              </a:rPr>
              <a:t>LA DURABILITÉ</a:t>
            </a:r>
          </a:p>
        </p:txBody>
      </p:sp>
      <p:grpSp>
        <p:nvGrpSpPr>
          <p:cNvPr id="16" name="Group 16">
            <a:extLst>
              <a:ext uri="{FF2B5EF4-FFF2-40B4-BE49-F238E27FC236}">
                <a16:creationId xmlns:a16="http://schemas.microsoft.com/office/drawing/2014/main" id="{BA14E021-6248-EF87-B537-502B3D2DAE47}"/>
              </a:ext>
            </a:extLst>
          </p:cNvPr>
          <p:cNvGrpSpPr/>
          <p:nvPr/>
        </p:nvGrpSpPr>
        <p:grpSpPr>
          <a:xfrm>
            <a:off x="10296173" y="5478033"/>
            <a:ext cx="860139" cy="860139"/>
            <a:chOff x="0" y="0"/>
            <a:chExt cx="812800" cy="812800"/>
          </a:xfrm>
        </p:grpSpPr>
        <p:sp>
          <p:nvSpPr>
            <p:cNvPr id="17" name="Freeform 17">
              <a:extLst>
                <a:ext uri="{FF2B5EF4-FFF2-40B4-BE49-F238E27FC236}">
                  <a16:creationId xmlns:a16="http://schemas.microsoft.com/office/drawing/2014/main" id="{357DD8AB-892A-E225-B100-BDAF71BB78C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18" name="TextBox 18">
              <a:extLst>
                <a:ext uri="{FF2B5EF4-FFF2-40B4-BE49-F238E27FC236}">
                  <a16:creationId xmlns:a16="http://schemas.microsoft.com/office/drawing/2014/main" id="{7F68952D-7A5D-AC1E-A729-62D00B3CF485}"/>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9" name="TextBox 19">
            <a:extLst>
              <a:ext uri="{FF2B5EF4-FFF2-40B4-BE49-F238E27FC236}">
                <a16:creationId xmlns:a16="http://schemas.microsoft.com/office/drawing/2014/main" id="{87050AB3-6183-A93D-7021-CA8E8D146FD7}"/>
              </a:ext>
            </a:extLst>
          </p:cNvPr>
          <p:cNvSpPr txBox="1"/>
          <p:nvPr/>
        </p:nvSpPr>
        <p:spPr>
          <a:xfrm>
            <a:off x="10466436" y="5704891"/>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3</a:t>
            </a:r>
          </a:p>
        </p:txBody>
      </p:sp>
      <p:sp>
        <p:nvSpPr>
          <p:cNvPr id="20" name="TextBox 20">
            <a:extLst>
              <a:ext uri="{FF2B5EF4-FFF2-40B4-BE49-F238E27FC236}">
                <a16:creationId xmlns:a16="http://schemas.microsoft.com/office/drawing/2014/main" id="{29FB17FE-A152-3428-ADB7-7388E2118AE3}"/>
              </a:ext>
            </a:extLst>
          </p:cNvPr>
          <p:cNvSpPr txBox="1"/>
          <p:nvPr/>
        </p:nvSpPr>
        <p:spPr>
          <a:xfrm>
            <a:off x="13192106" y="6984988"/>
            <a:ext cx="3540121" cy="1842134"/>
          </a:xfrm>
          <a:prstGeom prst="rect">
            <a:avLst/>
          </a:prstGeom>
        </p:spPr>
        <p:txBody>
          <a:bodyPr lIns="0" tIns="0" rIns="0" bIns="0" rtlCol="0" anchor="t">
            <a:spAutoFit/>
          </a:bodyPr>
          <a:lstStyle/>
          <a:p>
            <a:pPr algn="l">
              <a:lnSpc>
                <a:spcPts val="2940"/>
              </a:lnSpc>
            </a:pPr>
            <a:r>
              <a:rPr lang="en-US" sz="2100">
                <a:solidFill>
                  <a:srgbClr val="000000"/>
                </a:solidFill>
                <a:latin typeface="Open Sans 1"/>
                <a:ea typeface="Open Sans 1"/>
                <a:cs typeface="Open Sans 1"/>
                <a:sym typeface="Open Sans 1"/>
              </a:rPr>
              <a:t>Indiquez ici votre vision. Décrivez vos objectifs, vos priorités et les principes qui guident votre approche dans ce domaine.</a:t>
            </a:r>
          </a:p>
        </p:txBody>
      </p:sp>
      <p:sp>
        <p:nvSpPr>
          <p:cNvPr id="21" name="TextBox 21">
            <a:extLst>
              <a:ext uri="{FF2B5EF4-FFF2-40B4-BE49-F238E27FC236}">
                <a16:creationId xmlns:a16="http://schemas.microsoft.com/office/drawing/2014/main" id="{A643112A-5BDD-D361-8574-E492742F5C66}"/>
              </a:ext>
            </a:extLst>
          </p:cNvPr>
          <p:cNvSpPr txBox="1"/>
          <p:nvPr/>
        </p:nvSpPr>
        <p:spPr>
          <a:xfrm>
            <a:off x="13161385" y="6479787"/>
            <a:ext cx="3601563" cy="363586"/>
          </a:xfrm>
          <a:prstGeom prst="rect">
            <a:avLst/>
          </a:prstGeom>
        </p:spPr>
        <p:txBody>
          <a:bodyPr lIns="0" tIns="0" rIns="0" bIns="0" rtlCol="0" anchor="t">
            <a:spAutoFit/>
          </a:bodyPr>
          <a:lstStyle/>
          <a:p>
            <a:pPr algn="ctr">
              <a:lnSpc>
                <a:spcPts val="3059"/>
              </a:lnSpc>
            </a:pPr>
            <a:r>
              <a:rPr lang="en-US" sz="2185" b="1">
                <a:solidFill>
                  <a:srgbClr val="000000"/>
                </a:solidFill>
                <a:latin typeface="Open Sans 2 Bold"/>
                <a:ea typeface="Open Sans 2 Bold"/>
                <a:cs typeface="Open Sans 2 Bold"/>
                <a:sym typeface="Open Sans 2 Bold"/>
              </a:rPr>
              <a:t> l'adaptabilité</a:t>
            </a:r>
          </a:p>
        </p:txBody>
      </p:sp>
      <p:grpSp>
        <p:nvGrpSpPr>
          <p:cNvPr id="22" name="Group 22">
            <a:extLst>
              <a:ext uri="{FF2B5EF4-FFF2-40B4-BE49-F238E27FC236}">
                <a16:creationId xmlns:a16="http://schemas.microsoft.com/office/drawing/2014/main" id="{4E497DFD-ECB4-13E5-1198-13B31AF50826}"/>
              </a:ext>
            </a:extLst>
          </p:cNvPr>
          <p:cNvGrpSpPr/>
          <p:nvPr/>
        </p:nvGrpSpPr>
        <p:grpSpPr>
          <a:xfrm>
            <a:off x="14532097" y="5478033"/>
            <a:ext cx="860139" cy="860139"/>
            <a:chOff x="0" y="0"/>
            <a:chExt cx="812800" cy="812800"/>
          </a:xfrm>
        </p:grpSpPr>
        <p:sp>
          <p:nvSpPr>
            <p:cNvPr id="23" name="Freeform 23">
              <a:extLst>
                <a:ext uri="{FF2B5EF4-FFF2-40B4-BE49-F238E27FC236}">
                  <a16:creationId xmlns:a16="http://schemas.microsoft.com/office/drawing/2014/main" id="{5F6057F7-E1CE-2FE8-3152-6A8458C9138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24" name="TextBox 24">
              <a:extLst>
                <a:ext uri="{FF2B5EF4-FFF2-40B4-BE49-F238E27FC236}">
                  <a16:creationId xmlns:a16="http://schemas.microsoft.com/office/drawing/2014/main" id="{5AF19ADB-DB6E-156F-7882-C4766BAE57CA}"/>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25" name="TextBox 25">
            <a:extLst>
              <a:ext uri="{FF2B5EF4-FFF2-40B4-BE49-F238E27FC236}">
                <a16:creationId xmlns:a16="http://schemas.microsoft.com/office/drawing/2014/main" id="{366C4A55-1EB7-960B-F7A6-909AB6DBBAD9}"/>
              </a:ext>
            </a:extLst>
          </p:cNvPr>
          <p:cNvSpPr txBox="1"/>
          <p:nvPr/>
        </p:nvSpPr>
        <p:spPr>
          <a:xfrm>
            <a:off x="14702359" y="5704891"/>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4</a:t>
            </a:r>
          </a:p>
        </p:txBody>
      </p:sp>
      <p:grpSp>
        <p:nvGrpSpPr>
          <p:cNvPr id="26" name="Group 26">
            <a:extLst>
              <a:ext uri="{FF2B5EF4-FFF2-40B4-BE49-F238E27FC236}">
                <a16:creationId xmlns:a16="http://schemas.microsoft.com/office/drawing/2014/main" id="{5A34E6F0-FD7F-94D7-5ABC-C6CF481237C5}"/>
              </a:ext>
            </a:extLst>
          </p:cNvPr>
          <p:cNvGrpSpPr/>
          <p:nvPr/>
        </p:nvGrpSpPr>
        <p:grpSpPr>
          <a:xfrm>
            <a:off x="17129399" y="1028700"/>
            <a:ext cx="129901" cy="8229600"/>
            <a:chOff x="0" y="0"/>
            <a:chExt cx="34213" cy="2167467"/>
          </a:xfrm>
        </p:grpSpPr>
        <p:sp>
          <p:nvSpPr>
            <p:cNvPr id="27" name="Freeform 27">
              <a:extLst>
                <a:ext uri="{FF2B5EF4-FFF2-40B4-BE49-F238E27FC236}">
                  <a16:creationId xmlns:a16="http://schemas.microsoft.com/office/drawing/2014/main" id="{8A76EDD5-3C05-6681-CBE5-6DD7CCF01113}"/>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28" name="TextBox 28">
              <a:extLst>
                <a:ext uri="{FF2B5EF4-FFF2-40B4-BE49-F238E27FC236}">
                  <a16:creationId xmlns:a16="http://schemas.microsoft.com/office/drawing/2014/main" id="{5BEB8939-5FEE-09CA-904D-2E170A2D0810}"/>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29" name="AutoShape 29">
            <a:extLst>
              <a:ext uri="{FF2B5EF4-FFF2-40B4-BE49-F238E27FC236}">
                <a16:creationId xmlns:a16="http://schemas.microsoft.com/office/drawing/2014/main" id="{A026BAAA-80DA-7813-16B4-73CF8747C8C6}"/>
              </a:ext>
            </a:extLst>
          </p:cNvPr>
          <p:cNvSpPr/>
          <p:nvPr/>
        </p:nvSpPr>
        <p:spPr>
          <a:xfrm>
            <a:off x="1028700" y="5017574"/>
            <a:ext cx="6492240" cy="0"/>
          </a:xfrm>
          <a:prstGeom prst="line">
            <a:avLst/>
          </a:prstGeom>
          <a:ln w="19050" cap="flat">
            <a:solidFill>
              <a:srgbClr val="000000"/>
            </a:solidFill>
            <a:prstDash val="solid"/>
            <a:headEnd type="none" w="sm" len="sm"/>
            <a:tailEnd type="none" w="sm" len="sm"/>
          </a:ln>
        </p:spPr>
        <p:txBody>
          <a:bodyPr/>
          <a:lstStyle/>
          <a:p>
            <a:endParaRPr lang="fr-FR"/>
          </a:p>
        </p:txBody>
      </p:sp>
      <p:grpSp>
        <p:nvGrpSpPr>
          <p:cNvPr id="30" name="Group 30">
            <a:extLst>
              <a:ext uri="{FF2B5EF4-FFF2-40B4-BE49-F238E27FC236}">
                <a16:creationId xmlns:a16="http://schemas.microsoft.com/office/drawing/2014/main" id="{4D399498-0125-4893-F159-6119850382BD}"/>
              </a:ext>
            </a:extLst>
          </p:cNvPr>
          <p:cNvGrpSpPr/>
          <p:nvPr/>
        </p:nvGrpSpPr>
        <p:grpSpPr>
          <a:xfrm>
            <a:off x="1057933" y="6737162"/>
            <a:ext cx="6517910" cy="2481897"/>
            <a:chOff x="0" y="0"/>
            <a:chExt cx="1009795" cy="384511"/>
          </a:xfrm>
        </p:grpSpPr>
        <p:sp>
          <p:nvSpPr>
            <p:cNvPr id="31" name="Freeform 31">
              <a:extLst>
                <a:ext uri="{FF2B5EF4-FFF2-40B4-BE49-F238E27FC236}">
                  <a16:creationId xmlns:a16="http://schemas.microsoft.com/office/drawing/2014/main" id="{6E8A5A01-07B6-4DAE-FE19-700D1435DCEF}"/>
                </a:ext>
              </a:extLst>
            </p:cNvPr>
            <p:cNvSpPr/>
            <p:nvPr/>
          </p:nvSpPr>
          <p:spPr>
            <a:xfrm>
              <a:off x="0" y="0"/>
              <a:ext cx="1009795" cy="384511"/>
            </a:xfrm>
            <a:custGeom>
              <a:avLst/>
              <a:gdLst/>
              <a:ahLst/>
              <a:cxnLst/>
              <a:rect l="l" t="t" r="r" b="b"/>
              <a:pathLst>
                <a:path w="1009795" h="384511">
                  <a:moveTo>
                    <a:pt x="0" y="0"/>
                  </a:moveTo>
                  <a:lnTo>
                    <a:pt x="1009795" y="0"/>
                  </a:lnTo>
                  <a:lnTo>
                    <a:pt x="1009795" y="384511"/>
                  </a:lnTo>
                  <a:lnTo>
                    <a:pt x="0" y="384511"/>
                  </a:lnTo>
                  <a:close/>
                </a:path>
              </a:pathLst>
            </a:custGeom>
            <a:blipFill>
              <a:blip r:embed="rId2"/>
              <a:stretch>
                <a:fillRect t="-37484" b="-37484"/>
              </a:stretch>
            </a:blipFill>
          </p:spPr>
          <p:txBody>
            <a:bodyPr/>
            <a:lstStyle/>
            <a:p>
              <a:endParaRPr lang="fr-FR"/>
            </a:p>
          </p:txBody>
        </p:sp>
      </p:grpSp>
      <p:sp>
        <p:nvSpPr>
          <p:cNvPr id="32" name="TextBox 32">
            <a:extLst>
              <a:ext uri="{FF2B5EF4-FFF2-40B4-BE49-F238E27FC236}">
                <a16:creationId xmlns:a16="http://schemas.microsoft.com/office/drawing/2014/main" id="{010613DB-4FDC-4D00-6735-6F60BFAFB654}"/>
              </a:ext>
            </a:extLst>
          </p:cNvPr>
          <p:cNvSpPr txBox="1"/>
          <p:nvPr/>
        </p:nvSpPr>
        <p:spPr>
          <a:xfrm>
            <a:off x="1060015" y="877950"/>
            <a:ext cx="6533195" cy="1682780"/>
          </a:xfrm>
          <a:prstGeom prst="rect">
            <a:avLst/>
          </a:prstGeom>
        </p:spPr>
        <p:txBody>
          <a:bodyPr wrap="square" lIns="0" tIns="0" rIns="0" bIns="0" rtlCol="0" anchor="t">
            <a:spAutoFit/>
          </a:bodyPr>
          <a:lstStyle/>
          <a:p>
            <a:pPr>
              <a:lnSpc>
                <a:spcPts val="6541"/>
              </a:lnSpc>
            </a:pPr>
            <a:r>
              <a:rPr lang="en-US" sz="5850" b="1">
                <a:solidFill>
                  <a:srgbClr val="000000"/>
                </a:solidFill>
                <a:latin typeface="Century Gothic Paneuropean Bold"/>
                <a:cs typeface="Century Gothic Paneuropean Bold"/>
                <a:sym typeface="Century Gothic Paneuropean Bold"/>
              </a:rPr>
              <a:t>Contribution Mondiale</a:t>
            </a:r>
            <a:endParaRPr lang="en-US"/>
          </a:p>
        </p:txBody>
      </p:sp>
      <p:sp>
        <p:nvSpPr>
          <p:cNvPr id="33" name="TextBox 33">
            <a:extLst>
              <a:ext uri="{FF2B5EF4-FFF2-40B4-BE49-F238E27FC236}">
                <a16:creationId xmlns:a16="http://schemas.microsoft.com/office/drawing/2014/main" id="{A33182FC-A8DB-4D7D-C9C7-3039323DC2AB}"/>
              </a:ext>
            </a:extLst>
          </p:cNvPr>
          <p:cNvSpPr txBox="1"/>
          <p:nvPr/>
        </p:nvSpPr>
        <p:spPr>
          <a:xfrm>
            <a:off x="1028700" y="5254438"/>
            <a:ext cx="6878589" cy="1054099"/>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Cette vision doit refléter vos ambitions tout en tenant compte des besoins de vos clients et des évolutions du marché.</a:t>
            </a:r>
          </a:p>
        </p:txBody>
      </p:sp>
      <p:sp>
        <p:nvSpPr>
          <p:cNvPr id="34" name="TextBox 34">
            <a:extLst>
              <a:ext uri="{FF2B5EF4-FFF2-40B4-BE49-F238E27FC236}">
                <a16:creationId xmlns:a16="http://schemas.microsoft.com/office/drawing/2014/main" id="{10A180E9-AF71-85A9-64D8-FEA2823F3B79}"/>
              </a:ext>
            </a:extLst>
          </p:cNvPr>
          <p:cNvSpPr txBox="1"/>
          <p:nvPr/>
        </p:nvSpPr>
        <p:spPr>
          <a:xfrm>
            <a:off x="1028700" y="2974136"/>
            <a:ext cx="6530744" cy="1758949"/>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Dans cette section, partagez la vision qui guide votre entreprise à long terme. Décrivez les aspirations et les objectifs qui motivent votre équipe, en précisant ce que vous espérez accomplir et comment vous envisagez l'avenir. </a:t>
            </a:r>
          </a:p>
        </p:txBody>
      </p:sp>
      <p:sp>
        <p:nvSpPr>
          <p:cNvPr id="35" name="TextBox 35">
            <a:extLst>
              <a:ext uri="{FF2B5EF4-FFF2-40B4-BE49-F238E27FC236}">
                <a16:creationId xmlns:a16="http://schemas.microsoft.com/office/drawing/2014/main" id="{703D1BB0-0576-B2A1-AD55-28B872CE78B3}"/>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12</a:t>
            </a:r>
          </a:p>
        </p:txBody>
      </p:sp>
      <p:sp>
        <p:nvSpPr>
          <p:cNvPr id="36" name="TextBox 36">
            <a:extLst>
              <a:ext uri="{FF2B5EF4-FFF2-40B4-BE49-F238E27FC236}">
                <a16:creationId xmlns:a16="http://schemas.microsoft.com/office/drawing/2014/main" id="{A34C2AEA-73A9-A808-4C01-FACB2E8FADD8}"/>
              </a:ext>
            </a:extLst>
          </p:cNvPr>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extLst>
      <p:ext uri="{BB962C8B-B14F-4D97-AF65-F5344CB8AC3E}">
        <p14:creationId xmlns:p14="http://schemas.microsoft.com/office/powerpoint/2010/main" val="1425101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p:cNvGrpSpPr/>
        <p:nvPr/>
      </p:nvGrpSpPr>
      <p:grpSpPr>
        <a:xfrm>
          <a:off x="0" y="0"/>
          <a:ext cx="0" cy="0"/>
          <a:chOff x="0" y="0"/>
          <a:chExt cx="0" cy="0"/>
        </a:xfrm>
      </p:grpSpPr>
      <p:grpSp>
        <p:nvGrpSpPr>
          <p:cNvPr id="2" name="Group 2"/>
          <p:cNvGrpSpPr/>
          <p:nvPr/>
        </p:nvGrpSpPr>
        <p:grpSpPr>
          <a:xfrm>
            <a:off x="-164415" y="6462565"/>
            <a:ext cx="18616829" cy="3988849"/>
            <a:chOff x="0" y="0"/>
            <a:chExt cx="4903198" cy="1050561"/>
          </a:xfrm>
        </p:grpSpPr>
        <p:sp>
          <p:nvSpPr>
            <p:cNvPr id="3" name="Freeform 3"/>
            <p:cNvSpPr/>
            <p:nvPr/>
          </p:nvSpPr>
          <p:spPr>
            <a:xfrm>
              <a:off x="0" y="0"/>
              <a:ext cx="4903198" cy="1050561"/>
            </a:xfrm>
            <a:custGeom>
              <a:avLst/>
              <a:gdLst/>
              <a:ahLst/>
              <a:cxnLst/>
              <a:rect l="l" t="t" r="r" b="b"/>
              <a:pathLst>
                <a:path w="4903198" h="1050561">
                  <a:moveTo>
                    <a:pt x="0" y="0"/>
                  </a:moveTo>
                  <a:lnTo>
                    <a:pt x="4903198" y="0"/>
                  </a:lnTo>
                  <a:lnTo>
                    <a:pt x="4903198" y="1050561"/>
                  </a:lnTo>
                  <a:lnTo>
                    <a:pt x="0" y="1050561"/>
                  </a:lnTo>
                  <a:close/>
                </a:path>
              </a:pathLst>
            </a:custGeom>
            <a:solidFill>
              <a:srgbClr val="FFFFFF"/>
            </a:solidFill>
          </p:spPr>
          <p:txBody>
            <a:bodyPr/>
            <a:lstStyle/>
            <a:p>
              <a:endParaRPr lang="fr-FR"/>
            </a:p>
          </p:txBody>
        </p:sp>
        <p:sp>
          <p:nvSpPr>
            <p:cNvPr id="4" name="TextBox 4"/>
            <p:cNvSpPr txBox="1"/>
            <p:nvPr/>
          </p:nvSpPr>
          <p:spPr>
            <a:xfrm>
              <a:off x="0" y="-47625"/>
              <a:ext cx="4903198" cy="1098186"/>
            </a:xfrm>
            <a:prstGeom prst="rect">
              <a:avLst/>
            </a:prstGeom>
          </p:spPr>
          <p:txBody>
            <a:bodyPr lIns="50800" tIns="50800" rIns="50800" bIns="50800" rtlCol="0" anchor="ctr"/>
            <a:lstStyle/>
            <a:p>
              <a:pPr algn="ctr">
                <a:lnSpc>
                  <a:spcPts val="2240"/>
                </a:lnSpc>
              </a:pPr>
              <a:endParaRPr/>
            </a:p>
          </p:txBody>
        </p:sp>
      </p:grpSp>
      <p:sp>
        <p:nvSpPr>
          <p:cNvPr id="5" name="TextBox 5"/>
          <p:cNvSpPr txBox="1"/>
          <p:nvPr/>
        </p:nvSpPr>
        <p:spPr>
          <a:xfrm>
            <a:off x="1028700" y="911910"/>
            <a:ext cx="14633107" cy="1578407"/>
          </a:xfrm>
          <a:prstGeom prst="rect">
            <a:avLst/>
          </a:prstGeom>
        </p:spPr>
        <p:txBody>
          <a:bodyPr lIns="0" tIns="0" rIns="0" bIns="0" rtlCol="0" anchor="t">
            <a:spAutoFit/>
          </a:bodyPr>
          <a:lstStyle/>
          <a:p>
            <a:pPr algn="l">
              <a:lnSpc>
                <a:spcPts val="6208"/>
              </a:lnSpc>
            </a:pPr>
            <a:r>
              <a:rPr lang="en-US" sz="5593" b="1">
                <a:solidFill>
                  <a:srgbClr val="000000"/>
                </a:solidFill>
                <a:latin typeface="Century Gothic Paneuropean Bold"/>
                <a:ea typeface="Century Gothic Paneuropean Bold"/>
                <a:cs typeface="Century Gothic Paneuropean Bold"/>
                <a:sym typeface="Century Gothic Paneuropean Bold"/>
              </a:rPr>
              <a:t>Notre</a:t>
            </a:r>
          </a:p>
          <a:p>
            <a:pPr algn="l">
              <a:lnSpc>
                <a:spcPts val="6208"/>
              </a:lnSpc>
            </a:pPr>
            <a:r>
              <a:rPr lang="en-US" sz="5593" b="1">
                <a:solidFill>
                  <a:srgbClr val="000000"/>
                </a:solidFill>
                <a:latin typeface="Century Gothic Paneuropean Bold"/>
                <a:ea typeface="Century Gothic Paneuropean Bold"/>
                <a:cs typeface="Century Gothic Paneuropean Bold"/>
                <a:sym typeface="Century Gothic Paneuropean Bold"/>
              </a:rPr>
              <a:t>Histoire, les Dates ...</a:t>
            </a:r>
          </a:p>
        </p:txBody>
      </p:sp>
      <p:grpSp>
        <p:nvGrpSpPr>
          <p:cNvPr id="6" name="Group 6"/>
          <p:cNvGrpSpPr/>
          <p:nvPr/>
        </p:nvGrpSpPr>
        <p:grpSpPr>
          <a:xfrm>
            <a:off x="1827447" y="3155702"/>
            <a:ext cx="3886221" cy="38862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24906" b="-24906"/>
              </a:stretch>
            </a:blipFill>
          </p:spPr>
          <p:txBody>
            <a:bodyPr/>
            <a:lstStyle/>
            <a:p>
              <a:endParaRPr lang="fr-FR"/>
            </a:p>
          </p:txBody>
        </p:sp>
      </p:grpSp>
      <p:grpSp>
        <p:nvGrpSpPr>
          <p:cNvPr id="8" name="Group 8"/>
          <p:cNvGrpSpPr/>
          <p:nvPr/>
        </p:nvGrpSpPr>
        <p:grpSpPr>
          <a:xfrm>
            <a:off x="1827447" y="3157266"/>
            <a:ext cx="670144" cy="3884657"/>
            <a:chOff x="0" y="0"/>
            <a:chExt cx="201656" cy="1168951"/>
          </a:xfrm>
        </p:grpSpPr>
        <p:sp>
          <p:nvSpPr>
            <p:cNvPr id="9" name="Freeform 9"/>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10" name="TextBox 10"/>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11" name="TextBox 11"/>
          <p:cNvSpPr txBox="1"/>
          <p:nvPr/>
        </p:nvSpPr>
        <p:spPr>
          <a:xfrm rot="-5400000">
            <a:off x="1562436" y="3797750"/>
            <a:ext cx="1228740" cy="431546"/>
          </a:xfrm>
          <a:prstGeom prst="rect">
            <a:avLst/>
          </a:prstGeom>
        </p:spPr>
        <p:txBody>
          <a:bodyPr lIns="0" tIns="0" rIns="0" bIns="0" rtlCol="0" anchor="t">
            <a:spAutoFit/>
          </a:bodyPr>
          <a:lstStyle/>
          <a:p>
            <a:pPr algn="r">
              <a:lnSpc>
                <a:spcPts val="3393"/>
              </a:lnSpc>
            </a:pPr>
            <a:r>
              <a:rPr lang="en-US" sz="3057" i="1">
                <a:solidFill>
                  <a:srgbClr val="FFFFFF"/>
                </a:solidFill>
                <a:latin typeface="Open Sans 1 Italics"/>
                <a:ea typeface="Open Sans 1 Italics"/>
                <a:cs typeface="Open Sans 1 Italics"/>
                <a:sym typeface="Open Sans 1 Italics"/>
              </a:rPr>
              <a:t>2010</a:t>
            </a:r>
          </a:p>
        </p:txBody>
      </p:sp>
      <p:sp>
        <p:nvSpPr>
          <p:cNvPr id="12" name="TextBox 12"/>
          <p:cNvSpPr txBox="1"/>
          <p:nvPr/>
        </p:nvSpPr>
        <p:spPr>
          <a:xfrm>
            <a:off x="1827447" y="7340083"/>
            <a:ext cx="4438361" cy="140652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Indiquez ici un fait marquant ou une étape clé de votre parcours : décrivez l'importance de cette étape en précisant les évolutions.</a:t>
            </a:r>
          </a:p>
        </p:txBody>
      </p:sp>
      <p:grpSp>
        <p:nvGrpSpPr>
          <p:cNvPr id="13" name="Group 13"/>
          <p:cNvGrpSpPr/>
          <p:nvPr/>
        </p:nvGrpSpPr>
        <p:grpSpPr>
          <a:xfrm>
            <a:off x="6924819" y="3157157"/>
            <a:ext cx="3886221" cy="38862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txBody>
            <a:bodyPr/>
            <a:lstStyle/>
            <a:p>
              <a:endParaRPr lang="fr-FR"/>
            </a:p>
          </p:txBody>
        </p:sp>
      </p:grpSp>
      <p:grpSp>
        <p:nvGrpSpPr>
          <p:cNvPr id="15" name="Group 15"/>
          <p:cNvGrpSpPr/>
          <p:nvPr/>
        </p:nvGrpSpPr>
        <p:grpSpPr>
          <a:xfrm>
            <a:off x="6925601" y="3160068"/>
            <a:ext cx="670144" cy="3884657"/>
            <a:chOff x="0" y="0"/>
            <a:chExt cx="201656" cy="1168951"/>
          </a:xfrm>
        </p:grpSpPr>
        <p:sp>
          <p:nvSpPr>
            <p:cNvPr id="16" name="Freeform 16"/>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17" name="TextBox 17"/>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18" name="TextBox 18"/>
          <p:cNvSpPr txBox="1"/>
          <p:nvPr/>
        </p:nvSpPr>
        <p:spPr>
          <a:xfrm rot="-5400000">
            <a:off x="6660592" y="3799206"/>
            <a:ext cx="1228740" cy="431546"/>
          </a:xfrm>
          <a:prstGeom prst="rect">
            <a:avLst/>
          </a:prstGeom>
        </p:spPr>
        <p:txBody>
          <a:bodyPr lIns="0" tIns="0" rIns="0" bIns="0" rtlCol="0" anchor="t">
            <a:spAutoFit/>
          </a:bodyPr>
          <a:lstStyle/>
          <a:p>
            <a:pPr algn="r">
              <a:lnSpc>
                <a:spcPts val="3393"/>
              </a:lnSpc>
            </a:pPr>
            <a:r>
              <a:rPr lang="en-US" sz="3057" i="1">
                <a:solidFill>
                  <a:srgbClr val="FFFFFF"/>
                </a:solidFill>
                <a:latin typeface="Open Sans 1 Italics"/>
                <a:ea typeface="Open Sans 1 Italics"/>
                <a:cs typeface="Open Sans 1 Italics"/>
                <a:sym typeface="Open Sans 1 Italics"/>
              </a:rPr>
              <a:t>2020</a:t>
            </a:r>
          </a:p>
        </p:txBody>
      </p:sp>
      <p:sp>
        <p:nvSpPr>
          <p:cNvPr id="19" name="TextBox 19"/>
          <p:cNvSpPr txBox="1"/>
          <p:nvPr/>
        </p:nvSpPr>
        <p:spPr>
          <a:xfrm>
            <a:off x="6924819" y="7341538"/>
            <a:ext cx="4438361" cy="140652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Indiquez ici un fait marquant ou une étape clé de votre parcours : décrivez l'importance de cette étape en précisant les évolutions.</a:t>
            </a:r>
          </a:p>
        </p:txBody>
      </p:sp>
      <p:grpSp>
        <p:nvGrpSpPr>
          <p:cNvPr id="20" name="Group 20"/>
          <p:cNvGrpSpPr/>
          <p:nvPr/>
        </p:nvGrpSpPr>
        <p:grpSpPr>
          <a:xfrm>
            <a:off x="12022192" y="3158612"/>
            <a:ext cx="3886221" cy="388622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666" r="-16666"/>
              </a:stretch>
            </a:blipFill>
          </p:spPr>
          <p:txBody>
            <a:bodyPr/>
            <a:lstStyle/>
            <a:p>
              <a:endParaRPr lang="fr-FR"/>
            </a:p>
          </p:txBody>
        </p:sp>
      </p:grpSp>
      <p:grpSp>
        <p:nvGrpSpPr>
          <p:cNvPr id="22" name="Group 22"/>
          <p:cNvGrpSpPr/>
          <p:nvPr/>
        </p:nvGrpSpPr>
        <p:grpSpPr>
          <a:xfrm>
            <a:off x="12023756" y="3161523"/>
            <a:ext cx="670144" cy="3884657"/>
            <a:chOff x="0" y="0"/>
            <a:chExt cx="201656" cy="1168951"/>
          </a:xfrm>
        </p:grpSpPr>
        <p:sp>
          <p:nvSpPr>
            <p:cNvPr id="23" name="Freeform 23"/>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sp>
          <p:nvSpPr>
            <p:cNvPr id="24" name="TextBox 24"/>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25" name="TextBox 25"/>
          <p:cNvSpPr txBox="1"/>
          <p:nvPr/>
        </p:nvSpPr>
        <p:spPr>
          <a:xfrm rot="-5400000">
            <a:off x="11762112" y="3800660"/>
            <a:ext cx="1228740" cy="431546"/>
          </a:xfrm>
          <a:prstGeom prst="rect">
            <a:avLst/>
          </a:prstGeom>
        </p:spPr>
        <p:txBody>
          <a:bodyPr lIns="0" tIns="0" rIns="0" bIns="0" rtlCol="0" anchor="t">
            <a:spAutoFit/>
          </a:bodyPr>
          <a:lstStyle/>
          <a:p>
            <a:pPr algn="r">
              <a:lnSpc>
                <a:spcPts val="3393"/>
              </a:lnSpc>
            </a:pPr>
            <a:r>
              <a:rPr lang="en-US" sz="3057" i="1">
                <a:solidFill>
                  <a:srgbClr val="FFFFFF"/>
                </a:solidFill>
                <a:latin typeface="Open Sans 1 Italics"/>
                <a:ea typeface="Open Sans 1 Italics"/>
                <a:cs typeface="Open Sans 1 Italics"/>
                <a:sym typeface="Open Sans 1 Italics"/>
              </a:rPr>
              <a:t>2030</a:t>
            </a:r>
          </a:p>
        </p:txBody>
      </p:sp>
      <p:sp>
        <p:nvSpPr>
          <p:cNvPr id="26" name="TextBox 26"/>
          <p:cNvSpPr txBox="1"/>
          <p:nvPr/>
        </p:nvSpPr>
        <p:spPr>
          <a:xfrm>
            <a:off x="12022192" y="7340083"/>
            <a:ext cx="4438361" cy="140652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Indiquez ici un fait marquant ou une étape clé de votre parcours : décrivez l'importance de cette étape en précisant les évolutions.</a:t>
            </a:r>
          </a:p>
        </p:txBody>
      </p:sp>
      <p:sp>
        <p:nvSpPr>
          <p:cNvPr id="27" name="TextBox 27"/>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6</a:t>
            </a:r>
          </a:p>
        </p:txBody>
      </p:sp>
      <p:sp>
        <p:nvSpPr>
          <p:cNvPr id="28" name="TextBox 28"/>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BB099160-8C31-38BF-1569-03DFE5086FA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C6E71E4-3E70-C5AA-D95E-9F2DACB2C208}"/>
              </a:ext>
            </a:extLst>
          </p:cNvPr>
          <p:cNvGrpSpPr/>
          <p:nvPr/>
        </p:nvGrpSpPr>
        <p:grpSpPr>
          <a:xfrm>
            <a:off x="-187902" y="6462565"/>
            <a:ext cx="18663805" cy="3988849"/>
            <a:chOff x="0" y="0"/>
            <a:chExt cx="4915570" cy="1050561"/>
          </a:xfrm>
        </p:grpSpPr>
        <p:sp>
          <p:nvSpPr>
            <p:cNvPr id="3" name="Freeform 3">
              <a:extLst>
                <a:ext uri="{FF2B5EF4-FFF2-40B4-BE49-F238E27FC236}">
                  <a16:creationId xmlns:a16="http://schemas.microsoft.com/office/drawing/2014/main" id="{1BB70CDA-9639-8EAD-2C02-15A7526B23E7}"/>
                </a:ext>
              </a:extLst>
            </p:cNvPr>
            <p:cNvSpPr/>
            <p:nvPr/>
          </p:nvSpPr>
          <p:spPr>
            <a:xfrm>
              <a:off x="0" y="0"/>
              <a:ext cx="4915570" cy="1050561"/>
            </a:xfrm>
            <a:custGeom>
              <a:avLst/>
              <a:gdLst/>
              <a:ahLst/>
              <a:cxnLst/>
              <a:rect l="l" t="t" r="r" b="b"/>
              <a:pathLst>
                <a:path w="4915570" h="1050561">
                  <a:moveTo>
                    <a:pt x="0" y="0"/>
                  </a:moveTo>
                  <a:lnTo>
                    <a:pt x="4915570" y="0"/>
                  </a:lnTo>
                  <a:lnTo>
                    <a:pt x="4915570" y="1050561"/>
                  </a:lnTo>
                  <a:lnTo>
                    <a:pt x="0" y="1050561"/>
                  </a:lnTo>
                  <a:close/>
                </a:path>
              </a:pathLst>
            </a:custGeom>
            <a:solidFill>
              <a:srgbClr val="FFFFFF"/>
            </a:solidFill>
          </p:spPr>
          <p:txBody>
            <a:bodyPr/>
            <a:lstStyle/>
            <a:p>
              <a:endParaRPr lang="fr-FR"/>
            </a:p>
          </p:txBody>
        </p:sp>
        <p:sp>
          <p:nvSpPr>
            <p:cNvPr id="4" name="TextBox 4">
              <a:extLst>
                <a:ext uri="{FF2B5EF4-FFF2-40B4-BE49-F238E27FC236}">
                  <a16:creationId xmlns:a16="http://schemas.microsoft.com/office/drawing/2014/main" id="{D5FC1E52-0ED6-0CCE-851F-76BF526E955F}"/>
                </a:ext>
              </a:extLst>
            </p:cNvPr>
            <p:cNvSpPr txBox="1"/>
            <p:nvPr/>
          </p:nvSpPr>
          <p:spPr>
            <a:xfrm>
              <a:off x="0" y="-47625"/>
              <a:ext cx="4915570" cy="1098186"/>
            </a:xfrm>
            <a:prstGeom prst="rect">
              <a:avLst/>
            </a:prstGeom>
          </p:spPr>
          <p:txBody>
            <a:bodyPr lIns="50800" tIns="50800" rIns="50800" bIns="50800" rtlCol="0" anchor="ctr"/>
            <a:lstStyle/>
            <a:p>
              <a:pPr algn="ctr">
                <a:lnSpc>
                  <a:spcPts val="2240"/>
                </a:lnSpc>
              </a:pPr>
              <a:endParaRPr/>
            </a:p>
          </p:txBody>
        </p:sp>
      </p:grpSp>
      <p:sp>
        <p:nvSpPr>
          <p:cNvPr id="5" name="AutoShape 5">
            <a:extLst>
              <a:ext uri="{FF2B5EF4-FFF2-40B4-BE49-F238E27FC236}">
                <a16:creationId xmlns:a16="http://schemas.microsoft.com/office/drawing/2014/main" id="{51AA4249-0FCC-F960-F44A-BEAC159C77D8}"/>
              </a:ext>
            </a:extLst>
          </p:cNvPr>
          <p:cNvSpPr/>
          <p:nvPr/>
        </p:nvSpPr>
        <p:spPr>
          <a:xfrm flipV="1">
            <a:off x="3146902" y="5259394"/>
            <a:ext cx="12016085" cy="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6" name="Group 6">
            <a:extLst>
              <a:ext uri="{FF2B5EF4-FFF2-40B4-BE49-F238E27FC236}">
                <a16:creationId xmlns:a16="http://schemas.microsoft.com/office/drawing/2014/main" id="{98C16C4D-BEB7-9D0A-12E4-BBB91E385DB2}"/>
              </a:ext>
            </a:extLst>
          </p:cNvPr>
          <p:cNvGrpSpPr/>
          <p:nvPr/>
        </p:nvGrpSpPr>
        <p:grpSpPr>
          <a:xfrm>
            <a:off x="2516348" y="4056508"/>
            <a:ext cx="1223009" cy="1223009"/>
            <a:chOff x="0" y="0"/>
            <a:chExt cx="812800" cy="812800"/>
          </a:xfrm>
        </p:grpSpPr>
        <p:sp>
          <p:nvSpPr>
            <p:cNvPr id="7" name="Freeform 7">
              <a:extLst>
                <a:ext uri="{FF2B5EF4-FFF2-40B4-BE49-F238E27FC236}">
                  <a16:creationId xmlns:a16="http://schemas.microsoft.com/office/drawing/2014/main" id="{F952EDB2-6767-901E-76D9-AB70A16F58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8" name="TextBox 8">
              <a:extLst>
                <a:ext uri="{FF2B5EF4-FFF2-40B4-BE49-F238E27FC236}">
                  <a16:creationId xmlns:a16="http://schemas.microsoft.com/office/drawing/2014/main" id="{C450E71C-41DD-0C6E-DE5F-9A542B28DC71}"/>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9" name="Group 9">
            <a:extLst>
              <a:ext uri="{FF2B5EF4-FFF2-40B4-BE49-F238E27FC236}">
                <a16:creationId xmlns:a16="http://schemas.microsoft.com/office/drawing/2014/main" id="{49CFFF90-3A1E-0EA2-D9C1-F329415255D3}"/>
              </a:ext>
            </a:extLst>
          </p:cNvPr>
          <p:cNvGrpSpPr/>
          <p:nvPr/>
        </p:nvGrpSpPr>
        <p:grpSpPr>
          <a:xfrm>
            <a:off x="6531201" y="3989475"/>
            <a:ext cx="1223009" cy="1223009"/>
            <a:chOff x="0" y="0"/>
            <a:chExt cx="812800" cy="812800"/>
          </a:xfrm>
        </p:grpSpPr>
        <p:sp>
          <p:nvSpPr>
            <p:cNvPr id="10" name="Freeform 10">
              <a:extLst>
                <a:ext uri="{FF2B5EF4-FFF2-40B4-BE49-F238E27FC236}">
                  <a16:creationId xmlns:a16="http://schemas.microsoft.com/office/drawing/2014/main" id="{200B2C43-9B9E-2E53-E4FA-90E080A580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1" name="TextBox 11">
              <a:extLst>
                <a:ext uri="{FF2B5EF4-FFF2-40B4-BE49-F238E27FC236}">
                  <a16:creationId xmlns:a16="http://schemas.microsoft.com/office/drawing/2014/main" id="{C6CA0853-BF82-1116-9727-AB4E6337F1A2}"/>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2" name="Group 12">
            <a:extLst>
              <a:ext uri="{FF2B5EF4-FFF2-40B4-BE49-F238E27FC236}">
                <a16:creationId xmlns:a16="http://schemas.microsoft.com/office/drawing/2014/main" id="{8EF54184-3876-4384-9E71-34999DDF252D}"/>
              </a:ext>
            </a:extLst>
          </p:cNvPr>
          <p:cNvGrpSpPr/>
          <p:nvPr/>
        </p:nvGrpSpPr>
        <p:grpSpPr>
          <a:xfrm>
            <a:off x="10541341" y="3989117"/>
            <a:ext cx="1223009" cy="1223009"/>
            <a:chOff x="0" y="0"/>
            <a:chExt cx="812800" cy="812800"/>
          </a:xfrm>
        </p:grpSpPr>
        <p:sp>
          <p:nvSpPr>
            <p:cNvPr id="13" name="Freeform 13">
              <a:extLst>
                <a:ext uri="{FF2B5EF4-FFF2-40B4-BE49-F238E27FC236}">
                  <a16:creationId xmlns:a16="http://schemas.microsoft.com/office/drawing/2014/main" id="{5361BC5C-DA76-1585-8FD2-24730E427E7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4" name="TextBox 14">
              <a:extLst>
                <a:ext uri="{FF2B5EF4-FFF2-40B4-BE49-F238E27FC236}">
                  <a16:creationId xmlns:a16="http://schemas.microsoft.com/office/drawing/2014/main" id="{1658F003-CDB1-7E6C-27DF-C7CFE1396C42}"/>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5" name="Group 15">
            <a:extLst>
              <a:ext uri="{FF2B5EF4-FFF2-40B4-BE49-F238E27FC236}">
                <a16:creationId xmlns:a16="http://schemas.microsoft.com/office/drawing/2014/main" id="{4071D449-6EFB-C5BA-58FE-46B226F1CB08}"/>
              </a:ext>
            </a:extLst>
          </p:cNvPr>
          <p:cNvGrpSpPr/>
          <p:nvPr/>
        </p:nvGrpSpPr>
        <p:grpSpPr>
          <a:xfrm>
            <a:off x="14551482" y="4036385"/>
            <a:ext cx="1223009" cy="1223009"/>
            <a:chOff x="0" y="0"/>
            <a:chExt cx="812800" cy="812800"/>
          </a:xfrm>
        </p:grpSpPr>
        <p:sp>
          <p:nvSpPr>
            <p:cNvPr id="16" name="Freeform 16">
              <a:extLst>
                <a:ext uri="{FF2B5EF4-FFF2-40B4-BE49-F238E27FC236}">
                  <a16:creationId xmlns:a16="http://schemas.microsoft.com/office/drawing/2014/main" id="{980352ED-05A4-3753-B861-87EF39E638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3E20"/>
            </a:solidFill>
          </p:spPr>
          <p:txBody>
            <a:bodyPr/>
            <a:lstStyle/>
            <a:p>
              <a:endParaRPr lang="fr-FR"/>
            </a:p>
          </p:txBody>
        </p:sp>
        <p:sp>
          <p:nvSpPr>
            <p:cNvPr id="17" name="TextBox 17">
              <a:extLst>
                <a:ext uri="{FF2B5EF4-FFF2-40B4-BE49-F238E27FC236}">
                  <a16:creationId xmlns:a16="http://schemas.microsoft.com/office/drawing/2014/main" id="{81B9B3C6-2EE2-6CF6-EDF8-C82F0641C471}"/>
                </a:ext>
              </a:extLst>
            </p:cNvPr>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8" name="AutoShape 18">
            <a:extLst>
              <a:ext uri="{FF2B5EF4-FFF2-40B4-BE49-F238E27FC236}">
                <a16:creationId xmlns:a16="http://schemas.microsoft.com/office/drawing/2014/main" id="{35D62C38-F8D5-2C77-C807-FC476A376C09}"/>
              </a:ext>
            </a:extLst>
          </p:cNvPr>
          <p:cNvSpPr/>
          <p:nvPr/>
        </p:nvSpPr>
        <p:spPr>
          <a:xfrm>
            <a:off x="7142705" y="5212485"/>
            <a:ext cx="0" cy="656801"/>
          </a:xfrm>
          <a:prstGeom prst="line">
            <a:avLst/>
          </a:prstGeom>
          <a:ln w="38100" cap="flat">
            <a:solidFill>
              <a:srgbClr val="000000"/>
            </a:solidFill>
            <a:prstDash val="solid"/>
            <a:headEnd type="none" w="sm" len="sm"/>
            <a:tailEnd type="none" w="sm" len="sm"/>
          </a:ln>
        </p:spPr>
        <p:txBody>
          <a:bodyPr/>
          <a:lstStyle/>
          <a:p>
            <a:endParaRPr lang="fr-FR"/>
          </a:p>
        </p:txBody>
      </p:sp>
      <p:sp>
        <p:nvSpPr>
          <p:cNvPr id="19" name="AutoShape 19">
            <a:extLst>
              <a:ext uri="{FF2B5EF4-FFF2-40B4-BE49-F238E27FC236}">
                <a16:creationId xmlns:a16="http://schemas.microsoft.com/office/drawing/2014/main" id="{0F28864A-89C7-C9E5-606F-207BA18F6249}"/>
              </a:ext>
            </a:extLst>
          </p:cNvPr>
          <p:cNvSpPr/>
          <p:nvPr/>
        </p:nvSpPr>
        <p:spPr>
          <a:xfrm>
            <a:off x="11152846" y="5212127"/>
            <a:ext cx="0" cy="65715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20" name="Group 20">
            <a:extLst>
              <a:ext uri="{FF2B5EF4-FFF2-40B4-BE49-F238E27FC236}">
                <a16:creationId xmlns:a16="http://schemas.microsoft.com/office/drawing/2014/main" id="{79E656DF-31F6-A04B-8DDF-DB1E1EF9C7A8}"/>
              </a:ext>
            </a:extLst>
          </p:cNvPr>
          <p:cNvGrpSpPr/>
          <p:nvPr/>
        </p:nvGrpSpPr>
        <p:grpSpPr>
          <a:xfrm>
            <a:off x="12296186" y="647342"/>
            <a:ext cx="2627042" cy="2627042"/>
            <a:chOff x="0" y="0"/>
            <a:chExt cx="812800" cy="812800"/>
          </a:xfrm>
        </p:grpSpPr>
        <p:sp>
          <p:nvSpPr>
            <p:cNvPr id="21" name="Freeform 21">
              <a:extLst>
                <a:ext uri="{FF2B5EF4-FFF2-40B4-BE49-F238E27FC236}">
                  <a16:creationId xmlns:a16="http://schemas.microsoft.com/office/drawing/2014/main" id="{F91557DE-264D-E0F6-F70B-DB09D5A951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r="-16666"/>
              </a:stretch>
            </a:blipFill>
          </p:spPr>
          <p:txBody>
            <a:bodyPr/>
            <a:lstStyle/>
            <a:p>
              <a:endParaRPr lang="fr-FR"/>
            </a:p>
          </p:txBody>
        </p:sp>
      </p:grpSp>
      <p:grpSp>
        <p:nvGrpSpPr>
          <p:cNvPr id="22" name="Group 22">
            <a:extLst>
              <a:ext uri="{FF2B5EF4-FFF2-40B4-BE49-F238E27FC236}">
                <a16:creationId xmlns:a16="http://schemas.microsoft.com/office/drawing/2014/main" id="{4BB55CEA-3079-4D0E-B930-3892A42746C6}"/>
              </a:ext>
            </a:extLst>
          </p:cNvPr>
          <p:cNvGrpSpPr/>
          <p:nvPr/>
        </p:nvGrpSpPr>
        <p:grpSpPr>
          <a:xfrm>
            <a:off x="14488345" y="113942"/>
            <a:ext cx="3541442" cy="3541442"/>
            <a:chOff x="0" y="0"/>
            <a:chExt cx="812800" cy="812800"/>
          </a:xfrm>
        </p:grpSpPr>
        <p:sp>
          <p:nvSpPr>
            <p:cNvPr id="23" name="Freeform 23">
              <a:extLst>
                <a:ext uri="{FF2B5EF4-FFF2-40B4-BE49-F238E27FC236}">
                  <a16:creationId xmlns:a16="http://schemas.microsoft.com/office/drawing/2014/main" id="{746EC027-BC2C-E9E3-8FBD-CC3D18B745A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txBody>
            <a:bodyPr/>
            <a:lstStyle/>
            <a:p>
              <a:endParaRPr lang="fr-FR"/>
            </a:p>
          </p:txBody>
        </p:sp>
      </p:grpSp>
      <p:sp>
        <p:nvSpPr>
          <p:cNvPr id="24" name="TextBox 24">
            <a:extLst>
              <a:ext uri="{FF2B5EF4-FFF2-40B4-BE49-F238E27FC236}">
                <a16:creationId xmlns:a16="http://schemas.microsoft.com/office/drawing/2014/main" id="{458E0F30-E11B-5083-4AA7-26AE5BF519FE}"/>
              </a:ext>
            </a:extLst>
          </p:cNvPr>
          <p:cNvSpPr txBox="1"/>
          <p:nvPr/>
        </p:nvSpPr>
        <p:spPr>
          <a:xfrm>
            <a:off x="1028700" y="1076325"/>
            <a:ext cx="7667285" cy="1578407"/>
          </a:xfrm>
          <a:prstGeom prst="rect">
            <a:avLst/>
          </a:prstGeom>
        </p:spPr>
        <p:txBody>
          <a:bodyPr lIns="0" tIns="0" rIns="0" bIns="0" rtlCol="0" anchor="t">
            <a:spAutoFit/>
          </a:bodyPr>
          <a:lstStyle/>
          <a:p>
            <a:pPr algn="l">
              <a:lnSpc>
                <a:spcPts val="6208"/>
              </a:lnSpc>
            </a:pPr>
            <a:r>
              <a:rPr lang="en-US" sz="5593" b="1">
                <a:solidFill>
                  <a:srgbClr val="000000"/>
                </a:solidFill>
                <a:latin typeface="Century Gothic Paneuropean Bold"/>
                <a:ea typeface="Century Gothic Paneuropean Bold"/>
                <a:cs typeface="Century Gothic Paneuropean Bold"/>
                <a:sym typeface="Century Gothic Paneuropean Bold"/>
              </a:rPr>
              <a:t>Notre</a:t>
            </a:r>
          </a:p>
          <a:p>
            <a:pPr algn="l">
              <a:lnSpc>
                <a:spcPts val="6208"/>
              </a:lnSpc>
            </a:pPr>
            <a:r>
              <a:rPr lang="en-US" sz="5593" b="1">
                <a:solidFill>
                  <a:srgbClr val="000000"/>
                </a:solidFill>
                <a:latin typeface="Century Gothic Paneuropean Bold"/>
                <a:ea typeface="Century Gothic Paneuropean Bold"/>
                <a:cs typeface="Century Gothic Paneuropean Bold"/>
                <a:sym typeface="Century Gothic Paneuropean Bold"/>
              </a:rPr>
              <a:t>Histoire, les Dates ...</a:t>
            </a:r>
          </a:p>
        </p:txBody>
      </p:sp>
      <p:sp>
        <p:nvSpPr>
          <p:cNvPr id="25" name="TextBox 25">
            <a:extLst>
              <a:ext uri="{FF2B5EF4-FFF2-40B4-BE49-F238E27FC236}">
                <a16:creationId xmlns:a16="http://schemas.microsoft.com/office/drawing/2014/main" id="{C46EBB30-851D-9833-97DA-F47A381CA759}"/>
              </a:ext>
            </a:extLst>
          </p:cNvPr>
          <p:cNvSpPr txBox="1"/>
          <p:nvPr/>
        </p:nvSpPr>
        <p:spPr>
          <a:xfrm>
            <a:off x="1645946" y="6930391"/>
            <a:ext cx="3283058" cy="211137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Indiquez ici un fait marquant ou une étape clé de votre parcours : décrivez l'importance de cette étape en précisant les évolutions.</a:t>
            </a:r>
          </a:p>
        </p:txBody>
      </p:sp>
      <p:sp>
        <p:nvSpPr>
          <p:cNvPr id="26" name="TextBox 26">
            <a:extLst>
              <a:ext uri="{FF2B5EF4-FFF2-40B4-BE49-F238E27FC236}">
                <a16:creationId xmlns:a16="http://schemas.microsoft.com/office/drawing/2014/main" id="{211BC006-92C7-E4BE-729A-90F7BEB39559}"/>
              </a:ext>
            </a:extLst>
          </p:cNvPr>
          <p:cNvSpPr txBox="1"/>
          <p:nvPr/>
        </p:nvSpPr>
        <p:spPr>
          <a:xfrm>
            <a:off x="13857884" y="6930391"/>
            <a:ext cx="3401416" cy="211137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Indiquez ici un fait marquant ou une étape clé de votre parcours : décrivez l'importance de cette étape en précisant les évolutions.</a:t>
            </a:r>
          </a:p>
        </p:txBody>
      </p:sp>
      <p:sp>
        <p:nvSpPr>
          <p:cNvPr id="27" name="TextBox 27">
            <a:extLst>
              <a:ext uri="{FF2B5EF4-FFF2-40B4-BE49-F238E27FC236}">
                <a16:creationId xmlns:a16="http://schemas.microsoft.com/office/drawing/2014/main" id="{A6F8ACF1-807C-F750-CA25-D744DC958A72}"/>
              </a:ext>
            </a:extLst>
          </p:cNvPr>
          <p:cNvSpPr txBox="1"/>
          <p:nvPr/>
        </p:nvSpPr>
        <p:spPr>
          <a:xfrm>
            <a:off x="5716819" y="6930391"/>
            <a:ext cx="3247486" cy="211137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Indiquez ici un fait marquant ou une étape clé de votre parcours : décrivez l'importance de cette étape en précisant les évolutions.</a:t>
            </a:r>
          </a:p>
        </p:txBody>
      </p:sp>
      <p:sp>
        <p:nvSpPr>
          <p:cNvPr id="28" name="TextBox 28">
            <a:extLst>
              <a:ext uri="{FF2B5EF4-FFF2-40B4-BE49-F238E27FC236}">
                <a16:creationId xmlns:a16="http://schemas.microsoft.com/office/drawing/2014/main" id="{A0C453BF-AE1F-F1DF-30E9-995C3C114A1A}"/>
              </a:ext>
            </a:extLst>
          </p:cNvPr>
          <p:cNvSpPr txBox="1"/>
          <p:nvPr/>
        </p:nvSpPr>
        <p:spPr>
          <a:xfrm>
            <a:off x="9752119" y="6930391"/>
            <a:ext cx="3317949" cy="211137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Indiquez ici un fait marquant ou une étape clé de votre parcours : décrivez l'importance de cette étape en précisant les évolutions.</a:t>
            </a:r>
          </a:p>
        </p:txBody>
      </p:sp>
      <p:sp>
        <p:nvSpPr>
          <p:cNvPr id="29" name="TextBox 29">
            <a:extLst>
              <a:ext uri="{FF2B5EF4-FFF2-40B4-BE49-F238E27FC236}">
                <a16:creationId xmlns:a16="http://schemas.microsoft.com/office/drawing/2014/main" id="{C6013FC7-2BFE-60CA-69A0-7CC005AAEC86}"/>
              </a:ext>
            </a:extLst>
          </p:cNvPr>
          <p:cNvSpPr txBox="1"/>
          <p:nvPr/>
        </p:nvSpPr>
        <p:spPr>
          <a:xfrm>
            <a:off x="2613036" y="4464801"/>
            <a:ext cx="1029632" cy="434998"/>
          </a:xfrm>
          <a:prstGeom prst="rect">
            <a:avLst/>
          </a:prstGeom>
        </p:spPr>
        <p:txBody>
          <a:bodyPr lIns="0" tIns="0" rIns="0" bIns="0" rtlCol="0" anchor="t">
            <a:spAutoFit/>
          </a:bodyPr>
          <a:lstStyle/>
          <a:p>
            <a:pPr algn="ctr">
              <a:lnSpc>
                <a:spcPts val="3393"/>
              </a:lnSpc>
            </a:pPr>
            <a:r>
              <a:rPr lang="en-US" sz="3057" i="1">
                <a:solidFill>
                  <a:srgbClr val="FFFFFF"/>
                </a:solidFill>
                <a:latin typeface="Open Sans 1 Italics"/>
                <a:ea typeface="Open Sans 1 Italics"/>
                <a:cs typeface="Open Sans 1 Italics"/>
                <a:sym typeface="Open Sans 1 Italics"/>
              </a:rPr>
              <a:t>2010</a:t>
            </a:r>
          </a:p>
        </p:txBody>
      </p:sp>
      <p:sp>
        <p:nvSpPr>
          <p:cNvPr id="30" name="TextBox 30">
            <a:extLst>
              <a:ext uri="{FF2B5EF4-FFF2-40B4-BE49-F238E27FC236}">
                <a16:creationId xmlns:a16="http://schemas.microsoft.com/office/drawing/2014/main" id="{5E7C3E7C-99C6-5605-C20B-BE2F7A7FD74D}"/>
              </a:ext>
            </a:extLst>
          </p:cNvPr>
          <p:cNvSpPr txBox="1"/>
          <p:nvPr/>
        </p:nvSpPr>
        <p:spPr>
          <a:xfrm>
            <a:off x="6627889" y="4464801"/>
            <a:ext cx="1029632" cy="434998"/>
          </a:xfrm>
          <a:prstGeom prst="rect">
            <a:avLst/>
          </a:prstGeom>
        </p:spPr>
        <p:txBody>
          <a:bodyPr lIns="0" tIns="0" rIns="0" bIns="0" rtlCol="0" anchor="t">
            <a:spAutoFit/>
          </a:bodyPr>
          <a:lstStyle/>
          <a:p>
            <a:pPr algn="ctr">
              <a:lnSpc>
                <a:spcPts val="3393"/>
              </a:lnSpc>
            </a:pPr>
            <a:r>
              <a:rPr lang="en-US" sz="3057" i="1">
                <a:solidFill>
                  <a:srgbClr val="FFFFFF"/>
                </a:solidFill>
                <a:latin typeface="Open Sans 1 Italics"/>
                <a:ea typeface="Open Sans 1 Italics"/>
                <a:cs typeface="Open Sans 1 Italics"/>
                <a:sym typeface="Open Sans 1 Italics"/>
              </a:rPr>
              <a:t>2015</a:t>
            </a:r>
          </a:p>
        </p:txBody>
      </p:sp>
      <p:sp>
        <p:nvSpPr>
          <p:cNvPr id="31" name="TextBox 31">
            <a:extLst>
              <a:ext uri="{FF2B5EF4-FFF2-40B4-BE49-F238E27FC236}">
                <a16:creationId xmlns:a16="http://schemas.microsoft.com/office/drawing/2014/main" id="{C6F9443F-A256-14E9-E2F3-B095F0B01A18}"/>
              </a:ext>
            </a:extLst>
          </p:cNvPr>
          <p:cNvSpPr txBox="1"/>
          <p:nvPr/>
        </p:nvSpPr>
        <p:spPr>
          <a:xfrm>
            <a:off x="10626541" y="4464801"/>
            <a:ext cx="1029632" cy="434998"/>
          </a:xfrm>
          <a:prstGeom prst="rect">
            <a:avLst/>
          </a:prstGeom>
        </p:spPr>
        <p:txBody>
          <a:bodyPr lIns="0" tIns="0" rIns="0" bIns="0" rtlCol="0" anchor="t">
            <a:spAutoFit/>
          </a:bodyPr>
          <a:lstStyle/>
          <a:p>
            <a:pPr algn="ctr">
              <a:lnSpc>
                <a:spcPts val="3393"/>
              </a:lnSpc>
            </a:pPr>
            <a:r>
              <a:rPr lang="en-US" sz="3057" i="1">
                <a:solidFill>
                  <a:srgbClr val="FFFFFF"/>
                </a:solidFill>
                <a:latin typeface="Open Sans 1 Italics"/>
                <a:ea typeface="Open Sans 1 Italics"/>
                <a:cs typeface="Open Sans 1 Italics"/>
                <a:sym typeface="Open Sans 1 Italics"/>
              </a:rPr>
              <a:t>2020</a:t>
            </a:r>
          </a:p>
        </p:txBody>
      </p:sp>
      <p:sp>
        <p:nvSpPr>
          <p:cNvPr id="32" name="TextBox 32">
            <a:extLst>
              <a:ext uri="{FF2B5EF4-FFF2-40B4-BE49-F238E27FC236}">
                <a16:creationId xmlns:a16="http://schemas.microsoft.com/office/drawing/2014/main" id="{86944B77-3B6C-76FD-0E6B-45A1C13702F7}"/>
              </a:ext>
            </a:extLst>
          </p:cNvPr>
          <p:cNvSpPr txBox="1"/>
          <p:nvPr/>
        </p:nvSpPr>
        <p:spPr>
          <a:xfrm>
            <a:off x="14640901" y="4444677"/>
            <a:ext cx="1029632" cy="434998"/>
          </a:xfrm>
          <a:prstGeom prst="rect">
            <a:avLst/>
          </a:prstGeom>
        </p:spPr>
        <p:txBody>
          <a:bodyPr lIns="0" tIns="0" rIns="0" bIns="0" rtlCol="0" anchor="t">
            <a:spAutoFit/>
          </a:bodyPr>
          <a:lstStyle/>
          <a:p>
            <a:pPr algn="ctr">
              <a:lnSpc>
                <a:spcPts val="3393"/>
              </a:lnSpc>
            </a:pPr>
            <a:r>
              <a:rPr lang="en-US" sz="3057" i="1">
                <a:solidFill>
                  <a:srgbClr val="FFFFFF"/>
                </a:solidFill>
                <a:latin typeface="Open Sans 1 Italics"/>
                <a:ea typeface="Open Sans 1 Italics"/>
                <a:cs typeface="Open Sans 1 Italics"/>
                <a:sym typeface="Open Sans 1 Italics"/>
              </a:rPr>
              <a:t>2030</a:t>
            </a:r>
          </a:p>
        </p:txBody>
      </p:sp>
      <p:sp>
        <p:nvSpPr>
          <p:cNvPr id="33" name="TextBox 33">
            <a:extLst>
              <a:ext uri="{FF2B5EF4-FFF2-40B4-BE49-F238E27FC236}">
                <a16:creationId xmlns:a16="http://schemas.microsoft.com/office/drawing/2014/main" id="{876FCC79-EBBA-6505-EC54-756CFB4B698A}"/>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7</a:t>
            </a:r>
          </a:p>
        </p:txBody>
      </p:sp>
      <p:sp>
        <p:nvSpPr>
          <p:cNvPr id="34" name="TextBox 34">
            <a:extLst>
              <a:ext uri="{FF2B5EF4-FFF2-40B4-BE49-F238E27FC236}">
                <a16:creationId xmlns:a16="http://schemas.microsoft.com/office/drawing/2014/main" id="{24FAA797-592B-2300-4CD4-7AD3545CE343}"/>
              </a:ext>
            </a:extLst>
          </p:cNvPr>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extLst>
      <p:ext uri="{BB962C8B-B14F-4D97-AF65-F5344CB8AC3E}">
        <p14:creationId xmlns:p14="http://schemas.microsoft.com/office/powerpoint/2010/main" val="3590902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C0F0A"/>
        </a:solidFill>
        <a:effectLst/>
      </p:bgPr>
    </p:bg>
    <p:spTree>
      <p:nvGrpSpPr>
        <p:cNvPr id="1" name=""/>
        <p:cNvGrpSpPr/>
        <p:nvPr/>
      </p:nvGrpSpPr>
      <p:grpSpPr>
        <a:xfrm>
          <a:off x="0" y="0"/>
          <a:ext cx="0" cy="0"/>
          <a:chOff x="0" y="0"/>
          <a:chExt cx="0" cy="0"/>
        </a:xfrm>
      </p:grpSpPr>
      <p:sp>
        <p:nvSpPr>
          <p:cNvPr id="2" name="TextBox 2"/>
          <p:cNvSpPr txBox="1"/>
          <p:nvPr/>
        </p:nvSpPr>
        <p:spPr>
          <a:xfrm>
            <a:off x="1028700" y="1085850"/>
            <a:ext cx="8213339" cy="1667561"/>
          </a:xfrm>
          <a:prstGeom prst="rect">
            <a:avLst/>
          </a:prstGeom>
        </p:spPr>
        <p:txBody>
          <a:bodyPr lIns="0" tIns="0" rIns="0" bIns="0" rtlCol="0" anchor="t">
            <a:spAutoFit/>
          </a:bodyPr>
          <a:lstStyle/>
          <a:p>
            <a:pPr algn="l">
              <a:lnSpc>
                <a:spcPts val="6541"/>
              </a:lnSpc>
            </a:pPr>
            <a:r>
              <a:rPr lang="en-US" sz="5893" b="1">
                <a:solidFill>
                  <a:srgbClr val="FFFFFF"/>
                </a:solidFill>
                <a:latin typeface="Century Gothic Paneuropean Bold"/>
                <a:ea typeface="Century Gothic Paneuropean Bold"/>
                <a:cs typeface="Century Gothic Paneuropean Bold"/>
                <a:sym typeface="Century Gothic Paneuropean Bold"/>
              </a:rPr>
              <a:t>Notre</a:t>
            </a:r>
          </a:p>
          <a:p>
            <a:pPr algn="l">
              <a:lnSpc>
                <a:spcPts val="6541"/>
              </a:lnSpc>
            </a:pPr>
            <a:r>
              <a:rPr lang="en-US" sz="5893" b="1">
                <a:solidFill>
                  <a:srgbClr val="FFFFFF"/>
                </a:solidFill>
                <a:latin typeface="Century Gothic Paneuropean Bold"/>
                <a:ea typeface="Century Gothic Paneuropean Bold"/>
                <a:cs typeface="Century Gothic Paneuropean Bold"/>
                <a:sym typeface="Century Gothic Paneuropean Bold"/>
              </a:rPr>
              <a:t>Équipe...</a:t>
            </a:r>
          </a:p>
        </p:txBody>
      </p:sp>
      <p:sp>
        <p:nvSpPr>
          <p:cNvPr id="3" name="TextBox 3"/>
          <p:cNvSpPr txBox="1"/>
          <p:nvPr/>
        </p:nvSpPr>
        <p:spPr>
          <a:xfrm>
            <a:off x="5660121" y="1312888"/>
            <a:ext cx="10904103" cy="1054099"/>
          </a:xfrm>
          <a:prstGeom prst="rect">
            <a:avLst/>
          </a:prstGeom>
        </p:spPr>
        <p:txBody>
          <a:bodyPr lIns="0" tIns="0" rIns="0" bIns="0" rtlCol="0" anchor="t">
            <a:spAutoFit/>
          </a:bodyPr>
          <a:lstStyle/>
          <a:p>
            <a:pPr algn="l">
              <a:lnSpc>
                <a:spcPts val="2800"/>
              </a:lnSpc>
            </a:pPr>
            <a:r>
              <a:rPr lang="en-US" sz="2000" b="1">
                <a:solidFill>
                  <a:srgbClr val="FFFFFF"/>
                </a:solidFill>
                <a:latin typeface="Open Sans 1 Bold"/>
                <a:ea typeface="Open Sans 1 Bold"/>
                <a:cs typeface="Open Sans 1 Bold"/>
                <a:sym typeface="Open Sans 1 Bold"/>
              </a:rPr>
              <a:t>Dans cette section, présentez les membres clés de votre équipe, en mettant en lumière leurs rôles et leurs compétences. Décrivez brièvement leur parcours professionnel et la manière dont chacun contribue au succès de l’entreprise. </a:t>
            </a:r>
          </a:p>
        </p:txBody>
      </p:sp>
      <p:grpSp>
        <p:nvGrpSpPr>
          <p:cNvPr id="4" name="Group 4"/>
          <p:cNvGrpSpPr/>
          <p:nvPr/>
        </p:nvGrpSpPr>
        <p:grpSpPr>
          <a:xfrm>
            <a:off x="9599736" y="3847078"/>
            <a:ext cx="3102709" cy="310270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19551" b="-30542"/>
              </a:stretch>
            </a:blipFill>
          </p:spPr>
          <p:txBody>
            <a:bodyPr/>
            <a:lstStyle/>
            <a:p>
              <a:endParaRPr lang="fr-FR"/>
            </a:p>
          </p:txBody>
        </p:sp>
      </p:grpSp>
      <p:sp>
        <p:nvSpPr>
          <p:cNvPr id="6" name="TextBox 6"/>
          <p:cNvSpPr txBox="1"/>
          <p:nvPr/>
        </p:nvSpPr>
        <p:spPr>
          <a:xfrm>
            <a:off x="9359974" y="3360704"/>
            <a:ext cx="3582233" cy="305400"/>
          </a:xfrm>
          <a:prstGeom prst="rect">
            <a:avLst/>
          </a:prstGeom>
        </p:spPr>
        <p:txBody>
          <a:bodyPr lIns="0" tIns="0" rIns="0" bIns="0" rtlCol="0" anchor="t">
            <a:spAutoFit/>
          </a:bodyPr>
          <a:lstStyle/>
          <a:p>
            <a:pPr algn="ctr">
              <a:lnSpc>
                <a:spcPts val="2591"/>
              </a:lnSpc>
            </a:pPr>
            <a:r>
              <a:rPr lang="en-US" sz="1851">
                <a:solidFill>
                  <a:srgbClr val="FFFFFF"/>
                </a:solidFill>
                <a:latin typeface="Open Sans 1"/>
                <a:ea typeface="Open Sans 1"/>
                <a:cs typeface="Open Sans 1"/>
                <a:sym typeface="Open Sans 1"/>
              </a:rPr>
              <a:t>LOU HUET</a:t>
            </a:r>
          </a:p>
        </p:txBody>
      </p:sp>
      <p:sp>
        <p:nvSpPr>
          <p:cNvPr id="7" name="TextBox 7"/>
          <p:cNvSpPr txBox="1"/>
          <p:nvPr/>
        </p:nvSpPr>
        <p:spPr>
          <a:xfrm>
            <a:off x="9560818" y="7098576"/>
            <a:ext cx="3180543" cy="305400"/>
          </a:xfrm>
          <a:prstGeom prst="rect">
            <a:avLst/>
          </a:prstGeom>
        </p:spPr>
        <p:txBody>
          <a:bodyPr lIns="0" tIns="0" rIns="0" bIns="0" rtlCol="0" anchor="t">
            <a:spAutoFit/>
          </a:bodyPr>
          <a:lstStyle/>
          <a:p>
            <a:pPr algn="ctr">
              <a:lnSpc>
                <a:spcPts val="2591"/>
              </a:lnSpc>
            </a:pPr>
            <a:r>
              <a:rPr lang="en-US" sz="1851">
                <a:solidFill>
                  <a:srgbClr val="FFFFFF"/>
                </a:solidFill>
                <a:latin typeface="Open Sans 1"/>
                <a:ea typeface="Open Sans 1"/>
                <a:cs typeface="Open Sans 1"/>
                <a:sym typeface="Open Sans 1"/>
              </a:rPr>
              <a:t>Associée / COO</a:t>
            </a:r>
          </a:p>
        </p:txBody>
      </p:sp>
      <p:grpSp>
        <p:nvGrpSpPr>
          <p:cNvPr id="8" name="Group 8"/>
          <p:cNvGrpSpPr/>
          <p:nvPr/>
        </p:nvGrpSpPr>
        <p:grpSpPr>
          <a:xfrm>
            <a:off x="5737956" y="3847078"/>
            <a:ext cx="3102709" cy="31027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8610" b="-18610"/>
              </a:stretch>
            </a:blipFill>
          </p:spPr>
          <p:txBody>
            <a:bodyPr/>
            <a:lstStyle/>
            <a:p>
              <a:endParaRPr lang="fr-FR"/>
            </a:p>
          </p:txBody>
        </p:sp>
      </p:grpSp>
      <p:sp>
        <p:nvSpPr>
          <p:cNvPr id="10" name="TextBox 10"/>
          <p:cNvSpPr txBox="1"/>
          <p:nvPr/>
        </p:nvSpPr>
        <p:spPr>
          <a:xfrm>
            <a:off x="5498194" y="3360704"/>
            <a:ext cx="3582233" cy="305400"/>
          </a:xfrm>
          <a:prstGeom prst="rect">
            <a:avLst/>
          </a:prstGeom>
        </p:spPr>
        <p:txBody>
          <a:bodyPr lIns="0" tIns="0" rIns="0" bIns="0" rtlCol="0" anchor="t">
            <a:spAutoFit/>
          </a:bodyPr>
          <a:lstStyle/>
          <a:p>
            <a:pPr algn="ctr">
              <a:lnSpc>
                <a:spcPts val="2591"/>
              </a:lnSpc>
            </a:pPr>
            <a:r>
              <a:rPr lang="en-US" sz="1851">
                <a:solidFill>
                  <a:srgbClr val="FFFFFF"/>
                </a:solidFill>
                <a:latin typeface="Open Sans 1"/>
                <a:ea typeface="Open Sans 1"/>
                <a:cs typeface="Open Sans 1"/>
                <a:sym typeface="Open Sans 1"/>
              </a:rPr>
              <a:t>NOA ANDRIEUX</a:t>
            </a:r>
          </a:p>
        </p:txBody>
      </p:sp>
      <p:sp>
        <p:nvSpPr>
          <p:cNvPr id="11" name="TextBox 11"/>
          <p:cNvSpPr txBox="1"/>
          <p:nvPr/>
        </p:nvSpPr>
        <p:spPr>
          <a:xfrm>
            <a:off x="5699038" y="7098576"/>
            <a:ext cx="3180543" cy="305400"/>
          </a:xfrm>
          <a:prstGeom prst="rect">
            <a:avLst/>
          </a:prstGeom>
        </p:spPr>
        <p:txBody>
          <a:bodyPr lIns="0" tIns="0" rIns="0" bIns="0" rtlCol="0" anchor="t">
            <a:spAutoFit/>
          </a:bodyPr>
          <a:lstStyle/>
          <a:p>
            <a:pPr algn="ctr">
              <a:lnSpc>
                <a:spcPts val="2591"/>
              </a:lnSpc>
            </a:pPr>
            <a:r>
              <a:rPr lang="en-US" sz="1851">
                <a:solidFill>
                  <a:srgbClr val="FFFFFF"/>
                </a:solidFill>
                <a:latin typeface="Open Sans 1"/>
                <a:ea typeface="Open Sans 1"/>
                <a:cs typeface="Open Sans 1"/>
                <a:sym typeface="Open Sans 1"/>
              </a:rPr>
              <a:t>Fondateur / CEO</a:t>
            </a:r>
          </a:p>
        </p:txBody>
      </p:sp>
      <p:grpSp>
        <p:nvGrpSpPr>
          <p:cNvPr id="12" name="Group 12"/>
          <p:cNvGrpSpPr/>
          <p:nvPr/>
        </p:nvGrpSpPr>
        <p:grpSpPr>
          <a:xfrm>
            <a:off x="1876176" y="5501402"/>
            <a:ext cx="3102709" cy="3102709"/>
            <a:chOff x="0" y="0"/>
            <a:chExt cx="812800" cy="812800"/>
          </a:xfrm>
        </p:grpSpPr>
        <p:sp>
          <p:nvSpPr>
            <p:cNvPr id="13" name="Freeform 13"/>
            <p:cNvSpPr/>
            <p:nvPr/>
          </p:nvSpPr>
          <p:spPr>
            <a:xfrm flipH="1">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4"/>
              <a:stretch>
                <a:fillRect l="-47265" r="-2828"/>
              </a:stretch>
            </a:blipFill>
          </p:spPr>
          <p:txBody>
            <a:bodyPr/>
            <a:lstStyle/>
            <a:p>
              <a:endParaRPr lang="fr-FR"/>
            </a:p>
          </p:txBody>
        </p:sp>
      </p:grpSp>
      <p:sp>
        <p:nvSpPr>
          <p:cNvPr id="14" name="TextBox 14"/>
          <p:cNvSpPr txBox="1"/>
          <p:nvPr/>
        </p:nvSpPr>
        <p:spPr>
          <a:xfrm>
            <a:off x="1636414" y="5015028"/>
            <a:ext cx="3582233" cy="305400"/>
          </a:xfrm>
          <a:prstGeom prst="rect">
            <a:avLst/>
          </a:prstGeom>
        </p:spPr>
        <p:txBody>
          <a:bodyPr lIns="0" tIns="0" rIns="0" bIns="0" rtlCol="0" anchor="t">
            <a:spAutoFit/>
          </a:bodyPr>
          <a:lstStyle/>
          <a:p>
            <a:pPr algn="ctr">
              <a:lnSpc>
                <a:spcPts val="2591"/>
              </a:lnSpc>
            </a:pPr>
            <a:r>
              <a:rPr lang="en-US" sz="1851">
                <a:solidFill>
                  <a:srgbClr val="FFFFFF"/>
                </a:solidFill>
                <a:latin typeface="Open Sans 1"/>
                <a:ea typeface="Open Sans 1"/>
                <a:cs typeface="Open Sans 1"/>
                <a:sym typeface="Open Sans 1"/>
              </a:rPr>
              <a:t>ROMAIN DUPONT</a:t>
            </a:r>
          </a:p>
        </p:txBody>
      </p:sp>
      <p:sp>
        <p:nvSpPr>
          <p:cNvPr id="15" name="TextBox 15"/>
          <p:cNvSpPr txBox="1"/>
          <p:nvPr/>
        </p:nvSpPr>
        <p:spPr>
          <a:xfrm>
            <a:off x="1837258" y="8752900"/>
            <a:ext cx="3180543" cy="305400"/>
          </a:xfrm>
          <a:prstGeom prst="rect">
            <a:avLst/>
          </a:prstGeom>
        </p:spPr>
        <p:txBody>
          <a:bodyPr lIns="0" tIns="0" rIns="0" bIns="0" rtlCol="0" anchor="t">
            <a:spAutoFit/>
          </a:bodyPr>
          <a:lstStyle/>
          <a:p>
            <a:pPr algn="ctr">
              <a:lnSpc>
                <a:spcPts val="2591"/>
              </a:lnSpc>
            </a:pPr>
            <a:r>
              <a:rPr lang="en-US" sz="1851">
                <a:solidFill>
                  <a:srgbClr val="FFFFFF"/>
                </a:solidFill>
                <a:latin typeface="Open Sans 1"/>
                <a:ea typeface="Open Sans 1"/>
                <a:cs typeface="Open Sans 1"/>
                <a:sym typeface="Open Sans 1"/>
              </a:rPr>
              <a:t>Associé / CFO</a:t>
            </a:r>
          </a:p>
        </p:txBody>
      </p:sp>
      <p:grpSp>
        <p:nvGrpSpPr>
          <p:cNvPr id="16" name="Group 16"/>
          <p:cNvGrpSpPr/>
          <p:nvPr/>
        </p:nvGrpSpPr>
        <p:grpSpPr>
          <a:xfrm>
            <a:off x="13461516" y="5501402"/>
            <a:ext cx="3102709" cy="310270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7265" r="-2828"/>
              </a:stretch>
            </a:blipFill>
          </p:spPr>
          <p:txBody>
            <a:bodyPr/>
            <a:lstStyle/>
            <a:p>
              <a:endParaRPr lang="fr-FR"/>
            </a:p>
          </p:txBody>
        </p:sp>
      </p:grpSp>
      <p:sp>
        <p:nvSpPr>
          <p:cNvPr id="18" name="TextBox 18"/>
          <p:cNvSpPr txBox="1"/>
          <p:nvPr/>
        </p:nvSpPr>
        <p:spPr>
          <a:xfrm>
            <a:off x="13221754" y="5015028"/>
            <a:ext cx="3582233" cy="305400"/>
          </a:xfrm>
          <a:prstGeom prst="rect">
            <a:avLst/>
          </a:prstGeom>
        </p:spPr>
        <p:txBody>
          <a:bodyPr lIns="0" tIns="0" rIns="0" bIns="0" rtlCol="0" anchor="t">
            <a:spAutoFit/>
          </a:bodyPr>
          <a:lstStyle/>
          <a:p>
            <a:pPr algn="ctr">
              <a:lnSpc>
                <a:spcPts val="2591"/>
              </a:lnSpc>
            </a:pPr>
            <a:r>
              <a:rPr lang="en-US" sz="1851">
                <a:solidFill>
                  <a:srgbClr val="FFFFFF"/>
                </a:solidFill>
                <a:latin typeface="Open Sans 1"/>
                <a:ea typeface="Open Sans 1"/>
                <a:cs typeface="Open Sans 1"/>
                <a:sym typeface="Open Sans 1"/>
              </a:rPr>
              <a:t>CÉLIA NAUDIN</a:t>
            </a:r>
          </a:p>
        </p:txBody>
      </p:sp>
      <p:sp>
        <p:nvSpPr>
          <p:cNvPr id="19" name="TextBox 19"/>
          <p:cNvSpPr txBox="1"/>
          <p:nvPr/>
        </p:nvSpPr>
        <p:spPr>
          <a:xfrm>
            <a:off x="13422598" y="8752900"/>
            <a:ext cx="3180543" cy="305400"/>
          </a:xfrm>
          <a:prstGeom prst="rect">
            <a:avLst/>
          </a:prstGeom>
        </p:spPr>
        <p:txBody>
          <a:bodyPr lIns="0" tIns="0" rIns="0" bIns="0" rtlCol="0" anchor="t">
            <a:spAutoFit/>
          </a:bodyPr>
          <a:lstStyle/>
          <a:p>
            <a:pPr algn="ctr">
              <a:lnSpc>
                <a:spcPts val="2591"/>
              </a:lnSpc>
            </a:pPr>
            <a:r>
              <a:rPr lang="en-US" sz="1851">
                <a:solidFill>
                  <a:srgbClr val="FFFFFF"/>
                </a:solidFill>
                <a:latin typeface="Open Sans 1"/>
                <a:ea typeface="Open Sans 1"/>
                <a:cs typeface="Open Sans 1"/>
                <a:sym typeface="Open Sans 1"/>
              </a:rPr>
              <a:t>Associée / CMO</a:t>
            </a:r>
          </a:p>
        </p:txBody>
      </p:sp>
      <p:grpSp>
        <p:nvGrpSpPr>
          <p:cNvPr id="20" name="Group 20"/>
          <p:cNvGrpSpPr/>
          <p:nvPr/>
        </p:nvGrpSpPr>
        <p:grpSpPr>
          <a:xfrm>
            <a:off x="17129399" y="1028700"/>
            <a:ext cx="129901" cy="8229600"/>
            <a:chOff x="0" y="0"/>
            <a:chExt cx="34213" cy="2167467"/>
          </a:xfrm>
        </p:grpSpPr>
        <p:sp>
          <p:nvSpPr>
            <p:cNvPr id="21" name="Freeform 21"/>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22" name="TextBox 22"/>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23" name="TextBox 23"/>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FFFFFF"/>
                </a:solidFill>
                <a:latin typeface="Open Sans 1"/>
                <a:ea typeface="Open Sans 1"/>
                <a:cs typeface="Open Sans 1"/>
                <a:sym typeface="Open Sans 1"/>
              </a:rPr>
              <a:t>84</a:t>
            </a:r>
          </a:p>
        </p:txBody>
      </p:sp>
      <p:sp>
        <p:nvSpPr>
          <p:cNvPr id="24" name="TextBox 24"/>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FFFFFF"/>
                </a:solidFill>
                <a:latin typeface="Poppins"/>
                <a:ea typeface="Poppins"/>
                <a:cs typeface="Poppins"/>
                <a:sym typeface="Poppins"/>
              </a:rPr>
              <a:t>www.reallygreatsite.com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17988" y="3859423"/>
            <a:ext cx="3318387" cy="285010"/>
          </a:xfrm>
          <a:prstGeom prst="rect">
            <a:avLst/>
          </a:prstGeom>
        </p:spPr>
        <p:txBody>
          <a:bodyPr lIns="0" tIns="0" rIns="0" bIns="0" rtlCol="0" anchor="t">
            <a:spAutoFit/>
          </a:bodyPr>
          <a:lstStyle/>
          <a:p>
            <a:pPr algn="ctr">
              <a:lnSpc>
                <a:spcPts val="2401"/>
              </a:lnSpc>
            </a:pPr>
            <a:r>
              <a:rPr lang="en-US" sz="1715">
                <a:solidFill>
                  <a:srgbClr val="000000"/>
                </a:solidFill>
                <a:latin typeface="Open Sans 1"/>
                <a:ea typeface="Open Sans 1"/>
                <a:cs typeface="Open Sans 1"/>
                <a:sym typeface="Open Sans 1"/>
              </a:rPr>
              <a:t>NOA ANDRIEUX</a:t>
            </a:r>
          </a:p>
        </p:txBody>
      </p:sp>
      <p:sp>
        <p:nvSpPr>
          <p:cNvPr id="3" name="TextBox 3"/>
          <p:cNvSpPr txBox="1"/>
          <p:nvPr/>
        </p:nvSpPr>
        <p:spPr>
          <a:xfrm>
            <a:off x="1335894" y="7575077"/>
            <a:ext cx="2882576" cy="1461770"/>
          </a:xfrm>
          <a:prstGeom prst="rect">
            <a:avLst/>
          </a:prstGeom>
        </p:spPr>
        <p:txBody>
          <a:bodyPr lIns="0" tIns="0" rIns="0" bIns="0" rtlCol="0" anchor="t">
            <a:spAutoFit/>
          </a:bodyPr>
          <a:lstStyle/>
          <a:p>
            <a:pPr algn="ctr">
              <a:lnSpc>
                <a:spcPts val="2380"/>
              </a:lnSpc>
            </a:pPr>
            <a:r>
              <a:rPr lang="en-US" sz="1700">
                <a:solidFill>
                  <a:srgbClr val="000000"/>
                </a:solidFill>
                <a:latin typeface="Open Sans 1"/>
                <a:ea typeface="Open Sans 1"/>
                <a:cs typeface="Open Sans 1"/>
                <a:sym typeface="Open Sans 1"/>
              </a:rPr>
              <a:t>Indiquez une brève description du rôle et de l’expertise, ainsi que les compétences clés et l’impact dans l’entreprise.</a:t>
            </a:r>
          </a:p>
        </p:txBody>
      </p:sp>
      <p:grpSp>
        <p:nvGrpSpPr>
          <p:cNvPr id="4" name="Group 4"/>
          <p:cNvGrpSpPr/>
          <p:nvPr/>
        </p:nvGrpSpPr>
        <p:grpSpPr>
          <a:xfrm>
            <a:off x="1206210" y="4267962"/>
            <a:ext cx="3141943" cy="314194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18610" b="-18610"/>
              </a:stretch>
            </a:blipFill>
          </p:spPr>
          <p:txBody>
            <a:bodyPr/>
            <a:lstStyle/>
            <a:p>
              <a:endParaRPr lang="fr-FR"/>
            </a:p>
          </p:txBody>
        </p:sp>
      </p:grpSp>
      <p:sp>
        <p:nvSpPr>
          <p:cNvPr id="6" name="TextBox 6"/>
          <p:cNvSpPr txBox="1"/>
          <p:nvPr/>
        </p:nvSpPr>
        <p:spPr>
          <a:xfrm>
            <a:off x="5323553" y="3859423"/>
            <a:ext cx="3318387" cy="285010"/>
          </a:xfrm>
          <a:prstGeom prst="rect">
            <a:avLst/>
          </a:prstGeom>
        </p:spPr>
        <p:txBody>
          <a:bodyPr lIns="0" tIns="0" rIns="0" bIns="0" rtlCol="0" anchor="t">
            <a:spAutoFit/>
          </a:bodyPr>
          <a:lstStyle/>
          <a:p>
            <a:pPr algn="ctr">
              <a:lnSpc>
                <a:spcPts val="2401"/>
              </a:lnSpc>
            </a:pPr>
            <a:r>
              <a:rPr lang="en-US" sz="1715">
                <a:solidFill>
                  <a:srgbClr val="000000"/>
                </a:solidFill>
                <a:latin typeface="Open Sans 1"/>
                <a:ea typeface="Open Sans 1"/>
                <a:cs typeface="Open Sans 1"/>
                <a:sym typeface="Open Sans 1"/>
              </a:rPr>
              <a:t>ROMAIN DUPONT</a:t>
            </a:r>
          </a:p>
        </p:txBody>
      </p:sp>
      <p:sp>
        <p:nvSpPr>
          <p:cNvPr id="7" name="TextBox 7"/>
          <p:cNvSpPr txBox="1"/>
          <p:nvPr/>
        </p:nvSpPr>
        <p:spPr>
          <a:xfrm>
            <a:off x="5541458" y="7575077"/>
            <a:ext cx="2882576" cy="1461770"/>
          </a:xfrm>
          <a:prstGeom prst="rect">
            <a:avLst/>
          </a:prstGeom>
        </p:spPr>
        <p:txBody>
          <a:bodyPr lIns="0" tIns="0" rIns="0" bIns="0" rtlCol="0" anchor="t">
            <a:spAutoFit/>
          </a:bodyPr>
          <a:lstStyle/>
          <a:p>
            <a:pPr algn="ctr">
              <a:lnSpc>
                <a:spcPts val="2380"/>
              </a:lnSpc>
            </a:pPr>
            <a:r>
              <a:rPr lang="en-US" sz="1700">
                <a:solidFill>
                  <a:srgbClr val="000000"/>
                </a:solidFill>
                <a:latin typeface="Open Sans 1"/>
                <a:ea typeface="Open Sans 1"/>
                <a:cs typeface="Open Sans 1"/>
                <a:sym typeface="Open Sans 1"/>
              </a:rPr>
              <a:t>Indiquez une brève description du rôle et de l’expertise, ainsi que les compétences clés et l’impact dans l’entreprise.</a:t>
            </a:r>
          </a:p>
        </p:txBody>
      </p:sp>
      <p:grpSp>
        <p:nvGrpSpPr>
          <p:cNvPr id="8" name="Group 8"/>
          <p:cNvGrpSpPr/>
          <p:nvPr/>
        </p:nvGrpSpPr>
        <p:grpSpPr>
          <a:xfrm>
            <a:off x="5411775" y="4267962"/>
            <a:ext cx="3141943" cy="3141943"/>
            <a:chOff x="0" y="0"/>
            <a:chExt cx="812800" cy="812800"/>
          </a:xfrm>
        </p:grpSpPr>
        <p:sp>
          <p:nvSpPr>
            <p:cNvPr id="9" name="Freeform 9"/>
            <p:cNvSpPr/>
            <p:nvPr/>
          </p:nvSpPr>
          <p:spPr>
            <a:xfrm flipH="1">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3"/>
              <a:stretch>
                <a:fillRect l="-45210" r="-4883"/>
              </a:stretch>
            </a:blipFill>
          </p:spPr>
          <p:txBody>
            <a:bodyPr/>
            <a:lstStyle/>
            <a:p>
              <a:endParaRPr lang="fr-FR"/>
            </a:p>
          </p:txBody>
        </p:sp>
      </p:grpSp>
      <p:sp>
        <p:nvSpPr>
          <p:cNvPr id="10" name="TextBox 10"/>
          <p:cNvSpPr txBox="1"/>
          <p:nvPr/>
        </p:nvSpPr>
        <p:spPr>
          <a:xfrm>
            <a:off x="9529117" y="3859423"/>
            <a:ext cx="3318387" cy="285010"/>
          </a:xfrm>
          <a:prstGeom prst="rect">
            <a:avLst/>
          </a:prstGeom>
        </p:spPr>
        <p:txBody>
          <a:bodyPr lIns="0" tIns="0" rIns="0" bIns="0" rtlCol="0" anchor="t">
            <a:spAutoFit/>
          </a:bodyPr>
          <a:lstStyle/>
          <a:p>
            <a:pPr algn="ctr">
              <a:lnSpc>
                <a:spcPts val="2401"/>
              </a:lnSpc>
            </a:pPr>
            <a:r>
              <a:rPr lang="en-US" sz="1715">
                <a:solidFill>
                  <a:srgbClr val="000000"/>
                </a:solidFill>
                <a:latin typeface="Open Sans 1"/>
                <a:ea typeface="Open Sans 1"/>
                <a:cs typeface="Open Sans 1"/>
                <a:sym typeface="Open Sans 1"/>
              </a:rPr>
              <a:t>LOU HUET</a:t>
            </a:r>
          </a:p>
        </p:txBody>
      </p:sp>
      <p:sp>
        <p:nvSpPr>
          <p:cNvPr id="11" name="TextBox 11"/>
          <p:cNvSpPr txBox="1"/>
          <p:nvPr/>
        </p:nvSpPr>
        <p:spPr>
          <a:xfrm>
            <a:off x="9747022" y="7575077"/>
            <a:ext cx="2882576" cy="1461770"/>
          </a:xfrm>
          <a:prstGeom prst="rect">
            <a:avLst/>
          </a:prstGeom>
        </p:spPr>
        <p:txBody>
          <a:bodyPr lIns="0" tIns="0" rIns="0" bIns="0" rtlCol="0" anchor="t">
            <a:spAutoFit/>
          </a:bodyPr>
          <a:lstStyle/>
          <a:p>
            <a:pPr algn="ctr">
              <a:lnSpc>
                <a:spcPts val="2380"/>
              </a:lnSpc>
            </a:pPr>
            <a:r>
              <a:rPr lang="en-US" sz="1700">
                <a:solidFill>
                  <a:srgbClr val="000000"/>
                </a:solidFill>
                <a:latin typeface="Open Sans 1"/>
                <a:ea typeface="Open Sans 1"/>
                <a:cs typeface="Open Sans 1"/>
                <a:sym typeface="Open Sans 1"/>
              </a:rPr>
              <a:t>Indiquez une brève description du rôle et de l’expertise, ainsi que les compétences clés et l’impact dans l’entreprise.</a:t>
            </a:r>
          </a:p>
        </p:txBody>
      </p:sp>
      <p:grpSp>
        <p:nvGrpSpPr>
          <p:cNvPr id="12" name="Group 12"/>
          <p:cNvGrpSpPr/>
          <p:nvPr/>
        </p:nvGrpSpPr>
        <p:grpSpPr>
          <a:xfrm>
            <a:off x="9617339" y="4267962"/>
            <a:ext cx="3141943" cy="31419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25046" b="-25046"/>
              </a:stretch>
            </a:blipFill>
          </p:spPr>
          <p:txBody>
            <a:bodyPr/>
            <a:lstStyle/>
            <a:p>
              <a:endParaRPr lang="fr-FR"/>
            </a:p>
          </p:txBody>
        </p:sp>
      </p:grpSp>
      <p:sp>
        <p:nvSpPr>
          <p:cNvPr id="14" name="TextBox 14"/>
          <p:cNvSpPr txBox="1"/>
          <p:nvPr/>
        </p:nvSpPr>
        <p:spPr>
          <a:xfrm>
            <a:off x="13734681" y="3859423"/>
            <a:ext cx="3318387" cy="285010"/>
          </a:xfrm>
          <a:prstGeom prst="rect">
            <a:avLst/>
          </a:prstGeom>
        </p:spPr>
        <p:txBody>
          <a:bodyPr lIns="0" tIns="0" rIns="0" bIns="0" rtlCol="0" anchor="t">
            <a:spAutoFit/>
          </a:bodyPr>
          <a:lstStyle/>
          <a:p>
            <a:pPr algn="ctr">
              <a:lnSpc>
                <a:spcPts val="2401"/>
              </a:lnSpc>
            </a:pPr>
            <a:r>
              <a:rPr lang="en-US" sz="1715">
                <a:solidFill>
                  <a:srgbClr val="000000"/>
                </a:solidFill>
                <a:latin typeface="Open Sans 1"/>
                <a:ea typeface="Open Sans 1"/>
                <a:cs typeface="Open Sans 1"/>
                <a:sym typeface="Open Sans 1"/>
              </a:rPr>
              <a:t>CÉLIA NAUDIN</a:t>
            </a:r>
          </a:p>
        </p:txBody>
      </p:sp>
      <p:sp>
        <p:nvSpPr>
          <p:cNvPr id="15" name="TextBox 15"/>
          <p:cNvSpPr txBox="1"/>
          <p:nvPr/>
        </p:nvSpPr>
        <p:spPr>
          <a:xfrm>
            <a:off x="13952586" y="7575077"/>
            <a:ext cx="2882576" cy="1461770"/>
          </a:xfrm>
          <a:prstGeom prst="rect">
            <a:avLst/>
          </a:prstGeom>
        </p:spPr>
        <p:txBody>
          <a:bodyPr lIns="0" tIns="0" rIns="0" bIns="0" rtlCol="0" anchor="t">
            <a:spAutoFit/>
          </a:bodyPr>
          <a:lstStyle/>
          <a:p>
            <a:pPr algn="ctr">
              <a:lnSpc>
                <a:spcPts val="2380"/>
              </a:lnSpc>
            </a:pPr>
            <a:r>
              <a:rPr lang="en-US" sz="1700">
                <a:solidFill>
                  <a:srgbClr val="000000"/>
                </a:solidFill>
                <a:latin typeface="Open Sans 1"/>
                <a:ea typeface="Open Sans 1"/>
                <a:cs typeface="Open Sans 1"/>
                <a:sym typeface="Open Sans 1"/>
              </a:rPr>
              <a:t>Indiquez une brève description du rôle et de l’expertise, ainsi que les compétences clés et l’impact dans l’entreprise.</a:t>
            </a:r>
          </a:p>
        </p:txBody>
      </p:sp>
      <p:grpSp>
        <p:nvGrpSpPr>
          <p:cNvPr id="16" name="Group 16"/>
          <p:cNvGrpSpPr/>
          <p:nvPr/>
        </p:nvGrpSpPr>
        <p:grpSpPr>
          <a:xfrm>
            <a:off x="13822903" y="4267962"/>
            <a:ext cx="3141943" cy="314194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r="-25046"/>
              </a:stretch>
            </a:blipFill>
          </p:spPr>
          <p:txBody>
            <a:bodyPr/>
            <a:lstStyle/>
            <a:p>
              <a:endParaRPr lang="fr-FR"/>
            </a:p>
          </p:txBody>
        </p:sp>
      </p:grpSp>
      <p:sp>
        <p:nvSpPr>
          <p:cNvPr id="18" name="TextBox 18"/>
          <p:cNvSpPr txBox="1"/>
          <p:nvPr/>
        </p:nvSpPr>
        <p:spPr>
          <a:xfrm>
            <a:off x="1028700" y="1085850"/>
            <a:ext cx="8213339" cy="1667561"/>
          </a:xfrm>
          <a:prstGeom prst="rect">
            <a:avLst/>
          </a:prstGeom>
        </p:spPr>
        <p:txBody>
          <a:bodyPr lIns="0" tIns="0" rIns="0" bIns="0" rtlCol="0" anchor="t">
            <a:spAutoFit/>
          </a:bodyPr>
          <a:lstStyle/>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Notre</a:t>
            </a:r>
          </a:p>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Équipe...</a:t>
            </a:r>
          </a:p>
        </p:txBody>
      </p:sp>
      <p:grpSp>
        <p:nvGrpSpPr>
          <p:cNvPr id="19" name="Group 19"/>
          <p:cNvGrpSpPr/>
          <p:nvPr/>
        </p:nvGrpSpPr>
        <p:grpSpPr>
          <a:xfrm>
            <a:off x="17129399" y="1028700"/>
            <a:ext cx="129901" cy="8229600"/>
            <a:chOff x="0" y="0"/>
            <a:chExt cx="34213" cy="2167467"/>
          </a:xfrm>
        </p:grpSpPr>
        <p:sp>
          <p:nvSpPr>
            <p:cNvPr id="20" name="Freeform 20"/>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21" name="TextBox 21"/>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22" name="TextBox 22"/>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9</a:t>
            </a:r>
          </a:p>
        </p:txBody>
      </p:sp>
      <p:sp>
        <p:nvSpPr>
          <p:cNvPr id="23" name="TextBox 23"/>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
        <p:nvSpPr>
          <p:cNvPr id="24" name="TextBox 24"/>
          <p:cNvSpPr txBox="1"/>
          <p:nvPr/>
        </p:nvSpPr>
        <p:spPr>
          <a:xfrm>
            <a:off x="5660121" y="1312888"/>
            <a:ext cx="10904103" cy="1054099"/>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Dans cette section, présentez les membres clés de votre équipe, en mettant en lumière leurs rôles et leurs compétences. Décrivez brièvement leur parcours professionnel et la manière dont chacun contribue au succès de l’entreprise.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52DA50B2-79CA-6C56-5CBE-DD37FFBFFDAF}"/>
            </a:ext>
          </a:extLst>
        </p:cNvPr>
        <p:cNvGrpSpPr/>
        <p:nvPr/>
      </p:nvGrpSpPr>
      <p:grpSpPr>
        <a:xfrm>
          <a:off x="0" y="0"/>
          <a:ext cx="0" cy="0"/>
          <a:chOff x="0" y="0"/>
          <a:chExt cx="0" cy="0"/>
        </a:xfrm>
      </p:grpSpPr>
      <p:sp>
        <p:nvSpPr>
          <p:cNvPr id="18" name="Freeform 2">
            <a:extLst>
              <a:ext uri="{FF2B5EF4-FFF2-40B4-BE49-F238E27FC236}">
                <a16:creationId xmlns:a16="http://schemas.microsoft.com/office/drawing/2014/main" id="{5ED43AEB-5F5F-2512-3E7E-22175CCA485B}"/>
              </a:ext>
            </a:extLst>
          </p:cNvPr>
          <p:cNvSpPr/>
          <p:nvPr/>
        </p:nvSpPr>
        <p:spPr>
          <a:xfrm rot="1500000">
            <a:off x="13529054" y="-209745"/>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TextBox 4">
            <a:extLst>
              <a:ext uri="{FF2B5EF4-FFF2-40B4-BE49-F238E27FC236}">
                <a16:creationId xmlns:a16="http://schemas.microsoft.com/office/drawing/2014/main" id="{5D76F074-A4AB-1929-A78B-BC1566158B7A}"/>
              </a:ext>
            </a:extLst>
          </p:cNvPr>
          <p:cNvSpPr txBox="1"/>
          <p:nvPr/>
        </p:nvSpPr>
        <p:spPr>
          <a:xfrm>
            <a:off x="2367681" y="3841544"/>
            <a:ext cx="8097449" cy="2282676"/>
          </a:xfrm>
          <a:prstGeom prst="rect">
            <a:avLst/>
          </a:prstGeom>
        </p:spPr>
        <p:txBody>
          <a:bodyPr lIns="0" tIns="0" rIns="0" bIns="0" rtlCol="0" anchor="t">
            <a:spAutoFit/>
          </a:bodyPr>
          <a:lstStyle/>
          <a:p>
            <a:pPr>
              <a:lnSpc>
                <a:spcPts val="8872"/>
              </a:lnSpc>
            </a:pPr>
            <a:r>
              <a:rPr lang="en-US" sz="7950" b="1" err="1">
                <a:solidFill>
                  <a:srgbClr val="000000"/>
                </a:solidFill>
                <a:latin typeface="Century Gothic Paneuropean Bold"/>
                <a:cs typeface="Century Gothic Paneuropean Bold"/>
                <a:sym typeface="Century Gothic Paneuropean Bold"/>
              </a:rPr>
              <a:t>Définition</a:t>
            </a:r>
            <a:r>
              <a:rPr lang="en-US" sz="7950" b="1">
                <a:solidFill>
                  <a:srgbClr val="000000"/>
                </a:solidFill>
                <a:latin typeface="Century Gothic Paneuropean Bold"/>
                <a:cs typeface="Century Gothic Paneuropean Bold"/>
                <a:sym typeface="Century Gothic Paneuropean Bold"/>
              </a:rPr>
              <a:t> </a:t>
            </a:r>
            <a:r>
              <a:rPr lang="en-US" sz="7950" b="1" err="1">
                <a:solidFill>
                  <a:srgbClr val="000000"/>
                </a:solidFill>
                <a:latin typeface="Century Gothic Paneuropean Bold"/>
                <a:cs typeface="Century Gothic Paneuropean Bold"/>
                <a:sym typeface="Century Gothic Paneuropean Bold"/>
              </a:rPr>
              <a:t>Référentiel</a:t>
            </a:r>
            <a:endParaRPr lang="en-US" err="1"/>
          </a:p>
        </p:txBody>
      </p:sp>
      <p:sp>
        <p:nvSpPr>
          <p:cNvPr id="11" name="AutoShape 11">
            <a:extLst>
              <a:ext uri="{FF2B5EF4-FFF2-40B4-BE49-F238E27FC236}">
                <a16:creationId xmlns:a16="http://schemas.microsoft.com/office/drawing/2014/main" id="{EACE319C-17AC-28C4-EF53-6C17D7548AA5}"/>
              </a:ext>
            </a:extLst>
          </p:cNvPr>
          <p:cNvSpPr/>
          <p:nvPr/>
        </p:nvSpPr>
        <p:spPr>
          <a:xfrm>
            <a:off x="1042988" y="3836037"/>
            <a:ext cx="0" cy="5390056"/>
          </a:xfrm>
          <a:prstGeom prst="line">
            <a:avLst/>
          </a:prstGeom>
          <a:ln w="28575" cap="rnd">
            <a:solidFill>
              <a:srgbClr val="000000"/>
            </a:solidFill>
            <a:prstDash val="solid"/>
            <a:headEnd type="none" w="sm" len="sm"/>
            <a:tailEnd type="none" w="sm" len="sm"/>
          </a:ln>
        </p:spPr>
        <p:txBody>
          <a:bodyPr/>
          <a:lstStyle/>
          <a:p>
            <a:endParaRPr lang="fr-FR"/>
          </a:p>
        </p:txBody>
      </p:sp>
      <p:grpSp>
        <p:nvGrpSpPr>
          <p:cNvPr id="12" name="Group 12">
            <a:extLst>
              <a:ext uri="{FF2B5EF4-FFF2-40B4-BE49-F238E27FC236}">
                <a16:creationId xmlns:a16="http://schemas.microsoft.com/office/drawing/2014/main" id="{2CB8DD8B-EB48-3D52-6E68-D1BEEE7A4EC2}"/>
              </a:ext>
            </a:extLst>
          </p:cNvPr>
          <p:cNvGrpSpPr/>
          <p:nvPr/>
        </p:nvGrpSpPr>
        <p:grpSpPr>
          <a:xfrm>
            <a:off x="10869484" y="1028700"/>
            <a:ext cx="129901" cy="8229600"/>
            <a:chOff x="0" y="0"/>
            <a:chExt cx="34213" cy="2167467"/>
          </a:xfrm>
        </p:grpSpPr>
        <p:sp>
          <p:nvSpPr>
            <p:cNvPr id="13" name="Freeform 13">
              <a:extLst>
                <a:ext uri="{FF2B5EF4-FFF2-40B4-BE49-F238E27FC236}">
                  <a16:creationId xmlns:a16="http://schemas.microsoft.com/office/drawing/2014/main" id="{A50E653A-B97D-AB96-4FB0-26FA27540BF3}"/>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4" name="TextBox 14">
              <a:extLst>
                <a:ext uri="{FF2B5EF4-FFF2-40B4-BE49-F238E27FC236}">
                  <a16:creationId xmlns:a16="http://schemas.microsoft.com/office/drawing/2014/main" id="{011E564C-751D-7370-B069-BB58B43399D4}"/>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Tree>
    <p:extLst>
      <p:ext uri="{BB962C8B-B14F-4D97-AF65-F5344CB8AC3E}">
        <p14:creationId xmlns:p14="http://schemas.microsoft.com/office/powerpoint/2010/main" val="29289145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p:cNvGrpSpPr/>
        <p:nvPr/>
      </p:nvGrpSpPr>
      <p:grpSpPr>
        <a:xfrm>
          <a:off x="0" y="0"/>
          <a:ext cx="0" cy="0"/>
          <a:chOff x="0" y="0"/>
          <a:chExt cx="0" cy="0"/>
        </a:xfrm>
      </p:grpSpPr>
      <p:grpSp>
        <p:nvGrpSpPr>
          <p:cNvPr id="2" name="Group 2"/>
          <p:cNvGrpSpPr/>
          <p:nvPr/>
        </p:nvGrpSpPr>
        <p:grpSpPr>
          <a:xfrm>
            <a:off x="-172104" y="-164415"/>
            <a:ext cx="10325615" cy="10639317"/>
            <a:chOff x="0" y="0"/>
            <a:chExt cx="2719504" cy="2802125"/>
          </a:xfrm>
        </p:grpSpPr>
        <p:sp>
          <p:nvSpPr>
            <p:cNvPr id="3" name="Freeform 3"/>
            <p:cNvSpPr/>
            <p:nvPr/>
          </p:nvSpPr>
          <p:spPr>
            <a:xfrm>
              <a:off x="0" y="0"/>
              <a:ext cx="2719504" cy="2802125"/>
            </a:xfrm>
            <a:custGeom>
              <a:avLst/>
              <a:gdLst/>
              <a:ahLst/>
              <a:cxnLst/>
              <a:rect l="l" t="t" r="r" b="b"/>
              <a:pathLst>
                <a:path w="2719504" h="2802125">
                  <a:moveTo>
                    <a:pt x="0" y="0"/>
                  </a:moveTo>
                  <a:lnTo>
                    <a:pt x="2719504" y="0"/>
                  </a:lnTo>
                  <a:lnTo>
                    <a:pt x="2719504" y="2802125"/>
                  </a:lnTo>
                  <a:lnTo>
                    <a:pt x="0" y="2802125"/>
                  </a:lnTo>
                  <a:close/>
                </a:path>
              </a:pathLst>
            </a:custGeom>
            <a:solidFill>
              <a:srgbClr val="FFFFFF"/>
            </a:solidFill>
          </p:spPr>
          <p:txBody>
            <a:bodyPr/>
            <a:lstStyle/>
            <a:p>
              <a:endParaRPr lang="fr-FR"/>
            </a:p>
          </p:txBody>
        </p:sp>
        <p:sp>
          <p:nvSpPr>
            <p:cNvPr id="4" name="TextBox 4"/>
            <p:cNvSpPr txBox="1"/>
            <p:nvPr/>
          </p:nvSpPr>
          <p:spPr>
            <a:xfrm>
              <a:off x="0" y="-47625"/>
              <a:ext cx="2719504" cy="2849750"/>
            </a:xfrm>
            <a:prstGeom prst="rect">
              <a:avLst/>
            </a:prstGeom>
          </p:spPr>
          <p:txBody>
            <a:bodyPr lIns="50800" tIns="50800" rIns="50800" bIns="50800" rtlCol="0" anchor="ctr"/>
            <a:lstStyle/>
            <a:p>
              <a:pPr algn="ctr">
                <a:lnSpc>
                  <a:spcPts val="2240"/>
                </a:lnSpc>
              </a:pPr>
              <a:endParaRPr/>
            </a:p>
          </p:txBody>
        </p:sp>
      </p:grpSp>
      <p:grpSp>
        <p:nvGrpSpPr>
          <p:cNvPr id="5" name="Group 5"/>
          <p:cNvGrpSpPr/>
          <p:nvPr/>
        </p:nvGrpSpPr>
        <p:grpSpPr>
          <a:xfrm>
            <a:off x="1028700" y="1028700"/>
            <a:ext cx="8115300" cy="3676650"/>
            <a:chOff x="0" y="0"/>
            <a:chExt cx="1257272" cy="569609"/>
          </a:xfrm>
        </p:grpSpPr>
        <p:sp>
          <p:nvSpPr>
            <p:cNvPr id="6" name="Freeform 6"/>
            <p:cNvSpPr/>
            <p:nvPr/>
          </p:nvSpPr>
          <p:spPr>
            <a:xfrm>
              <a:off x="0" y="0"/>
              <a:ext cx="1257272" cy="569609"/>
            </a:xfrm>
            <a:custGeom>
              <a:avLst/>
              <a:gdLst/>
              <a:ahLst/>
              <a:cxnLst/>
              <a:rect l="l" t="t" r="r" b="b"/>
              <a:pathLst>
                <a:path w="1257272" h="569609">
                  <a:moveTo>
                    <a:pt x="0" y="0"/>
                  </a:moveTo>
                  <a:lnTo>
                    <a:pt x="1257272" y="0"/>
                  </a:lnTo>
                  <a:lnTo>
                    <a:pt x="1257272" y="569609"/>
                  </a:lnTo>
                  <a:lnTo>
                    <a:pt x="0" y="569609"/>
                  </a:lnTo>
                  <a:close/>
                </a:path>
              </a:pathLst>
            </a:custGeom>
            <a:blipFill>
              <a:blip r:embed="rId2"/>
              <a:stretch>
                <a:fillRect t="-35519" b="-11538"/>
              </a:stretch>
            </a:blipFill>
          </p:spPr>
          <p:txBody>
            <a:bodyPr/>
            <a:lstStyle/>
            <a:p>
              <a:endParaRPr lang="fr-FR"/>
            </a:p>
          </p:txBody>
        </p:sp>
      </p:grpSp>
      <p:sp>
        <p:nvSpPr>
          <p:cNvPr id="7" name="TextBox 7"/>
          <p:cNvSpPr txBox="1"/>
          <p:nvPr/>
        </p:nvSpPr>
        <p:spPr>
          <a:xfrm>
            <a:off x="1028700" y="5063444"/>
            <a:ext cx="7778924" cy="1667561"/>
          </a:xfrm>
          <a:prstGeom prst="rect">
            <a:avLst/>
          </a:prstGeom>
        </p:spPr>
        <p:txBody>
          <a:bodyPr lIns="0" tIns="0" rIns="0" bIns="0" rtlCol="0" anchor="t">
            <a:spAutoFit/>
          </a:bodyPr>
          <a:lstStyle/>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Nos</a:t>
            </a:r>
          </a:p>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Valeurs !</a:t>
            </a:r>
          </a:p>
        </p:txBody>
      </p:sp>
      <p:sp>
        <p:nvSpPr>
          <p:cNvPr id="8" name="TextBox 8"/>
          <p:cNvSpPr txBox="1"/>
          <p:nvPr/>
        </p:nvSpPr>
        <p:spPr>
          <a:xfrm>
            <a:off x="1028700" y="7146926"/>
            <a:ext cx="7778924" cy="211137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Dans cette section, présentez les valeurs fondamentales qui guident votre entreprise. Ces principes constituent la base de votre culture d'entreprise et influencent toutes vos actions et décisions. Expliquez comment ces valeurs façonnent votre approche du travail, des relations avec vos clients, partenaires et au sein de votre équipe.</a:t>
            </a:r>
          </a:p>
        </p:txBody>
      </p:sp>
      <p:sp>
        <p:nvSpPr>
          <p:cNvPr id="9" name="TextBox 9"/>
          <p:cNvSpPr txBox="1"/>
          <p:nvPr/>
        </p:nvSpPr>
        <p:spPr>
          <a:xfrm>
            <a:off x="10823262" y="1645556"/>
            <a:ext cx="6436038" cy="6683376"/>
          </a:xfrm>
          <a:prstGeom prst="rect">
            <a:avLst/>
          </a:prstGeom>
        </p:spPr>
        <p:txBody>
          <a:bodyPr lIns="0" tIns="0" rIns="0" bIns="0" rtlCol="0" anchor="t">
            <a:spAutoFit/>
          </a:bodyPr>
          <a:lstStyle/>
          <a:p>
            <a:pPr marL="431796" lvl="1" indent="-215898" algn="l">
              <a:lnSpc>
                <a:spcPts val="2799"/>
              </a:lnSpc>
              <a:buFont typeface="Arial"/>
              <a:buChar char="•"/>
            </a:pPr>
            <a:r>
              <a:rPr lang="en-US" sz="1999" b="1">
                <a:solidFill>
                  <a:srgbClr val="000000"/>
                </a:solidFill>
                <a:latin typeface="Open Sans 1 Bold"/>
                <a:ea typeface="Open Sans 1 Bold"/>
                <a:cs typeface="Open Sans 1 Bold"/>
                <a:sym typeface="Open Sans 1 Bold"/>
              </a:rPr>
              <a:t>Indiquez ici votre vision. Décrivez vos objectifs, vos priorités et les valeurs qui guident votre approche dans ce domaine.</a:t>
            </a:r>
          </a:p>
          <a:p>
            <a:pPr algn="l">
              <a:lnSpc>
                <a:spcPts val="2799"/>
              </a:lnSpc>
            </a:pPr>
            <a:endParaRPr lang="en-US" sz="1999" b="1">
              <a:solidFill>
                <a:srgbClr val="000000"/>
              </a:solidFill>
              <a:latin typeface="Open Sans 1 Bold"/>
              <a:ea typeface="Open Sans 1 Bold"/>
              <a:cs typeface="Open Sans 1 Bold"/>
              <a:sym typeface="Open Sans 1 Bold"/>
            </a:endParaRPr>
          </a:p>
          <a:p>
            <a:pPr marL="431796" lvl="1" indent="-215898" algn="l">
              <a:lnSpc>
                <a:spcPts val="2799"/>
              </a:lnSpc>
              <a:buFont typeface="Arial"/>
              <a:buChar char="•"/>
            </a:pPr>
            <a:r>
              <a:rPr lang="en-US" sz="1999" b="1">
                <a:solidFill>
                  <a:srgbClr val="000000"/>
                </a:solidFill>
                <a:latin typeface="Open Sans 1 Bold"/>
                <a:ea typeface="Open Sans 1 Bold"/>
                <a:cs typeface="Open Sans 1 Bold"/>
                <a:sym typeface="Open Sans 1 Bold"/>
              </a:rPr>
              <a:t>Indiquez ici votre vision. Décrivez vos objectifs, vos priorités et les valeurs qui guident votre approche dans ce domaine.</a:t>
            </a:r>
          </a:p>
          <a:p>
            <a:pPr algn="l">
              <a:lnSpc>
                <a:spcPts val="2799"/>
              </a:lnSpc>
            </a:pPr>
            <a:endParaRPr lang="en-US" sz="1999" b="1">
              <a:solidFill>
                <a:srgbClr val="000000"/>
              </a:solidFill>
              <a:latin typeface="Open Sans 1 Bold"/>
              <a:ea typeface="Open Sans 1 Bold"/>
              <a:cs typeface="Open Sans 1 Bold"/>
              <a:sym typeface="Open Sans 1 Bold"/>
            </a:endParaRPr>
          </a:p>
          <a:p>
            <a:pPr marL="431796" lvl="1" indent="-215898" algn="l">
              <a:lnSpc>
                <a:spcPts val="2799"/>
              </a:lnSpc>
              <a:buFont typeface="Arial"/>
              <a:buChar char="•"/>
            </a:pPr>
            <a:r>
              <a:rPr lang="en-US" sz="1999" b="1">
                <a:solidFill>
                  <a:srgbClr val="000000"/>
                </a:solidFill>
                <a:latin typeface="Open Sans 1 Bold"/>
                <a:ea typeface="Open Sans 1 Bold"/>
                <a:cs typeface="Open Sans 1 Bold"/>
                <a:sym typeface="Open Sans 1 Bold"/>
              </a:rPr>
              <a:t>Indiquez ici votre vision. Décrivez vos objectifs, vos priorités et les valeurs qui guident votre approche dans ce domaine.</a:t>
            </a:r>
          </a:p>
          <a:p>
            <a:pPr algn="l">
              <a:lnSpc>
                <a:spcPts val="2799"/>
              </a:lnSpc>
            </a:pPr>
            <a:endParaRPr lang="en-US" sz="1999" b="1">
              <a:solidFill>
                <a:srgbClr val="000000"/>
              </a:solidFill>
              <a:latin typeface="Open Sans 1 Bold"/>
              <a:ea typeface="Open Sans 1 Bold"/>
              <a:cs typeface="Open Sans 1 Bold"/>
              <a:sym typeface="Open Sans 1 Bold"/>
            </a:endParaRPr>
          </a:p>
          <a:p>
            <a:pPr marL="431796" lvl="1" indent="-215898" algn="l">
              <a:lnSpc>
                <a:spcPts val="2799"/>
              </a:lnSpc>
              <a:buFont typeface="Arial"/>
              <a:buChar char="•"/>
            </a:pPr>
            <a:r>
              <a:rPr lang="en-US" sz="1999" b="1">
                <a:solidFill>
                  <a:srgbClr val="000000"/>
                </a:solidFill>
                <a:latin typeface="Open Sans 1 Bold"/>
                <a:ea typeface="Open Sans 1 Bold"/>
                <a:cs typeface="Open Sans 1 Bold"/>
                <a:sym typeface="Open Sans 1 Bold"/>
              </a:rPr>
              <a:t>Indiquez ici votre vision. Décrivez vos objectifs, vos priorités et les valeurs qui guident votre approche dans ce domaine.</a:t>
            </a:r>
          </a:p>
          <a:p>
            <a:pPr algn="l">
              <a:lnSpc>
                <a:spcPts val="2799"/>
              </a:lnSpc>
            </a:pPr>
            <a:endParaRPr lang="en-US" sz="1999" b="1">
              <a:solidFill>
                <a:srgbClr val="000000"/>
              </a:solidFill>
              <a:latin typeface="Open Sans 1 Bold"/>
              <a:ea typeface="Open Sans 1 Bold"/>
              <a:cs typeface="Open Sans 1 Bold"/>
              <a:sym typeface="Open Sans 1 Bold"/>
            </a:endParaRPr>
          </a:p>
          <a:p>
            <a:pPr marL="431796" lvl="1" indent="-215898" algn="l">
              <a:lnSpc>
                <a:spcPts val="2799"/>
              </a:lnSpc>
              <a:buFont typeface="Arial"/>
              <a:buChar char="•"/>
            </a:pPr>
            <a:r>
              <a:rPr lang="en-US" sz="1999" b="1">
                <a:solidFill>
                  <a:srgbClr val="000000"/>
                </a:solidFill>
                <a:latin typeface="Open Sans 1 Bold"/>
                <a:ea typeface="Open Sans 1 Bold"/>
                <a:cs typeface="Open Sans 1 Bold"/>
                <a:sym typeface="Open Sans 1 Bold"/>
              </a:rPr>
              <a:t>Indiquez ici votre vision. Décrivez vos objectifs, vos priorités et les valeurs qui guident votre approche dans ce domaine.</a:t>
            </a:r>
          </a:p>
        </p:txBody>
      </p:sp>
      <p:grpSp>
        <p:nvGrpSpPr>
          <p:cNvPr id="10" name="Group 10"/>
          <p:cNvGrpSpPr/>
          <p:nvPr/>
        </p:nvGrpSpPr>
        <p:grpSpPr>
          <a:xfrm>
            <a:off x="10153512" y="1028700"/>
            <a:ext cx="129901" cy="8229600"/>
            <a:chOff x="0" y="0"/>
            <a:chExt cx="34213" cy="2167467"/>
          </a:xfrm>
        </p:grpSpPr>
        <p:sp>
          <p:nvSpPr>
            <p:cNvPr id="11" name="Freeform 11"/>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2" name="TextBox 12"/>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3" name="TextBox 13"/>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10</a:t>
            </a:r>
          </a:p>
        </p:txBody>
      </p:sp>
      <p:sp>
        <p:nvSpPr>
          <p:cNvPr id="14" name="TextBox 14"/>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415" y="-164415"/>
            <a:ext cx="18616829" cy="3308351"/>
            <a:chOff x="0" y="0"/>
            <a:chExt cx="4903198" cy="871335"/>
          </a:xfrm>
        </p:grpSpPr>
        <p:sp>
          <p:nvSpPr>
            <p:cNvPr id="3" name="Freeform 3"/>
            <p:cNvSpPr/>
            <p:nvPr/>
          </p:nvSpPr>
          <p:spPr>
            <a:xfrm>
              <a:off x="0" y="0"/>
              <a:ext cx="4903198" cy="871335"/>
            </a:xfrm>
            <a:custGeom>
              <a:avLst/>
              <a:gdLst/>
              <a:ahLst/>
              <a:cxnLst/>
              <a:rect l="l" t="t" r="r" b="b"/>
              <a:pathLst>
                <a:path w="4903198" h="871335">
                  <a:moveTo>
                    <a:pt x="0" y="0"/>
                  </a:moveTo>
                  <a:lnTo>
                    <a:pt x="4903198" y="0"/>
                  </a:lnTo>
                  <a:lnTo>
                    <a:pt x="4903198" y="871335"/>
                  </a:lnTo>
                  <a:lnTo>
                    <a:pt x="0" y="871335"/>
                  </a:lnTo>
                  <a:close/>
                </a:path>
              </a:pathLst>
            </a:custGeom>
            <a:solidFill>
              <a:srgbClr val="F4F3F3"/>
            </a:solidFill>
          </p:spPr>
          <p:txBody>
            <a:bodyPr/>
            <a:lstStyle/>
            <a:p>
              <a:endParaRPr lang="fr-FR"/>
            </a:p>
          </p:txBody>
        </p:sp>
        <p:sp>
          <p:nvSpPr>
            <p:cNvPr id="4" name="TextBox 4"/>
            <p:cNvSpPr txBox="1"/>
            <p:nvPr/>
          </p:nvSpPr>
          <p:spPr>
            <a:xfrm>
              <a:off x="0" y="-47625"/>
              <a:ext cx="4903198" cy="918960"/>
            </a:xfrm>
            <a:prstGeom prst="rect">
              <a:avLst/>
            </a:prstGeom>
          </p:spPr>
          <p:txBody>
            <a:bodyPr lIns="50800" tIns="50800" rIns="50800" bIns="50800" rtlCol="0" anchor="ctr"/>
            <a:lstStyle/>
            <a:p>
              <a:pPr algn="ctr">
                <a:lnSpc>
                  <a:spcPts val="2240"/>
                </a:lnSpc>
              </a:pPr>
              <a:endParaRPr/>
            </a:p>
          </p:txBody>
        </p:sp>
      </p:grpSp>
      <p:sp>
        <p:nvSpPr>
          <p:cNvPr id="5" name="AutoShape 5"/>
          <p:cNvSpPr/>
          <p:nvPr/>
        </p:nvSpPr>
        <p:spPr>
          <a:xfrm>
            <a:off x="9031458"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6" name="AutoShape 6"/>
          <p:cNvSpPr/>
          <p:nvPr/>
        </p:nvSpPr>
        <p:spPr>
          <a:xfrm flipH="1">
            <a:off x="4898118"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7" name="AutoShape 7"/>
          <p:cNvSpPr/>
          <p:nvPr/>
        </p:nvSpPr>
        <p:spPr>
          <a:xfrm flipH="1">
            <a:off x="13164798"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8" name="AutoShape 8"/>
          <p:cNvSpPr/>
          <p:nvPr/>
        </p:nvSpPr>
        <p:spPr>
          <a:xfrm flipH="1">
            <a:off x="17268825"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grpSp>
        <p:nvGrpSpPr>
          <p:cNvPr id="9" name="Group 9"/>
          <p:cNvGrpSpPr/>
          <p:nvPr/>
        </p:nvGrpSpPr>
        <p:grpSpPr>
          <a:xfrm>
            <a:off x="14463906" y="174271"/>
            <a:ext cx="2795394" cy="27953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64003" t="-1251" b="-1251"/>
              </a:stretch>
            </a:blipFill>
          </p:spPr>
          <p:txBody>
            <a:bodyPr/>
            <a:lstStyle/>
            <a:p>
              <a:endParaRPr lang="fr-FR"/>
            </a:p>
          </p:txBody>
        </p:sp>
      </p:grpSp>
      <p:sp>
        <p:nvSpPr>
          <p:cNvPr id="11" name="TextBox 11"/>
          <p:cNvSpPr txBox="1"/>
          <p:nvPr/>
        </p:nvSpPr>
        <p:spPr>
          <a:xfrm>
            <a:off x="1051792" y="6705254"/>
            <a:ext cx="3559311" cy="1758949"/>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Indiquez ici votre vision. Décrivez vos objectifs, vos priorités et les principes qui guident votre approche dans ce domaine.</a:t>
            </a:r>
          </a:p>
        </p:txBody>
      </p:sp>
      <p:sp>
        <p:nvSpPr>
          <p:cNvPr id="12" name="TextBox 12"/>
          <p:cNvSpPr txBox="1"/>
          <p:nvPr/>
        </p:nvSpPr>
        <p:spPr>
          <a:xfrm>
            <a:off x="1051792" y="5691795"/>
            <a:ext cx="3559311" cy="862965"/>
          </a:xfrm>
          <a:prstGeom prst="rect">
            <a:avLst/>
          </a:prstGeom>
        </p:spPr>
        <p:txBody>
          <a:bodyPr lIns="0" tIns="0" rIns="0" bIns="0" rtlCol="0" anchor="t">
            <a:spAutoFit/>
          </a:bodyPr>
          <a:lstStyle/>
          <a:p>
            <a:pPr algn="l">
              <a:lnSpc>
                <a:spcPts val="2280"/>
              </a:lnSpc>
            </a:pPr>
            <a:r>
              <a:rPr lang="en-US" sz="2000" b="1">
                <a:solidFill>
                  <a:srgbClr val="000000"/>
                </a:solidFill>
                <a:latin typeface="Open Sans 1 Semi-Bold"/>
                <a:ea typeface="Open Sans 1 Semi-Bold"/>
                <a:cs typeface="Open Sans 1 Semi-Bold"/>
                <a:sym typeface="Open Sans 1 Semi-Bold"/>
              </a:rPr>
              <a:t>Expliquez comment cette vision façonne votre entreprise.</a:t>
            </a:r>
          </a:p>
        </p:txBody>
      </p:sp>
      <p:sp>
        <p:nvSpPr>
          <p:cNvPr id="13" name="TextBox 13"/>
          <p:cNvSpPr txBox="1"/>
          <p:nvPr/>
        </p:nvSpPr>
        <p:spPr>
          <a:xfrm>
            <a:off x="1051792" y="4937604"/>
            <a:ext cx="3559311" cy="363586"/>
          </a:xfrm>
          <a:prstGeom prst="rect">
            <a:avLst/>
          </a:prstGeom>
        </p:spPr>
        <p:txBody>
          <a:bodyPr lIns="0" tIns="0" rIns="0" bIns="0" rtlCol="0" anchor="t">
            <a:spAutoFit/>
          </a:bodyPr>
          <a:lstStyle/>
          <a:p>
            <a:pPr algn="l">
              <a:lnSpc>
                <a:spcPts val="3059"/>
              </a:lnSpc>
            </a:pPr>
            <a:r>
              <a:rPr lang="en-US" sz="2185" b="1">
                <a:solidFill>
                  <a:srgbClr val="000000"/>
                </a:solidFill>
                <a:latin typeface="Open Sans 2 Bold"/>
                <a:ea typeface="Open Sans 2 Bold"/>
                <a:cs typeface="Open Sans 2 Bold"/>
                <a:sym typeface="Open Sans 2 Bold"/>
              </a:rPr>
              <a:t>LA SATISFACTION CLIENT</a:t>
            </a:r>
          </a:p>
        </p:txBody>
      </p:sp>
      <p:grpSp>
        <p:nvGrpSpPr>
          <p:cNvPr id="14" name="Group 14"/>
          <p:cNvGrpSpPr/>
          <p:nvPr/>
        </p:nvGrpSpPr>
        <p:grpSpPr>
          <a:xfrm>
            <a:off x="1051792" y="3639236"/>
            <a:ext cx="860139" cy="86013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17" name="TextBox 17"/>
          <p:cNvSpPr txBox="1"/>
          <p:nvPr/>
        </p:nvSpPr>
        <p:spPr>
          <a:xfrm>
            <a:off x="1222054"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1</a:t>
            </a:r>
          </a:p>
        </p:txBody>
      </p:sp>
      <p:sp>
        <p:nvSpPr>
          <p:cNvPr id="18" name="TextBox 18"/>
          <p:cNvSpPr txBox="1"/>
          <p:nvPr/>
        </p:nvSpPr>
        <p:spPr>
          <a:xfrm>
            <a:off x="5185132" y="6705254"/>
            <a:ext cx="3559311" cy="1758949"/>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Indiquez ici votre vision. Décrivez vos objectifs, vos priorités et les principes qui guident votre approche dans ce domaine.</a:t>
            </a:r>
          </a:p>
        </p:txBody>
      </p:sp>
      <p:sp>
        <p:nvSpPr>
          <p:cNvPr id="19" name="TextBox 19"/>
          <p:cNvSpPr txBox="1"/>
          <p:nvPr/>
        </p:nvSpPr>
        <p:spPr>
          <a:xfrm>
            <a:off x="5185132" y="5691795"/>
            <a:ext cx="3559311" cy="862965"/>
          </a:xfrm>
          <a:prstGeom prst="rect">
            <a:avLst/>
          </a:prstGeom>
        </p:spPr>
        <p:txBody>
          <a:bodyPr lIns="0" tIns="0" rIns="0" bIns="0" rtlCol="0" anchor="t">
            <a:spAutoFit/>
          </a:bodyPr>
          <a:lstStyle/>
          <a:p>
            <a:pPr algn="l">
              <a:lnSpc>
                <a:spcPts val="2280"/>
              </a:lnSpc>
            </a:pPr>
            <a:r>
              <a:rPr lang="en-US" sz="2000" b="1">
                <a:solidFill>
                  <a:srgbClr val="000000"/>
                </a:solidFill>
                <a:latin typeface="Open Sans 1 Semi-Bold"/>
                <a:ea typeface="Open Sans 1 Semi-Bold"/>
                <a:cs typeface="Open Sans 1 Semi-Bold"/>
                <a:sym typeface="Open Sans 1 Semi-Bold"/>
              </a:rPr>
              <a:t>Expliquez comment cette vision façonne votre entreprise.</a:t>
            </a:r>
          </a:p>
        </p:txBody>
      </p:sp>
      <p:sp>
        <p:nvSpPr>
          <p:cNvPr id="20" name="TextBox 20"/>
          <p:cNvSpPr txBox="1"/>
          <p:nvPr/>
        </p:nvSpPr>
        <p:spPr>
          <a:xfrm>
            <a:off x="5185132" y="4937604"/>
            <a:ext cx="3559311" cy="363586"/>
          </a:xfrm>
          <a:prstGeom prst="rect">
            <a:avLst/>
          </a:prstGeom>
        </p:spPr>
        <p:txBody>
          <a:bodyPr lIns="0" tIns="0" rIns="0" bIns="0" rtlCol="0" anchor="t">
            <a:spAutoFit/>
          </a:bodyPr>
          <a:lstStyle/>
          <a:p>
            <a:pPr algn="l">
              <a:lnSpc>
                <a:spcPts val="3059"/>
              </a:lnSpc>
            </a:pPr>
            <a:r>
              <a:rPr lang="en-US" sz="2185" b="1">
                <a:solidFill>
                  <a:srgbClr val="000000"/>
                </a:solidFill>
                <a:latin typeface="Open Sans 2 Bold"/>
                <a:ea typeface="Open Sans 2 Bold"/>
                <a:cs typeface="Open Sans 2 Bold"/>
                <a:sym typeface="Open Sans 2 Bold"/>
              </a:rPr>
              <a:t>L’INNOVATION</a:t>
            </a:r>
          </a:p>
        </p:txBody>
      </p:sp>
      <p:grpSp>
        <p:nvGrpSpPr>
          <p:cNvPr id="21" name="Group 21"/>
          <p:cNvGrpSpPr/>
          <p:nvPr/>
        </p:nvGrpSpPr>
        <p:grpSpPr>
          <a:xfrm>
            <a:off x="5185132" y="3639236"/>
            <a:ext cx="860139" cy="86013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24" name="TextBox 24"/>
          <p:cNvSpPr txBox="1"/>
          <p:nvPr/>
        </p:nvSpPr>
        <p:spPr>
          <a:xfrm>
            <a:off x="5355395"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2</a:t>
            </a:r>
          </a:p>
        </p:txBody>
      </p:sp>
      <p:sp>
        <p:nvSpPr>
          <p:cNvPr id="25" name="TextBox 25"/>
          <p:cNvSpPr txBox="1"/>
          <p:nvPr/>
        </p:nvSpPr>
        <p:spPr>
          <a:xfrm>
            <a:off x="9318473" y="6705254"/>
            <a:ext cx="3559311" cy="1758949"/>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Indiquez ici votre vision. Décrivez vos objectifs, vos priorités et les principes qui guident votre approche dans ce domaine.</a:t>
            </a:r>
          </a:p>
        </p:txBody>
      </p:sp>
      <p:sp>
        <p:nvSpPr>
          <p:cNvPr id="26" name="TextBox 26"/>
          <p:cNvSpPr txBox="1"/>
          <p:nvPr/>
        </p:nvSpPr>
        <p:spPr>
          <a:xfrm>
            <a:off x="9318473" y="5691795"/>
            <a:ext cx="3559311" cy="862965"/>
          </a:xfrm>
          <a:prstGeom prst="rect">
            <a:avLst/>
          </a:prstGeom>
        </p:spPr>
        <p:txBody>
          <a:bodyPr lIns="0" tIns="0" rIns="0" bIns="0" rtlCol="0" anchor="t">
            <a:spAutoFit/>
          </a:bodyPr>
          <a:lstStyle/>
          <a:p>
            <a:pPr algn="l">
              <a:lnSpc>
                <a:spcPts val="2280"/>
              </a:lnSpc>
            </a:pPr>
            <a:r>
              <a:rPr lang="en-US" sz="2000" b="1">
                <a:solidFill>
                  <a:srgbClr val="000000"/>
                </a:solidFill>
                <a:latin typeface="Open Sans 1 Semi-Bold"/>
                <a:ea typeface="Open Sans 1 Semi-Bold"/>
                <a:cs typeface="Open Sans 1 Semi-Bold"/>
                <a:sym typeface="Open Sans 1 Semi-Bold"/>
              </a:rPr>
              <a:t>Expliquez comment cette vision façonne votre entreprise.</a:t>
            </a:r>
          </a:p>
        </p:txBody>
      </p:sp>
      <p:sp>
        <p:nvSpPr>
          <p:cNvPr id="27" name="TextBox 27"/>
          <p:cNvSpPr txBox="1"/>
          <p:nvPr/>
        </p:nvSpPr>
        <p:spPr>
          <a:xfrm>
            <a:off x="9318473" y="4937604"/>
            <a:ext cx="3559311" cy="363586"/>
          </a:xfrm>
          <a:prstGeom prst="rect">
            <a:avLst/>
          </a:prstGeom>
        </p:spPr>
        <p:txBody>
          <a:bodyPr lIns="0" tIns="0" rIns="0" bIns="0" rtlCol="0" anchor="t">
            <a:spAutoFit/>
          </a:bodyPr>
          <a:lstStyle/>
          <a:p>
            <a:pPr algn="l">
              <a:lnSpc>
                <a:spcPts val="3059"/>
              </a:lnSpc>
            </a:pPr>
            <a:r>
              <a:rPr lang="en-US" sz="2185" b="1">
                <a:solidFill>
                  <a:srgbClr val="000000"/>
                </a:solidFill>
                <a:latin typeface="Open Sans 2 Bold"/>
                <a:ea typeface="Open Sans 2 Bold"/>
                <a:cs typeface="Open Sans 2 Bold"/>
                <a:sym typeface="Open Sans 2 Bold"/>
              </a:rPr>
              <a:t>LA DURABILITÉ</a:t>
            </a:r>
          </a:p>
        </p:txBody>
      </p:sp>
      <p:grpSp>
        <p:nvGrpSpPr>
          <p:cNvPr id="28" name="Group 28"/>
          <p:cNvGrpSpPr/>
          <p:nvPr/>
        </p:nvGrpSpPr>
        <p:grpSpPr>
          <a:xfrm>
            <a:off x="9318473" y="3639236"/>
            <a:ext cx="860139" cy="86013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1" name="TextBox 31"/>
          <p:cNvSpPr txBox="1"/>
          <p:nvPr/>
        </p:nvSpPr>
        <p:spPr>
          <a:xfrm>
            <a:off x="9488735"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3</a:t>
            </a:r>
          </a:p>
        </p:txBody>
      </p:sp>
      <p:sp>
        <p:nvSpPr>
          <p:cNvPr id="32" name="TextBox 32"/>
          <p:cNvSpPr txBox="1"/>
          <p:nvPr/>
        </p:nvSpPr>
        <p:spPr>
          <a:xfrm>
            <a:off x="13451813" y="6705254"/>
            <a:ext cx="3559311" cy="1758949"/>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Indiquez ici votre vision. Décrivez vos objectifs, vos priorités et les principes qui guident votre approche dans ce domaine.</a:t>
            </a:r>
          </a:p>
        </p:txBody>
      </p:sp>
      <p:sp>
        <p:nvSpPr>
          <p:cNvPr id="33" name="TextBox 33"/>
          <p:cNvSpPr txBox="1"/>
          <p:nvPr/>
        </p:nvSpPr>
        <p:spPr>
          <a:xfrm>
            <a:off x="13451813" y="5691795"/>
            <a:ext cx="3559311" cy="862965"/>
          </a:xfrm>
          <a:prstGeom prst="rect">
            <a:avLst/>
          </a:prstGeom>
        </p:spPr>
        <p:txBody>
          <a:bodyPr lIns="0" tIns="0" rIns="0" bIns="0" rtlCol="0" anchor="t">
            <a:spAutoFit/>
          </a:bodyPr>
          <a:lstStyle/>
          <a:p>
            <a:pPr algn="l">
              <a:lnSpc>
                <a:spcPts val="2280"/>
              </a:lnSpc>
            </a:pPr>
            <a:r>
              <a:rPr lang="en-US" sz="2000" b="1">
                <a:solidFill>
                  <a:srgbClr val="000000"/>
                </a:solidFill>
                <a:latin typeface="Open Sans 1 Semi-Bold"/>
                <a:ea typeface="Open Sans 1 Semi-Bold"/>
                <a:cs typeface="Open Sans 1 Semi-Bold"/>
                <a:sym typeface="Open Sans 1 Semi-Bold"/>
              </a:rPr>
              <a:t>Expliquez comment cette vision façonne votre entreprise.</a:t>
            </a:r>
          </a:p>
        </p:txBody>
      </p:sp>
      <p:sp>
        <p:nvSpPr>
          <p:cNvPr id="34" name="TextBox 34"/>
          <p:cNvSpPr txBox="1"/>
          <p:nvPr/>
        </p:nvSpPr>
        <p:spPr>
          <a:xfrm>
            <a:off x="13451813" y="4937604"/>
            <a:ext cx="3559311" cy="363586"/>
          </a:xfrm>
          <a:prstGeom prst="rect">
            <a:avLst/>
          </a:prstGeom>
        </p:spPr>
        <p:txBody>
          <a:bodyPr lIns="0" tIns="0" rIns="0" bIns="0" rtlCol="0" anchor="t">
            <a:spAutoFit/>
          </a:bodyPr>
          <a:lstStyle/>
          <a:p>
            <a:pPr algn="l">
              <a:lnSpc>
                <a:spcPts val="3059"/>
              </a:lnSpc>
            </a:pPr>
            <a:r>
              <a:rPr lang="en-US" sz="2185" b="1">
                <a:solidFill>
                  <a:srgbClr val="000000"/>
                </a:solidFill>
                <a:latin typeface="Open Sans 2 Bold"/>
                <a:ea typeface="Open Sans 2 Bold"/>
                <a:cs typeface="Open Sans 2 Bold"/>
                <a:sym typeface="Open Sans 2 Bold"/>
              </a:rPr>
              <a:t> l'adaptabilité</a:t>
            </a:r>
          </a:p>
        </p:txBody>
      </p:sp>
      <p:grpSp>
        <p:nvGrpSpPr>
          <p:cNvPr id="35" name="Group 35"/>
          <p:cNvGrpSpPr/>
          <p:nvPr/>
        </p:nvGrpSpPr>
        <p:grpSpPr>
          <a:xfrm>
            <a:off x="13451813" y="3639236"/>
            <a:ext cx="860139" cy="86013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6"/>
            </a:solidFill>
          </p:spPr>
          <p:txBody>
            <a:bodyPr/>
            <a:lstStyle/>
            <a:p>
              <a:endParaRPr lang="fr-FR"/>
            </a:p>
          </p:txBody>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8" name="TextBox 38"/>
          <p:cNvSpPr txBox="1"/>
          <p:nvPr/>
        </p:nvSpPr>
        <p:spPr>
          <a:xfrm>
            <a:off x="13622075" y="3866094"/>
            <a:ext cx="519614" cy="434998"/>
          </a:xfrm>
          <a:prstGeom prst="rect">
            <a:avLst/>
          </a:prstGeom>
        </p:spPr>
        <p:txBody>
          <a:bodyPr lIns="0" tIns="0" rIns="0" bIns="0" rtlCol="0" anchor="t">
            <a:spAutoFit/>
          </a:bodyPr>
          <a:lstStyle/>
          <a:p>
            <a:pPr algn="ctr">
              <a:lnSpc>
                <a:spcPts val="3393"/>
              </a:lnSpc>
            </a:pPr>
            <a:r>
              <a:rPr lang="en-US" sz="3057" b="1">
                <a:solidFill>
                  <a:srgbClr val="000000"/>
                </a:solidFill>
                <a:latin typeface="Open Sans 1 Bold"/>
                <a:ea typeface="Open Sans 1 Bold"/>
                <a:cs typeface="Open Sans 1 Bold"/>
                <a:sym typeface="Open Sans 1 Bold"/>
              </a:rPr>
              <a:t>4</a:t>
            </a:r>
          </a:p>
        </p:txBody>
      </p:sp>
      <p:sp>
        <p:nvSpPr>
          <p:cNvPr id="39" name="TextBox 39"/>
          <p:cNvSpPr txBox="1"/>
          <p:nvPr/>
        </p:nvSpPr>
        <p:spPr>
          <a:xfrm>
            <a:off x="1028700" y="1085850"/>
            <a:ext cx="4106278" cy="1667561"/>
          </a:xfrm>
          <a:prstGeom prst="rect">
            <a:avLst/>
          </a:prstGeom>
        </p:spPr>
        <p:txBody>
          <a:bodyPr lIns="0" tIns="0" rIns="0" bIns="0" rtlCol="0" anchor="t">
            <a:spAutoFit/>
          </a:bodyPr>
          <a:lstStyle/>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Notre</a:t>
            </a:r>
          </a:p>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Vision...</a:t>
            </a:r>
          </a:p>
        </p:txBody>
      </p:sp>
      <p:sp>
        <p:nvSpPr>
          <p:cNvPr id="40" name="TextBox 40"/>
          <p:cNvSpPr txBox="1"/>
          <p:nvPr/>
        </p:nvSpPr>
        <p:spPr>
          <a:xfrm>
            <a:off x="4988438" y="1163981"/>
            <a:ext cx="8999572" cy="140652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Dans cette section, partagez la vision qui guide votre entreprise à long terme. Décrivez les aspirations et les objectifs qui motivent votre équipe, en précisant ce que vous espérez accomplir et comment vous envisagez l'avenir.</a:t>
            </a:r>
          </a:p>
        </p:txBody>
      </p:sp>
      <p:sp>
        <p:nvSpPr>
          <p:cNvPr id="41" name="TextBox 41"/>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11</a:t>
            </a:r>
          </a:p>
        </p:txBody>
      </p:sp>
      <p:sp>
        <p:nvSpPr>
          <p:cNvPr id="42" name="TextBox 42"/>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C0F0A"/>
        </a:solidFill>
        <a:effectLst/>
      </p:bgPr>
    </p:bg>
    <p:spTree>
      <p:nvGrpSpPr>
        <p:cNvPr id="1" name=""/>
        <p:cNvGrpSpPr/>
        <p:nvPr/>
      </p:nvGrpSpPr>
      <p:grpSpPr>
        <a:xfrm>
          <a:off x="0" y="0"/>
          <a:ext cx="0" cy="0"/>
          <a:chOff x="0" y="0"/>
          <a:chExt cx="0" cy="0"/>
        </a:xfrm>
      </p:grpSpPr>
      <p:grpSp>
        <p:nvGrpSpPr>
          <p:cNvPr id="2" name="Group 2"/>
          <p:cNvGrpSpPr/>
          <p:nvPr/>
        </p:nvGrpSpPr>
        <p:grpSpPr>
          <a:xfrm>
            <a:off x="11892554" y="1028700"/>
            <a:ext cx="5246370" cy="8229600"/>
            <a:chOff x="0" y="0"/>
            <a:chExt cx="812800" cy="1274980"/>
          </a:xfrm>
        </p:grpSpPr>
        <p:sp>
          <p:nvSpPr>
            <p:cNvPr id="3" name="Freeform 3"/>
            <p:cNvSpPr/>
            <p:nvPr/>
          </p:nvSpPr>
          <p:spPr>
            <a:xfrm>
              <a:off x="0" y="0"/>
              <a:ext cx="812800" cy="1274980"/>
            </a:xfrm>
            <a:custGeom>
              <a:avLst/>
              <a:gdLst/>
              <a:ahLst/>
              <a:cxnLst/>
              <a:rect l="l" t="t" r="r" b="b"/>
              <a:pathLst>
                <a:path w="812800" h="1274980">
                  <a:moveTo>
                    <a:pt x="0" y="0"/>
                  </a:moveTo>
                  <a:lnTo>
                    <a:pt x="812800" y="0"/>
                  </a:lnTo>
                  <a:lnTo>
                    <a:pt x="812800" y="1274980"/>
                  </a:lnTo>
                  <a:lnTo>
                    <a:pt x="0" y="1274980"/>
                  </a:lnTo>
                  <a:close/>
                </a:path>
              </a:pathLst>
            </a:custGeom>
            <a:blipFill>
              <a:blip r:embed="rId2"/>
              <a:stretch>
                <a:fillRect l="-38929" r="-139937"/>
              </a:stretch>
            </a:blipFill>
          </p:spPr>
          <p:txBody>
            <a:bodyPr/>
            <a:lstStyle/>
            <a:p>
              <a:endParaRPr lang="fr-FR"/>
            </a:p>
          </p:txBody>
        </p:sp>
      </p:grpSp>
      <p:sp>
        <p:nvSpPr>
          <p:cNvPr id="4" name="TextBox 4"/>
          <p:cNvSpPr txBox="1"/>
          <p:nvPr/>
        </p:nvSpPr>
        <p:spPr>
          <a:xfrm>
            <a:off x="1365076" y="2295669"/>
            <a:ext cx="8826409" cy="2496236"/>
          </a:xfrm>
          <a:prstGeom prst="rect">
            <a:avLst/>
          </a:prstGeom>
        </p:spPr>
        <p:txBody>
          <a:bodyPr lIns="0" tIns="0" rIns="0" bIns="0" rtlCol="0" anchor="t">
            <a:spAutoFit/>
          </a:bodyPr>
          <a:lstStyle/>
          <a:p>
            <a:pPr algn="l">
              <a:lnSpc>
                <a:spcPts val="6541"/>
              </a:lnSpc>
            </a:pPr>
            <a:r>
              <a:rPr lang="en-US" sz="5893" b="1">
                <a:solidFill>
                  <a:srgbClr val="FFFFFF"/>
                </a:solidFill>
                <a:latin typeface="Century Gothic Paneuropean Bold"/>
                <a:ea typeface="Century Gothic Paneuropean Bold"/>
                <a:cs typeface="Century Gothic Paneuropean Bold"/>
                <a:sym typeface="Century Gothic Paneuropean Bold"/>
              </a:rPr>
              <a:t>Nos</a:t>
            </a:r>
          </a:p>
          <a:p>
            <a:pPr algn="l">
              <a:lnSpc>
                <a:spcPts val="6541"/>
              </a:lnSpc>
            </a:pPr>
            <a:r>
              <a:rPr lang="en-US" sz="5893" b="1">
                <a:solidFill>
                  <a:srgbClr val="FFFFFF"/>
                </a:solidFill>
                <a:latin typeface="Century Gothic Paneuropean Bold"/>
                <a:ea typeface="Century Gothic Paneuropean Bold"/>
                <a:cs typeface="Century Gothic Paneuropean Bold"/>
                <a:sym typeface="Century Gothic Paneuropean Bold"/>
              </a:rPr>
              <a:t>Prestations</a:t>
            </a:r>
          </a:p>
          <a:p>
            <a:pPr algn="l">
              <a:lnSpc>
                <a:spcPts val="6541"/>
              </a:lnSpc>
            </a:pPr>
            <a:r>
              <a:rPr lang="en-US" sz="5893" b="1">
                <a:solidFill>
                  <a:srgbClr val="FFFFFF"/>
                </a:solidFill>
                <a:latin typeface="Century Gothic Paneuropean Bold"/>
                <a:ea typeface="Century Gothic Paneuropean Bold"/>
                <a:cs typeface="Century Gothic Paneuropean Bold"/>
                <a:sym typeface="Century Gothic Paneuropean Bold"/>
              </a:rPr>
              <a:t>Premium ...</a:t>
            </a:r>
          </a:p>
        </p:txBody>
      </p:sp>
      <p:sp>
        <p:nvSpPr>
          <p:cNvPr id="5" name="TextBox 5"/>
          <p:cNvSpPr txBox="1"/>
          <p:nvPr/>
        </p:nvSpPr>
        <p:spPr>
          <a:xfrm>
            <a:off x="1365076" y="5246270"/>
            <a:ext cx="8826409" cy="1406524"/>
          </a:xfrm>
          <a:prstGeom prst="rect">
            <a:avLst/>
          </a:prstGeom>
        </p:spPr>
        <p:txBody>
          <a:bodyPr lIns="0" tIns="0" rIns="0" bIns="0" rtlCol="0" anchor="t">
            <a:spAutoFit/>
          </a:bodyPr>
          <a:lstStyle/>
          <a:p>
            <a:pPr algn="l">
              <a:lnSpc>
                <a:spcPts val="2800"/>
              </a:lnSpc>
            </a:pPr>
            <a:r>
              <a:rPr lang="en-US" sz="2000" b="1">
                <a:solidFill>
                  <a:srgbClr val="FFFFFF"/>
                </a:solidFill>
                <a:latin typeface="Open Sans 1 Bold"/>
                <a:ea typeface="Open Sans 1 Bold"/>
                <a:cs typeface="Open Sans 1 Bold"/>
                <a:sym typeface="Open Sans 1 Bold"/>
              </a:rPr>
              <a:t>Dans cette section, détaillez les services que propose votre entreprise. Présentez vos offres principales de façon concise pour que vos clients potentiels puissent immédiatement percevoir comment elles répondent à leurs besoins.</a:t>
            </a:r>
          </a:p>
        </p:txBody>
      </p:sp>
      <p:sp>
        <p:nvSpPr>
          <p:cNvPr id="6" name="TextBox 6"/>
          <p:cNvSpPr txBox="1"/>
          <p:nvPr/>
        </p:nvSpPr>
        <p:spPr>
          <a:xfrm>
            <a:off x="1365076" y="7093045"/>
            <a:ext cx="8826409" cy="1406524"/>
          </a:xfrm>
          <a:prstGeom prst="rect">
            <a:avLst/>
          </a:prstGeom>
        </p:spPr>
        <p:txBody>
          <a:bodyPr lIns="0" tIns="0" rIns="0" bIns="0" rtlCol="0" anchor="t">
            <a:spAutoFit/>
          </a:bodyPr>
          <a:lstStyle/>
          <a:p>
            <a:pPr algn="l">
              <a:lnSpc>
                <a:spcPts val="2800"/>
              </a:lnSpc>
            </a:pPr>
            <a:r>
              <a:rPr lang="en-US" sz="2000">
                <a:solidFill>
                  <a:srgbClr val="FFFFFF"/>
                </a:solidFill>
                <a:latin typeface="Open Sans 1"/>
                <a:ea typeface="Open Sans 1"/>
                <a:cs typeface="Open Sans 1"/>
                <a:sym typeface="Open Sans 1"/>
              </a:rPr>
              <a:t>Accompagnez chaque service d'une courte description, en mettant en avant ses principaux avantages et bénéfices. Cette approche permet à vos clients de comprendre rapidement la valeur ajoutée que vous leur proposez.</a:t>
            </a:r>
          </a:p>
        </p:txBody>
      </p:sp>
      <p:grpSp>
        <p:nvGrpSpPr>
          <p:cNvPr id="7" name="Group 7"/>
          <p:cNvGrpSpPr/>
          <p:nvPr/>
        </p:nvGrpSpPr>
        <p:grpSpPr>
          <a:xfrm>
            <a:off x="17129399" y="1028700"/>
            <a:ext cx="129901" cy="8229600"/>
            <a:chOff x="0" y="0"/>
            <a:chExt cx="34213" cy="2167467"/>
          </a:xfrm>
        </p:grpSpPr>
        <p:sp>
          <p:nvSpPr>
            <p:cNvPr id="8" name="Freeform 8"/>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9" name="TextBox 9"/>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0" name="TextBox 10"/>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FFFFFF"/>
                </a:solidFill>
                <a:latin typeface="Open Sans 1"/>
                <a:ea typeface="Open Sans 1"/>
                <a:cs typeface="Open Sans 1"/>
                <a:sym typeface="Open Sans 1"/>
              </a:rPr>
              <a:t>13</a:t>
            </a:r>
          </a:p>
        </p:txBody>
      </p:sp>
      <p:sp>
        <p:nvSpPr>
          <p:cNvPr id="11" name="TextBox 11"/>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FFFFFF"/>
                </a:solidFill>
                <a:latin typeface="Poppins"/>
                <a:ea typeface="Poppins"/>
                <a:cs typeface="Poppins"/>
                <a:sym typeface="Poppins"/>
              </a:rPr>
              <a:t>www.reallygreatsite.com</a:t>
            </a:r>
          </a:p>
        </p:txBody>
      </p:sp>
      <p:grpSp>
        <p:nvGrpSpPr>
          <p:cNvPr id="12" name="Group 12"/>
          <p:cNvGrpSpPr/>
          <p:nvPr/>
        </p:nvGrpSpPr>
        <p:grpSpPr>
          <a:xfrm>
            <a:off x="1365076" y="1028700"/>
            <a:ext cx="1918800" cy="353152"/>
            <a:chOff x="0" y="0"/>
            <a:chExt cx="2558400" cy="470870"/>
          </a:xfrm>
        </p:grpSpPr>
        <p:sp>
          <p:nvSpPr>
            <p:cNvPr id="13" name="TextBox 13"/>
            <p:cNvSpPr txBox="1"/>
            <p:nvPr/>
          </p:nvSpPr>
          <p:spPr>
            <a:xfrm>
              <a:off x="464478" y="-463"/>
              <a:ext cx="2093922" cy="424170"/>
            </a:xfrm>
            <a:prstGeom prst="rect">
              <a:avLst/>
            </a:prstGeom>
          </p:spPr>
          <p:txBody>
            <a:bodyPr lIns="0" tIns="0" rIns="0" bIns="0" rtlCol="0" anchor="t">
              <a:spAutoFit/>
            </a:bodyPr>
            <a:lstStyle/>
            <a:p>
              <a:pPr algn="r">
                <a:lnSpc>
                  <a:spcPts val="2672"/>
                </a:lnSpc>
              </a:pPr>
              <a:r>
                <a:rPr lang="en-US" sz="1908" b="1">
                  <a:solidFill>
                    <a:srgbClr val="FFFFFF"/>
                  </a:solidFill>
                  <a:latin typeface="Poppins Semi-Bold"/>
                  <a:ea typeface="Poppins Semi-Bold"/>
                  <a:cs typeface="Poppins Semi-Bold"/>
                  <a:sym typeface="Poppins Semi-Bold"/>
                </a:rPr>
                <a:t>CONCORDIA</a:t>
              </a:r>
            </a:p>
          </p:txBody>
        </p:sp>
        <p:sp>
          <p:nvSpPr>
            <p:cNvPr id="14" name="Freeform 14"/>
            <p:cNvSpPr/>
            <p:nvPr/>
          </p:nvSpPr>
          <p:spPr>
            <a:xfrm>
              <a:off x="0" y="0"/>
              <a:ext cx="464478" cy="470870"/>
            </a:xfrm>
            <a:custGeom>
              <a:avLst/>
              <a:gdLst/>
              <a:ahLst/>
              <a:cxnLst/>
              <a:rect l="l" t="t" r="r" b="b"/>
              <a:pathLst>
                <a:path w="464478" h="470870">
                  <a:moveTo>
                    <a:pt x="0" y="0"/>
                  </a:moveTo>
                  <a:lnTo>
                    <a:pt x="464478" y="0"/>
                  </a:lnTo>
                  <a:lnTo>
                    <a:pt x="464478" y="470870"/>
                  </a:lnTo>
                  <a:lnTo>
                    <a:pt x="0" y="470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1390" y="-164415"/>
            <a:ext cx="6214788" cy="10639317"/>
            <a:chOff x="0" y="0"/>
            <a:chExt cx="1636817" cy="2802125"/>
          </a:xfrm>
        </p:grpSpPr>
        <p:sp>
          <p:nvSpPr>
            <p:cNvPr id="3" name="Freeform 3"/>
            <p:cNvSpPr/>
            <p:nvPr/>
          </p:nvSpPr>
          <p:spPr>
            <a:xfrm>
              <a:off x="0" y="0"/>
              <a:ext cx="1636817" cy="2802125"/>
            </a:xfrm>
            <a:custGeom>
              <a:avLst/>
              <a:gdLst/>
              <a:ahLst/>
              <a:cxnLst/>
              <a:rect l="l" t="t" r="r" b="b"/>
              <a:pathLst>
                <a:path w="1636817" h="2802125">
                  <a:moveTo>
                    <a:pt x="0" y="0"/>
                  </a:moveTo>
                  <a:lnTo>
                    <a:pt x="1636817" y="0"/>
                  </a:lnTo>
                  <a:lnTo>
                    <a:pt x="1636817" y="2802125"/>
                  </a:lnTo>
                  <a:lnTo>
                    <a:pt x="0" y="2802125"/>
                  </a:lnTo>
                  <a:close/>
                </a:path>
              </a:pathLst>
            </a:custGeom>
            <a:solidFill>
              <a:srgbClr val="EAEAEC"/>
            </a:solidFill>
          </p:spPr>
          <p:txBody>
            <a:bodyPr/>
            <a:lstStyle/>
            <a:p>
              <a:endParaRPr lang="fr-FR"/>
            </a:p>
          </p:txBody>
        </p:sp>
        <p:sp>
          <p:nvSpPr>
            <p:cNvPr id="4" name="TextBox 4"/>
            <p:cNvSpPr txBox="1"/>
            <p:nvPr/>
          </p:nvSpPr>
          <p:spPr>
            <a:xfrm>
              <a:off x="0" y="-47625"/>
              <a:ext cx="1636817" cy="2849750"/>
            </a:xfrm>
            <a:prstGeom prst="rect">
              <a:avLst/>
            </a:prstGeom>
          </p:spPr>
          <p:txBody>
            <a:bodyPr lIns="50800" tIns="50800" rIns="50800" bIns="50800" rtlCol="0" anchor="ctr"/>
            <a:lstStyle/>
            <a:p>
              <a:pPr algn="ctr">
                <a:lnSpc>
                  <a:spcPts val="2240"/>
                </a:lnSpc>
              </a:pPr>
              <a:endParaRPr/>
            </a:p>
          </p:txBody>
        </p:sp>
      </p:grpSp>
      <p:grpSp>
        <p:nvGrpSpPr>
          <p:cNvPr id="5" name="Group 5"/>
          <p:cNvGrpSpPr/>
          <p:nvPr/>
        </p:nvGrpSpPr>
        <p:grpSpPr>
          <a:xfrm>
            <a:off x="1028700" y="1028700"/>
            <a:ext cx="16230600" cy="3974858"/>
            <a:chOff x="0" y="0"/>
            <a:chExt cx="11050245" cy="2706194"/>
          </a:xfrm>
        </p:grpSpPr>
        <p:sp>
          <p:nvSpPr>
            <p:cNvPr id="6" name="Freeform 6"/>
            <p:cNvSpPr/>
            <p:nvPr/>
          </p:nvSpPr>
          <p:spPr>
            <a:xfrm>
              <a:off x="0" y="0"/>
              <a:ext cx="11050245" cy="2706194"/>
            </a:xfrm>
            <a:custGeom>
              <a:avLst/>
              <a:gdLst/>
              <a:ahLst/>
              <a:cxnLst/>
              <a:rect l="l" t="t" r="r" b="b"/>
              <a:pathLst>
                <a:path w="11050245" h="2706194">
                  <a:moveTo>
                    <a:pt x="0" y="0"/>
                  </a:moveTo>
                  <a:lnTo>
                    <a:pt x="11050245" y="0"/>
                  </a:lnTo>
                  <a:lnTo>
                    <a:pt x="11050245" y="2706194"/>
                  </a:lnTo>
                  <a:lnTo>
                    <a:pt x="0" y="2706194"/>
                  </a:lnTo>
                  <a:close/>
                </a:path>
              </a:pathLst>
            </a:custGeom>
            <a:blipFill>
              <a:blip r:embed="rId2"/>
              <a:stretch>
                <a:fillRect t="-125170" b="-46880"/>
              </a:stretch>
            </a:blipFill>
          </p:spPr>
          <p:txBody>
            <a:bodyPr/>
            <a:lstStyle/>
            <a:p>
              <a:endParaRPr lang="fr-FR"/>
            </a:p>
          </p:txBody>
        </p:sp>
      </p:grpSp>
      <p:grpSp>
        <p:nvGrpSpPr>
          <p:cNvPr id="7" name="Group 7"/>
          <p:cNvGrpSpPr/>
          <p:nvPr/>
        </p:nvGrpSpPr>
        <p:grpSpPr>
          <a:xfrm>
            <a:off x="17129399" y="5364546"/>
            <a:ext cx="129901" cy="3893754"/>
            <a:chOff x="0" y="0"/>
            <a:chExt cx="34213" cy="1025515"/>
          </a:xfrm>
        </p:grpSpPr>
        <p:sp>
          <p:nvSpPr>
            <p:cNvPr id="8" name="Freeform 8"/>
            <p:cNvSpPr/>
            <p:nvPr/>
          </p:nvSpPr>
          <p:spPr>
            <a:xfrm>
              <a:off x="0" y="0"/>
              <a:ext cx="34213" cy="1025515"/>
            </a:xfrm>
            <a:custGeom>
              <a:avLst/>
              <a:gdLst/>
              <a:ahLst/>
              <a:cxnLst/>
              <a:rect l="l" t="t" r="r" b="b"/>
              <a:pathLst>
                <a:path w="34213" h="1025515">
                  <a:moveTo>
                    <a:pt x="0" y="0"/>
                  </a:moveTo>
                  <a:lnTo>
                    <a:pt x="34213" y="0"/>
                  </a:lnTo>
                  <a:lnTo>
                    <a:pt x="34213" y="1025515"/>
                  </a:lnTo>
                  <a:lnTo>
                    <a:pt x="0" y="1025515"/>
                  </a:lnTo>
                  <a:close/>
                </a:path>
              </a:pathLst>
            </a:custGeom>
            <a:solidFill>
              <a:srgbClr val="ED3E20"/>
            </a:solidFill>
          </p:spPr>
          <p:txBody>
            <a:bodyPr/>
            <a:lstStyle/>
            <a:p>
              <a:endParaRPr lang="fr-FR"/>
            </a:p>
          </p:txBody>
        </p:sp>
        <p:sp>
          <p:nvSpPr>
            <p:cNvPr id="9" name="TextBox 9"/>
            <p:cNvSpPr txBox="1"/>
            <p:nvPr/>
          </p:nvSpPr>
          <p:spPr>
            <a:xfrm>
              <a:off x="0" y="-47625"/>
              <a:ext cx="34213" cy="1073140"/>
            </a:xfrm>
            <a:prstGeom prst="rect">
              <a:avLst/>
            </a:prstGeom>
          </p:spPr>
          <p:txBody>
            <a:bodyPr lIns="50800" tIns="50800" rIns="50800" bIns="50800" rtlCol="0" anchor="ctr"/>
            <a:lstStyle/>
            <a:p>
              <a:pPr algn="ctr">
                <a:lnSpc>
                  <a:spcPts val="2240"/>
                </a:lnSpc>
              </a:pPr>
              <a:endParaRPr/>
            </a:p>
          </p:txBody>
        </p:sp>
      </p:grpSp>
      <p:sp>
        <p:nvSpPr>
          <p:cNvPr id="10" name="TextBox 10"/>
          <p:cNvSpPr txBox="1"/>
          <p:nvPr/>
        </p:nvSpPr>
        <p:spPr>
          <a:xfrm>
            <a:off x="1028700" y="6420909"/>
            <a:ext cx="5233024" cy="2496236"/>
          </a:xfrm>
          <a:prstGeom prst="rect">
            <a:avLst/>
          </a:prstGeom>
        </p:spPr>
        <p:txBody>
          <a:bodyPr lIns="0" tIns="0" rIns="0" bIns="0" rtlCol="0" anchor="t">
            <a:spAutoFit/>
          </a:bodyPr>
          <a:lstStyle/>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Nos Prestations</a:t>
            </a:r>
          </a:p>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Sur Mesure...</a:t>
            </a:r>
          </a:p>
        </p:txBody>
      </p:sp>
      <p:sp>
        <p:nvSpPr>
          <p:cNvPr id="11" name="TextBox 11"/>
          <p:cNvSpPr txBox="1"/>
          <p:nvPr/>
        </p:nvSpPr>
        <p:spPr>
          <a:xfrm>
            <a:off x="6933228" y="5586991"/>
            <a:ext cx="4084564" cy="281622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Dans cette section, détaillez les services que propose votre entreprise. Présentez vos offres principales de façon concise pour que vos clients potentiels puissent immédiatement percevoir comment elles répondent à leurs besoins.</a:t>
            </a:r>
          </a:p>
        </p:txBody>
      </p:sp>
      <p:sp>
        <p:nvSpPr>
          <p:cNvPr id="12" name="TextBox 12"/>
          <p:cNvSpPr txBox="1"/>
          <p:nvPr/>
        </p:nvSpPr>
        <p:spPr>
          <a:xfrm>
            <a:off x="11947622" y="6453346"/>
            <a:ext cx="4084564" cy="2463799"/>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Accompagnez chaque service d'une courte description, en mettant en avant ses principaux avantages et bénéfices. Cette approche permet à vos clients de comprendre rapidement la valeur ajoutée que vous leur proposez.</a:t>
            </a:r>
          </a:p>
        </p:txBody>
      </p:sp>
      <p:sp>
        <p:nvSpPr>
          <p:cNvPr id="13" name="TextBox 13"/>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14</a:t>
            </a:r>
          </a:p>
        </p:txBody>
      </p:sp>
      <p:sp>
        <p:nvSpPr>
          <p:cNvPr id="14" name="TextBox 14"/>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29399" y="1028700"/>
            <a:ext cx="129901" cy="8229600"/>
            <a:chOff x="0" y="0"/>
            <a:chExt cx="34213" cy="2167467"/>
          </a:xfrm>
        </p:grpSpPr>
        <p:sp>
          <p:nvSpPr>
            <p:cNvPr id="3" name="Freeform 3"/>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4" name="TextBox 4"/>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grpSp>
        <p:nvGrpSpPr>
          <p:cNvPr id="5" name="Group 5"/>
          <p:cNvGrpSpPr/>
          <p:nvPr/>
        </p:nvGrpSpPr>
        <p:grpSpPr>
          <a:xfrm>
            <a:off x="9442332" y="4144078"/>
            <a:ext cx="3391759" cy="339175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8555" t="-50918" r="-117963"/>
              </a:stretch>
            </a:blipFill>
          </p:spPr>
          <p:txBody>
            <a:bodyPr/>
            <a:lstStyle/>
            <a:p>
              <a:endParaRPr lang="fr-FR"/>
            </a:p>
          </p:txBody>
        </p:sp>
      </p:grpSp>
      <p:grpSp>
        <p:nvGrpSpPr>
          <p:cNvPr id="7" name="Group 7"/>
          <p:cNvGrpSpPr/>
          <p:nvPr/>
        </p:nvGrpSpPr>
        <p:grpSpPr>
          <a:xfrm>
            <a:off x="1465487" y="4142593"/>
            <a:ext cx="3391759" cy="33917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6592" r="-43501"/>
              </a:stretch>
            </a:blipFill>
          </p:spPr>
          <p:txBody>
            <a:bodyPr/>
            <a:lstStyle/>
            <a:p>
              <a:endParaRPr lang="fr-FR"/>
            </a:p>
          </p:txBody>
        </p:sp>
      </p:grpSp>
      <p:grpSp>
        <p:nvGrpSpPr>
          <p:cNvPr id="9" name="Group 9"/>
          <p:cNvGrpSpPr/>
          <p:nvPr/>
        </p:nvGrpSpPr>
        <p:grpSpPr>
          <a:xfrm>
            <a:off x="5453909" y="4142593"/>
            <a:ext cx="3391759" cy="339175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fr-FR"/>
            </a:p>
          </p:txBody>
        </p:sp>
      </p:grpSp>
      <p:grpSp>
        <p:nvGrpSpPr>
          <p:cNvPr id="11" name="Group 11"/>
          <p:cNvGrpSpPr/>
          <p:nvPr/>
        </p:nvGrpSpPr>
        <p:grpSpPr>
          <a:xfrm>
            <a:off x="13430754" y="4145563"/>
            <a:ext cx="3391759" cy="33917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9086" r="-39086"/>
              </a:stretch>
            </a:blipFill>
          </p:spPr>
          <p:txBody>
            <a:bodyPr/>
            <a:lstStyle/>
            <a:p>
              <a:endParaRPr lang="fr-FR"/>
            </a:p>
          </p:txBody>
        </p:sp>
      </p:grpSp>
      <p:sp>
        <p:nvSpPr>
          <p:cNvPr id="13" name="TextBox 13"/>
          <p:cNvSpPr txBox="1"/>
          <p:nvPr/>
        </p:nvSpPr>
        <p:spPr>
          <a:xfrm>
            <a:off x="1032263" y="1085850"/>
            <a:ext cx="8604487" cy="1667561"/>
          </a:xfrm>
          <a:prstGeom prst="rect">
            <a:avLst/>
          </a:prstGeom>
        </p:spPr>
        <p:txBody>
          <a:bodyPr lIns="0" tIns="0" rIns="0" bIns="0" rtlCol="0" anchor="t">
            <a:spAutoFit/>
          </a:bodyPr>
          <a:lstStyle/>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Notre</a:t>
            </a:r>
          </a:p>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Gamme de Prestations</a:t>
            </a:r>
          </a:p>
        </p:txBody>
      </p:sp>
      <p:sp>
        <p:nvSpPr>
          <p:cNvPr id="14" name="TextBox 14"/>
          <p:cNvSpPr txBox="1"/>
          <p:nvPr/>
        </p:nvSpPr>
        <p:spPr>
          <a:xfrm>
            <a:off x="10670048" y="1000125"/>
            <a:ext cx="6092900" cy="1240154"/>
          </a:xfrm>
          <a:prstGeom prst="rect">
            <a:avLst/>
          </a:prstGeom>
        </p:spPr>
        <p:txBody>
          <a:bodyPr lIns="0" tIns="0" rIns="0" bIns="0" rtlCol="0" anchor="t">
            <a:spAutoFit/>
          </a:bodyPr>
          <a:lstStyle/>
          <a:p>
            <a:pPr algn="l">
              <a:lnSpc>
                <a:spcPts val="2520"/>
              </a:lnSpc>
            </a:pPr>
            <a:r>
              <a:rPr lang="en-US" sz="1800" b="1">
                <a:solidFill>
                  <a:srgbClr val="000000"/>
                </a:solidFill>
                <a:latin typeface="Open Sans 1 Bold"/>
                <a:ea typeface="Open Sans 1 Bold"/>
                <a:cs typeface="Open Sans 1 Bold"/>
                <a:sym typeface="Open Sans 1 Bold"/>
              </a:rPr>
              <a:t>Dans cette section, détaillez les services que propose votre entreprise. Accompagnez chaque service d'une courte description, en mettant en avant ses principaux avantages et bénéfices.</a:t>
            </a:r>
          </a:p>
        </p:txBody>
      </p:sp>
      <p:sp>
        <p:nvSpPr>
          <p:cNvPr id="15" name="TextBox 15"/>
          <p:cNvSpPr txBox="1"/>
          <p:nvPr/>
        </p:nvSpPr>
        <p:spPr>
          <a:xfrm>
            <a:off x="9442332" y="7667703"/>
            <a:ext cx="3391759" cy="1369059"/>
          </a:xfrm>
          <a:prstGeom prst="rect">
            <a:avLst/>
          </a:prstGeom>
        </p:spPr>
        <p:txBody>
          <a:bodyPr lIns="0" tIns="0" rIns="0" bIns="0" rtlCol="0" anchor="t">
            <a:spAutoFit/>
          </a:bodyPr>
          <a:lstStyle/>
          <a:p>
            <a:pPr algn="ctr">
              <a:lnSpc>
                <a:spcPts val="2240"/>
              </a:lnSpc>
            </a:pPr>
            <a:r>
              <a:rPr lang="en-US" sz="1600">
                <a:solidFill>
                  <a:srgbClr val="000000"/>
                </a:solidFill>
                <a:latin typeface="Open Sans 1"/>
                <a:ea typeface="Open Sans 1"/>
                <a:cs typeface="Open Sans 1"/>
                <a:sym typeface="Open Sans 1"/>
              </a:rPr>
              <a:t>Présentez vos offres principales de façon concise pour que vos clients potentiels puissent immédiatement percevoir comment elles répondent à leurs besoins.</a:t>
            </a:r>
          </a:p>
        </p:txBody>
      </p:sp>
      <p:sp>
        <p:nvSpPr>
          <p:cNvPr id="16" name="TextBox 16"/>
          <p:cNvSpPr txBox="1"/>
          <p:nvPr/>
        </p:nvSpPr>
        <p:spPr>
          <a:xfrm>
            <a:off x="1465487" y="7667703"/>
            <a:ext cx="3391759" cy="1369059"/>
          </a:xfrm>
          <a:prstGeom prst="rect">
            <a:avLst/>
          </a:prstGeom>
        </p:spPr>
        <p:txBody>
          <a:bodyPr lIns="0" tIns="0" rIns="0" bIns="0" rtlCol="0" anchor="t">
            <a:spAutoFit/>
          </a:bodyPr>
          <a:lstStyle/>
          <a:p>
            <a:pPr algn="ctr">
              <a:lnSpc>
                <a:spcPts val="2240"/>
              </a:lnSpc>
            </a:pPr>
            <a:r>
              <a:rPr lang="en-US" sz="1600">
                <a:solidFill>
                  <a:srgbClr val="000000"/>
                </a:solidFill>
                <a:latin typeface="Open Sans 1"/>
                <a:ea typeface="Open Sans 1"/>
                <a:cs typeface="Open Sans 1"/>
                <a:sym typeface="Open Sans 1"/>
              </a:rPr>
              <a:t>Présentez vos offres principales de façon concise pour que vos clients potentiels puissent immédiatement percevoir comment elles répondent à leurs besoins.</a:t>
            </a:r>
          </a:p>
        </p:txBody>
      </p:sp>
      <p:grpSp>
        <p:nvGrpSpPr>
          <p:cNvPr id="17" name="Group 17"/>
          <p:cNvGrpSpPr/>
          <p:nvPr/>
        </p:nvGrpSpPr>
        <p:grpSpPr>
          <a:xfrm>
            <a:off x="1370250" y="3491072"/>
            <a:ext cx="3582233" cy="415435"/>
            <a:chOff x="0" y="0"/>
            <a:chExt cx="4776310" cy="553914"/>
          </a:xfrm>
        </p:grpSpPr>
        <p:grpSp>
          <p:nvGrpSpPr>
            <p:cNvPr id="18" name="Group 18"/>
            <p:cNvGrpSpPr/>
            <p:nvPr/>
          </p:nvGrpSpPr>
          <p:grpSpPr>
            <a:xfrm>
              <a:off x="1131612" y="0"/>
              <a:ext cx="2513087" cy="553914"/>
              <a:chOff x="0" y="0"/>
              <a:chExt cx="496412" cy="109415"/>
            </a:xfrm>
          </p:grpSpPr>
          <p:sp>
            <p:nvSpPr>
              <p:cNvPr id="19" name="Freeform 19"/>
              <p:cNvSpPr/>
              <p:nvPr/>
            </p:nvSpPr>
            <p:spPr>
              <a:xfrm>
                <a:off x="0" y="0"/>
                <a:ext cx="496412" cy="109415"/>
              </a:xfrm>
              <a:custGeom>
                <a:avLst/>
                <a:gdLst/>
                <a:ahLst/>
                <a:cxnLst/>
                <a:rect l="l" t="t" r="r" b="b"/>
                <a:pathLst>
                  <a:path w="496412" h="109415">
                    <a:moveTo>
                      <a:pt x="45183" y="0"/>
                    </a:moveTo>
                    <a:lnTo>
                      <a:pt x="451229" y="0"/>
                    </a:lnTo>
                    <a:cubicBezTo>
                      <a:pt x="463213" y="0"/>
                      <a:pt x="474705" y="4760"/>
                      <a:pt x="483179" y="13234"/>
                    </a:cubicBezTo>
                    <a:cubicBezTo>
                      <a:pt x="491652" y="21707"/>
                      <a:pt x="496412" y="33200"/>
                      <a:pt x="496412" y="45183"/>
                    </a:cubicBezTo>
                    <a:lnTo>
                      <a:pt x="496412" y="64232"/>
                    </a:lnTo>
                    <a:cubicBezTo>
                      <a:pt x="496412" y="76216"/>
                      <a:pt x="491652" y="87708"/>
                      <a:pt x="483179" y="96181"/>
                    </a:cubicBezTo>
                    <a:cubicBezTo>
                      <a:pt x="474705" y="104655"/>
                      <a:pt x="463213" y="109415"/>
                      <a:pt x="451229" y="109415"/>
                    </a:cubicBezTo>
                    <a:lnTo>
                      <a:pt x="45183" y="109415"/>
                    </a:lnTo>
                    <a:cubicBezTo>
                      <a:pt x="33200" y="109415"/>
                      <a:pt x="21707" y="104655"/>
                      <a:pt x="13234" y="96181"/>
                    </a:cubicBezTo>
                    <a:cubicBezTo>
                      <a:pt x="4760" y="87708"/>
                      <a:pt x="0" y="76216"/>
                      <a:pt x="0" y="64232"/>
                    </a:cubicBezTo>
                    <a:lnTo>
                      <a:pt x="0" y="45183"/>
                    </a:lnTo>
                    <a:cubicBezTo>
                      <a:pt x="0" y="33200"/>
                      <a:pt x="4760" y="21707"/>
                      <a:pt x="13234" y="13234"/>
                    </a:cubicBezTo>
                    <a:cubicBezTo>
                      <a:pt x="21707" y="4760"/>
                      <a:pt x="33200" y="0"/>
                      <a:pt x="45183" y="0"/>
                    </a:cubicBezTo>
                    <a:close/>
                  </a:path>
                </a:pathLst>
              </a:custGeom>
              <a:solidFill>
                <a:srgbClr val="ED3E20"/>
              </a:solidFill>
            </p:spPr>
            <p:txBody>
              <a:bodyPr/>
              <a:lstStyle/>
              <a:p>
                <a:endParaRPr lang="fr-FR"/>
              </a:p>
            </p:txBody>
          </p:sp>
          <p:sp>
            <p:nvSpPr>
              <p:cNvPr id="20" name="TextBox 20"/>
              <p:cNvSpPr txBox="1"/>
              <p:nvPr/>
            </p:nvSpPr>
            <p:spPr>
              <a:xfrm>
                <a:off x="0" y="-47625"/>
                <a:ext cx="496412" cy="157040"/>
              </a:xfrm>
              <a:prstGeom prst="rect">
                <a:avLst/>
              </a:prstGeom>
            </p:spPr>
            <p:txBody>
              <a:bodyPr lIns="50800" tIns="50800" rIns="50800" bIns="50800" rtlCol="0" anchor="ctr"/>
              <a:lstStyle/>
              <a:p>
                <a:pPr algn="ctr">
                  <a:lnSpc>
                    <a:spcPts val="2240"/>
                  </a:lnSpc>
                </a:pPr>
                <a:endParaRPr/>
              </a:p>
            </p:txBody>
          </p:sp>
        </p:grpSp>
        <p:sp>
          <p:nvSpPr>
            <p:cNvPr id="21" name="TextBox 21"/>
            <p:cNvSpPr txBox="1"/>
            <p:nvPr/>
          </p:nvSpPr>
          <p:spPr>
            <a:xfrm>
              <a:off x="0" y="63832"/>
              <a:ext cx="4776310" cy="397674"/>
            </a:xfrm>
            <a:prstGeom prst="rect">
              <a:avLst/>
            </a:prstGeom>
          </p:spPr>
          <p:txBody>
            <a:bodyPr lIns="0" tIns="0" rIns="0" bIns="0" rtlCol="0" anchor="t">
              <a:spAutoFit/>
            </a:bodyPr>
            <a:lstStyle/>
            <a:p>
              <a:pPr algn="ctr">
                <a:lnSpc>
                  <a:spcPts val="2591"/>
                </a:lnSpc>
              </a:pPr>
              <a:r>
                <a:rPr lang="en-US" sz="1851" b="1">
                  <a:solidFill>
                    <a:srgbClr val="FFFFFF"/>
                  </a:solidFill>
                  <a:latin typeface="Open Sans 1 Bold"/>
                  <a:ea typeface="Open Sans 1 Bold"/>
                  <a:cs typeface="Open Sans 1 Bold"/>
                  <a:sym typeface="Open Sans 1 Bold"/>
                </a:rPr>
                <a:t>PRESTATION 1</a:t>
              </a:r>
            </a:p>
          </p:txBody>
        </p:sp>
      </p:grpSp>
      <p:grpSp>
        <p:nvGrpSpPr>
          <p:cNvPr id="22" name="Group 22"/>
          <p:cNvGrpSpPr/>
          <p:nvPr/>
        </p:nvGrpSpPr>
        <p:grpSpPr>
          <a:xfrm>
            <a:off x="5358672" y="3491072"/>
            <a:ext cx="3582233" cy="415435"/>
            <a:chOff x="0" y="0"/>
            <a:chExt cx="4776310" cy="553914"/>
          </a:xfrm>
        </p:grpSpPr>
        <p:grpSp>
          <p:nvGrpSpPr>
            <p:cNvPr id="23" name="Group 23"/>
            <p:cNvGrpSpPr/>
            <p:nvPr/>
          </p:nvGrpSpPr>
          <p:grpSpPr>
            <a:xfrm>
              <a:off x="1131612" y="0"/>
              <a:ext cx="2513087" cy="553914"/>
              <a:chOff x="0" y="0"/>
              <a:chExt cx="496412" cy="109415"/>
            </a:xfrm>
          </p:grpSpPr>
          <p:sp>
            <p:nvSpPr>
              <p:cNvPr id="24" name="Freeform 24"/>
              <p:cNvSpPr/>
              <p:nvPr/>
            </p:nvSpPr>
            <p:spPr>
              <a:xfrm>
                <a:off x="0" y="0"/>
                <a:ext cx="496412" cy="109415"/>
              </a:xfrm>
              <a:custGeom>
                <a:avLst/>
                <a:gdLst/>
                <a:ahLst/>
                <a:cxnLst/>
                <a:rect l="l" t="t" r="r" b="b"/>
                <a:pathLst>
                  <a:path w="496412" h="109415">
                    <a:moveTo>
                      <a:pt x="45183" y="0"/>
                    </a:moveTo>
                    <a:lnTo>
                      <a:pt x="451229" y="0"/>
                    </a:lnTo>
                    <a:cubicBezTo>
                      <a:pt x="463213" y="0"/>
                      <a:pt x="474705" y="4760"/>
                      <a:pt x="483179" y="13234"/>
                    </a:cubicBezTo>
                    <a:cubicBezTo>
                      <a:pt x="491652" y="21707"/>
                      <a:pt x="496412" y="33200"/>
                      <a:pt x="496412" y="45183"/>
                    </a:cubicBezTo>
                    <a:lnTo>
                      <a:pt x="496412" y="64232"/>
                    </a:lnTo>
                    <a:cubicBezTo>
                      <a:pt x="496412" y="76216"/>
                      <a:pt x="491652" y="87708"/>
                      <a:pt x="483179" y="96181"/>
                    </a:cubicBezTo>
                    <a:cubicBezTo>
                      <a:pt x="474705" y="104655"/>
                      <a:pt x="463213" y="109415"/>
                      <a:pt x="451229" y="109415"/>
                    </a:cubicBezTo>
                    <a:lnTo>
                      <a:pt x="45183" y="109415"/>
                    </a:lnTo>
                    <a:cubicBezTo>
                      <a:pt x="33200" y="109415"/>
                      <a:pt x="21707" y="104655"/>
                      <a:pt x="13234" y="96181"/>
                    </a:cubicBezTo>
                    <a:cubicBezTo>
                      <a:pt x="4760" y="87708"/>
                      <a:pt x="0" y="76216"/>
                      <a:pt x="0" y="64232"/>
                    </a:cubicBezTo>
                    <a:lnTo>
                      <a:pt x="0" y="45183"/>
                    </a:lnTo>
                    <a:cubicBezTo>
                      <a:pt x="0" y="33200"/>
                      <a:pt x="4760" y="21707"/>
                      <a:pt x="13234" y="13234"/>
                    </a:cubicBezTo>
                    <a:cubicBezTo>
                      <a:pt x="21707" y="4760"/>
                      <a:pt x="33200" y="0"/>
                      <a:pt x="45183" y="0"/>
                    </a:cubicBezTo>
                    <a:close/>
                  </a:path>
                </a:pathLst>
              </a:custGeom>
              <a:solidFill>
                <a:srgbClr val="ED3E20"/>
              </a:solidFill>
            </p:spPr>
            <p:txBody>
              <a:bodyPr/>
              <a:lstStyle/>
              <a:p>
                <a:endParaRPr lang="fr-FR"/>
              </a:p>
            </p:txBody>
          </p:sp>
          <p:sp>
            <p:nvSpPr>
              <p:cNvPr id="25" name="TextBox 25"/>
              <p:cNvSpPr txBox="1"/>
              <p:nvPr/>
            </p:nvSpPr>
            <p:spPr>
              <a:xfrm>
                <a:off x="0" y="-47625"/>
                <a:ext cx="496412" cy="157040"/>
              </a:xfrm>
              <a:prstGeom prst="rect">
                <a:avLst/>
              </a:prstGeom>
            </p:spPr>
            <p:txBody>
              <a:bodyPr lIns="50800" tIns="50800" rIns="50800" bIns="50800" rtlCol="0" anchor="ctr"/>
              <a:lstStyle/>
              <a:p>
                <a:pPr algn="ctr">
                  <a:lnSpc>
                    <a:spcPts val="2240"/>
                  </a:lnSpc>
                </a:pPr>
                <a:endParaRPr/>
              </a:p>
            </p:txBody>
          </p:sp>
        </p:grpSp>
        <p:sp>
          <p:nvSpPr>
            <p:cNvPr id="26" name="TextBox 26"/>
            <p:cNvSpPr txBox="1"/>
            <p:nvPr/>
          </p:nvSpPr>
          <p:spPr>
            <a:xfrm>
              <a:off x="0" y="63832"/>
              <a:ext cx="4776310" cy="397674"/>
            </a:xfrm>
            <a:prstGeom prst="rect">
              <a:avLst/>
            </a:prstGeom>
          </p:spPr>
          <p:txBody>
            <a:bodyPr lIns="0" tIns="0" rIns="0" bIns="0" rtlCol="0" anchor="t">
              <a:spAutoFit/>
            </a:bodyPr>
            <a:lstStyle/>
            <a:p>
              <a:pPr algn="ctr">
                <a:lnSpc>
                  <a:spcPts val="2591"/>
                </a:lnSpc>
              </a:pPr>
              <a:r>
                <a:rPr lang="en-US" sz="1851" b="1">
                  <a:solidFill>
                    <a:srgbClr val="FFFFFF"/>
                  </a:solidFill>
                  <a:latin typeface="Open Sans 1 Bold"/>
                  <a:ea typeface="Open Sans 1 Bold"/>
                  <a:cs typeface="Open Sans 1 Bold"/>
                  <a:sym typeface="Open Sans 1 Bold"/>
                </a:rPr>
                <a:t>PRESTATION 2</a:t>
              </a:r>
            </a:p>
          </p:txBody>
        </p:sp>
      </p:grpSp>
      <p:grpSp>
        <p:nvGrpSpPr>
          <p:cNvPr id="27" name="Group 27"/>
          <p:cNvGrpSpPr/>
          <p:nvPr/>
        </p:nvGrpSpPr>
        <p:grpSpPr>
          <a:xfrm>
            <a:off x="9347095" y="3491072"/>
            <a:ext cx="3582233" cy="415435"/>
            <a:chOff x="0" y="0"/>
            <a:chExt cx="4776310" cy="553914"/>
          </a:xfrm>
        </p:grpSpPr>
        <p:grpSp>
          <p:nvGrpSpPr>
            <p:cNvPr id="28" name="Group 28"/>
            <p:cNvGrpSpPr/>
            <p:nvPr/>
          </p:nvGrpSpPr>
          <p:grpSpPr>
            <a:xfrm>
              <a:off x="1131612" y="0"/>
              <a:ext cx="2513087" cy="553914"/>
              <a:chOff x="0" y="0"/>
              <a:chExt cx="496412" cy="109415"/>
            </a:xfrm>
          </p:grpSpPr>
          <p:sp>
            <p:nvSpPr>
              <p:cNvPr id="29" name="Freeform 29"/>
              <p:cNvSpPr/>
              <p:nvPr/>
            </p:nvSpPr>
            <p:spPr>
              <a:xfrm>
                <a:off x="0" y="0"/>
                <a:ext cx="496412" cy="109415"/>
              </a:xfrm>
              <a:custGeom>
                <a:avLst/>
                <a:gdLst/>
                <a:ahLst/>
                <a:cxnLst/>
                <a:rect l="l" t="t" r="r" b="b"/>
                <a:pathLst>
                  <a:path w="496412" h="109415">
                    <a:moveTo>
                      <a:pt x="45183" y="0"/>
                    </a:moveTo>
                    <a:lnTo>
                      <a:pt x="451229" y="0"/>
                    </a:lnTo>
                    <a:cubicBezTo>
                      <a:pt x="463213" y="0"/>
                      <a:pt x="474705" y="4760"/>
                      <a:pt x="483179" y="13234"/>
                    </a:cubicBezTo>
                    <a:cubicBezTo>
                      <a:pt x="491652" y="21707"/>
                      <a:pt x="496412" y="33200"/>
                      <a:pt x="496412" y="45183"/>
                    </a:cubicBezTo>
                    <a:lnTo>
                      <a:pt x="496412" y="64232"/>
                    </a:lnTo>
                    <a:cubicBezTo>
                      <a:pt x="496412" y="76216"/>
                      <a:pt x="491652" y="87708"/>
                      <a:pt x="483179" y="96181"/>
                    </a:cubicBezTo>
                    <a:cubicBezTo>
                      <a:pt x="474705" y="104655"/>
                      <a:pt x="463213" y="109415"/>
                      <a:pt x="451229" y="109415"/>
                    </a:cubicBezTo>
                    <a:lnTo>
                      <a:pt x="45183" y="109415"/>
                    </a:lnTo>
                    <a:cubicBezTo>
                      <a:pt x="33200" y="109415"/>
                      <a:pt x="21707" y="104655"/>
                      <a:pt x="13234" y="96181"/>
                    </a:cubicBezTo>
                    <a:cubicBezTo>
                      <a:pt x="4760" y="87708"/>
                      <a:pt x="0" y="76216"/>
                      <a:pt x="0" y="64232"/>
                    </a:cubicBezTo>
                    <a:lnTo>
                      <a:pt x="0" y="45183"/>
                    </a:lnTo>
                    <a:cubicBezTo>
                      <a:pt x="0" y="33200"/>
                      <a:pt x="4760" y="21707"/>
                      <a:pt x="13234" y="13234"/>
                    </a:cubicBezTo>
                    <a:cubicBezTo>
                      <a:pt x="21707" y="4760"/>
                      <a:pt x="33200" y="0"/>
                      <a:pt x="45183" y="0"/>
                    </a:cubicBezTo>
                    <a:close/>
                  </a:path>
                </a:pathLst>
              </a:custGeom>
              <a:solidFill>
                <a:srgbClr val="ED3E20"/>
              </a:solidFill>
            </p:spPr>
            <p:txBody>
              <a:bodyPr/>
              <a:lstStyle/>
              <a:p>
                <a:endParaRPr lang="fr-FR"/>
              </a:p>
            </p:txBody>
          </p:sp>
          <p:sp>
            <p:nvSpPr>
              <p:cNvPr id="30" name="TextBox 30"/>
              <p:cNvSpPr txBox="1"/>
              <p:nvPr/>
            </p:nvSpPr>
            <p:spPr>
              <a:xfrm>
                <a:off x="0" y="-47625"/>
                <a:ext cx="496412" cy="157040"/>
              </a:xfrm>
              <a:prstGeom prst="rect">
                <a:avLst/>
              </a:prstGeom>
            </p:spPr>
            <p:txBody>
              <a:bodyPr lIns="50800" tIns="50800" rIns="50800" bIns="50800" rtlCol="0" anchor="ctr"/>
              <a:lstStyle/>
              <a:p>
                <a:pPr algn="ctr">
                  <a:lnSpc>
                    <a:spcPts val="2240"/>
                  </a:lnSpc>
                </a:pPr>
                <a:endParaRPr/>
              </a:p>
            </p:txBody>
          </p:sp>
        </p:grpSp>
        <p:sp>
          <p:nvSpPr>
            <p:cNvPr id="31" name="TextBox 31"/>
            <p:cNvSpPr txBox="1"/>
            <p:nvPr/>
          </p:nvSpPr>
          <p:spPr>
            <a:xfrm>
              <a:off x="0" y="63832"/>
              <a:ext cx="4776310" cy="397674"/>
            </a:xfrm>
            <a:prstGeom prst="rect">
              <a:avLst/>
            </a:prstGeom>
          </p:spPr>
          <p:txBody>
            <a:bodyPr lIns="0" tIns="0" rIns="0" bIns="0" rtlCol="0" anchor="t">
              <a:spAutoFit/>
            </a:bodyPr>
            <a:lstStyle/>
            <a:p>
              <a:pPr algn="ctr">
                <a:lnSpc>
                  <a:spcPts val="2591"/>
                </a:lnSpc>
              </a:pPr>
              <a:r>
                <a:rPr lang="en-US" sz="1851" b="1">
                  <a:solidFill>
                    <a:srgbClr val="FFFFFF"/>
                  </a:solidFill>
                  <a:latin typeface="Open Sans 1 Bold"/>
                  <a:ea typeface="Open Sans 1 Bold"/>
                  <a:cs typeface="Open Sans 1 Bold"/>
                  <a:sym typeface="Open Sans 1 Bold"/>
                </a:rPr>
                <a:t>PRESTATION 3</a:t>
              </a:r>
            </a:p>
          </p:txBody>
        </p:sp>
      </p:grpSp>
      <p:grpSp>
        <p:nvGrpSpPr>
          <p:cNvPr id="32" name="Group 32"/>
          <p:cNvGrpSpPr/>
          <p:nvPr/>
        </p:nvGrpSpPr>
        <p:grpSpPr>
          <a:xfrm>
            <a:off x="13335517" y="3491072"/>
            <a:ext cx="3582233" cy="415435"/>
            <a:chOff x="0" y="0"/>
            <a:chExt cx="4776310" cy="553914"/>
          </a:xfrm>
        </p:grpSpPr>
        <p:grpSp>
          <p:nvGrpSpPr>
            <p:cNvPr id="33" name="Group 33"/>
            <p:cNvGrpSpPr/>
            <p:nvPr/>
          </p:nvGrpSpPr>
          <p:grpSpPr>
            <a:xfrm>
              <a:off x="1131612" y="0"/>
              <a:ext cx="2513087" cy="553914"/>
              <a:chOff x="0" y="0"/>
              <a:chExt cx="496412" cy="109415"/>
            </a:xfrm>
          </p:grpSpPr>
          <p:sp>
            <p:nvSpPr>
              <p:cNvPr id="34" name="Freeform 34"/>
              <p:cNvSpPr/>
              <p:nvPr/>
            </p:nvSpPr>
            <p:spPr>
              <a:xfrm>
                <a:off x="0" y="0"/>
                <a:ext cx="496412" cy="109415"/>
              </a:xfrm>
              <a:custGeom>
                <a:avLst/>
                <a:gdLst/>
                <a:ahLst/>
                <a:cxnLst/>
                <a:rect l="l" t="t" r="r" b="b"/>
                <a:pathLst>
                  <a:path w="496412" h="109415">
                    <a:moveTo>
                      <a:pt x="45183" y="0"/>
                    </a:moveTo>
                    <a:lnTo>
                      <a:pt x="451229" y="0"/>
                    </a:lnTo>
                    <a:cubicBezTo>
                      <a:pt x="463213" y="0"/>
                      <a:pt x="474705" y="4760"/>
                      <a:pt x="483179" y="13234"/>
                    </a:cubicBezTo>
                    <a:cubicBezTo>
                      <a:pt x="491652" y="21707"/>
                      <a:pt x="496412" y="33200"/>
                      <a:pt x="496412" y="45183"/>
                    </a:cubicBezTo>
                    <a:lnTo>
                      <a:pt x="496412" y="64232"/>
                    </a:lnTo>
                    <a:cubicBezTo>
                      <a:pt x="496412" y="76216"/>
                      <a:pt x="491652" y="87708"/>
                      <a:pt x="483179" y="96181"/>
                    </a:cubicBezTo>
                    <a:cubicBezTo>
                      <a:pt x="474705" y="104655"/>
                      <a:pt x="463213" y="109415"/>
                      <a:pt x="451229" y="109415"/>
                    </a:cubicBezTo>
                    <a:lnTo>
                      <a:pt x="45183" y="109415"/>
                    </a:lnTo>
                    <a:cubicBezTo>
                      <a:pt x="33200" y="109415"/>
                      <a:pt x="21707" y="104655"/>
                      <a:pt x="13234" y="96181"/>
                    </a:cubicBezTo>
                    <a:cubicBezTo>
                      <a:pt x="4760" y="87708"/>
                      <a:pt x="0" y="76216"/>
                      <a:pt x="0" y="64232"/>
                    </a:cubicBezTo>
                    <a:lnTo>
                      <a:pt x="0" y="45183"/>
                    </a:lnTo>
                    <a:cubicBezTo>
                      <a:pt x="0" y="33200"/>
                      <a:pt x="4760" y="21707"/>
                      <a:pt x="13234" y="13234"/>
                    </a:cubicBezTo>
                    <a:cubicBezTo>
                      <a:pt x="21707" y="4760"/>
                      <a:pt x="33200" y="0"/>
                      <a:pt x="45183" y="0"/>
                    </a:cubicBezTo>
                    <a:close/>
                  </a:path>
                </a:pathLst>
              </a:custGeom>
              <a:solidFill>
                <a:srgbClr val="ED3E20"/>
              </a:solidFill>
            </p:spPr>
            <p:txBody>
              <a:bodyPr/>
              <a:lstStyle/>
              <a:p>
                <a:endParaRPr lang="fr-FR"/>
              </a:p>
            </p:txBody>
          </p:sp>
          <p:sp>
            <p:nvSpPr>
              <p:cNvPr id="35" name="TextBox 35"/>
              <p:cNvSpPr txBox="1"/>
              <p:nvPr/>
            </p:nvSpPr>
            <p:spPr>
              <a:xfrm>
                <a:off x="0" y="-47625"/>
                <a:ext cx="496412" cy="157040"/>
              </a:xfrm>
              <a:prstGeom prst="rect">
                <a:avLst/>
              </a:prstGeom>
            </p:spPr>
            <p:txBody>
              <a:bodyPr lIns="50800" tIns="50800" rIns="50800" bIns="50800" rtlCol="0" anchor="ctr"/>
              <a:lstStyle/>
              <a:p>
                <a:pPr algn="ctr">
                  <a:lnSpc>
                    <a:spcPts val="2240"/>
                  </a:lnSpc>
                </a:pPr>
                <a:endParaRPr/>
              </a:p>
            </p:txBody>
          </p:sp>
        </p:grpSp>
        <p:sp>
          <p:nvSpPr>
            <p:cNvPr id="36" name="TextBox 36"/>
            <p:cNvSpPr txBox="1"/>
            <p:nvPr/>
          </p:nvSpPr>
          <p:spPr>
            <a:xfrm>
              <a:off x="0" y="63832"/>
              <a:ext cx="4776310" cy="397674"/>
            </a:xfrm>
            <a:prstGeom prst="rect">
              <a:avLst/>
            </a:prstGeom>
          </p:spPr>
          <p:txBody>
            <a:bodyPr lIns="0" tIns="0" rIns="0" bIns="0" rtlCol="0" anchor="t">
              <a:spAutoFit/>
            </a:bodyPr>
            <a:lstStyle/>
            <a:p>
              <a:pPr algn="ctr">
                <a:lnSpc>
                  <a:spcPts val="2591"/>
                </a:lnSpc>
              </a:pPr>
              <a:r>
                <a:rPr lang="en-US" sz="1851" b="1">
                  <a:solidFill>
                    <a:srgbClr val="FFFFFF"/>
                  </a:solidFill>
                  <a:latin typeface="Open Sans 1 Bold"/>
                  <a:ea typeface="Open Sans 1 Bold"/>
                  <a:cs typeface="Open Sans 1 Bold"/>
                  <a:sym typeface="Open Sans 1 Bold"/>
                </a:rPr>
                <a:t>PRESTATION 4</a:t>
              </a:r>
            </a:p>
          </p:txBody>
        </p:sp>
      </p:grpSp>
      <p:sp>
        <p:nvSpPr>
          <p:cNvPr id="37" name="TextBox 37"/>
          <p:cNvSpPr txBox="1"/>
          <p:nvPr/>
        </p:nvSpPr>
        <p:spPr>
          <a:xfrm>
            <a:off x="5453909" y="7667703"/>
            <a:ext cx="3391759" cy="1369059"/>
          </a:xfrm>
          <a:prstGeom prst="rect">
            <a:avLst/>
          </a:prstGeom>
        </p:spPr>
        <p:txBody>
          <a:bodyPr lIns="0" tIns="0" rIns="0" bIns="0" rtlCol="0" anchor="t">
            <a:spAutoFit/>
          </a:bodyPr>
          <a:lstStyle/>
          <a:p>
            <a:pPr algn="ctr">
              <a:lnSpc>
                <a:spcPts val="2240"/>
              </a:lnSpc>
            </a:pPr>
            <a:r>
              <a:rPr lang="en-US" sz="1600">
                <a:solidFill>
                  <a:srgbClr val="000000"/>
                </a:solidFill>
                <a:latin typeface="Open Sans 1"/>
                <a:ea typeface="Open Sans 1"/>
                <a:cs typeface="Open Sans 1"/>
                <a:sym typeface="Open Sans 1"/>
              </a:rPr>
              <a:t>Présentez vos offres principales de façon concise pour que vos clients potentiels puissent immédiatement percevoir comment elles répondent à leurs besoins.</a:t>
            </a:r>
          </a:p>
        </p:txBody>
      </p:sp>
      <p:sp>
        <p:nvSpPr>
          <p:cNvPr id="38" name="TextBox 38"/>
          <p:cNvSpPr txBox="1"/>
          <p:nvPr/>
        </p:nvSpPr>
        <p:spPr>
          <a:xfrm>
            <a:off x="13430754" y="7667703"/>
            <a:ext cx="3391759" cy="1369059"/>
          </a:xfrm>
          <a:prstGeom prst="rect">
            <a:avLst/>
          </a:prstGeom>
        </p:spPr>
        <p:txBody>
          <a:bodyPr lIns="0" tIns="0" rIns="0" bIns="0" rtlCol="0" anchor="t">
            <a:spAutoFit/>
          </a:bodyPr>
          <a:lstStyle/>
          <a:p>
            <a:pPr algn="ctr">
              <a:lnSpc>
                <a:spcPts val="2240"/>
              </a:lnSpc>
            </a:pPr>
            <a:r>
              <a:rPr lang="en-US" sz="1600">
                <a:solidFill>
                  <a:srgbClr val="000000"/>
                </a:solidFill>
                <a:latin typeface="Open Sans 1"/>
                <a:ea typeface="Open Sans 1"/>
                <a:cs typeface="Open Sans 1"/>
                <a:sym typeface="Open Sans 1"/>
              </a:rPr>
              <a:t>Présentez vos offres principales de façon concise pour que vos clients potentiels puissent immédiatement percevoir comment elles répondent à leurs besoins.</a:t>
            </a:r>
          </a:p>
        </p:txBody>
      </p:sp>
      <p:sp>
        <p:nvSpPr>
          <p:cNvPr id="39" name="TextBox 39"/>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15</a:t>
            </a:r>
          </a:p>
        </p:txBody>
      </p:sp>
      <p:sp>
        <p:nvSpPr>
          <p:cNvPr id="40" name="TextBox 40"/>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C0F0A"/>
        </a:solidFill>
        <a:effectLst/>
      </p:bgPr>
    </p:bg>
    <p:spTree>
      <p:nvGrpSpPr>
        <p:cNvPr id="1" name=""/>
        <p:cNvGrpSpPr/>
        <p:nvPr/>
      </p:nvGrpSpPr>
      <p:grpSpPr>
        <a:xfrm>
          <a:off x="0" y="0"/>
          <a:ext cx="0" cy="0"/>
          <a:chOff x="0" y="0"/>
          <a:chExt cx="0" cy="0"/>
        </a:xfrm>
      </p:grpSpPr>
      <p:grpSp>
        <p:nvGrpSpPr>
          <p:cNvPr id="2" name="Group 2"/>
          <p:cNvGrpSpPr/>
          <p:nvPr/>
        </p:nvGrpSpPr>
        <p:grpSpPr>
          <a:xfrm>
            <a:off x="9449230" y="1593351"/>
            <a:ext cx="3391759" cy="339175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8555" t="-50918" r="-117963"/>
              </a:stretch>
            </a:blipFill>
          </p:spPr>
          <p:txBody>
            <a:bodyPr/>
            <a:lstStyle/>
            <a:p>
              <a:endParaRPr lang="fr-FR"/>
            </a:p>
          </p:txBody>
        </p:sp>
      </p:grpSp>
      <p:grpSp>
        <p:nvGrpSpPr>
          <p:cNvPr id="4" name="Group 4"/>
          <p:cNvGrpSpPr/>
          <p:nvPr/>
        </p:nvGrpSpPr>
        <p:grpSpPr>
          <a:xfrm>
            <a:off x="1465487" y="1591866"/>
            <a:ext cx="3391759" cy="339175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6592" r="-43501"/>
              </a:stretch>
            </a:blipFill>
          </p:spPr>
          <p:txBody>
            <a:bodyPr/>
            <a:lstStyle/>
            <a:p>
              <a:endParaRPr lang="fr-FR"/>
            </a:p>
          </p:txBody>
        </p:sp>
      </p:grpSp>
      <p:grpSp>
        <p:nvGrpSpPr>
          <p:cNvPr id="6" name="Group 6"/>
          <p:cNvGrpSpPr/>
          <p:nvPr/>
        </p:nvGrpSpPr>
        <p:grpSpPr>
          <a:xfrm>
            <a:off x="5436662" y="1591866"/>
            <a:ext cx="3391759" cy="339175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fr-FR"/>
            </a:p>
          </p:txBody>
        </p:sp>
      </p:grpSp>
      <p:grpSp>
        <p:nvGrpSpPr>
          <p:cNvPr id="8" name="Group 8"/>
          <p:cNvGrpSpPr/>
          <p:nvPr/>
        </p:nvGrpSpPr>
        <p:grpSpPr>
          <a:xfrm>
            <a:off x="13430754" y="1594835"/>
            <a:ext cx="3391759" cy="339175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9086" r="-39086"/>
              </a:stretch>
            </a:blipFill>
          </p:spPr>
          <p:txBody>
            <a:bodyPr/>
            <a:lstStyle/>
            <a:p>
              <a:endParaRPr lang="fr-FR"/>
            </a:p>
          </p:txBody>
        </p:sp>
      </p:grpSp>
      <p:sp>
        <p:nvSpPr>
          <p:cNvPr id="10" name="TextBox 10"/>
          <p:cNvSpPr txBox="1"/>
          <p:nvPr/>
        </p:nvSpPr>
        <p:spPr>
          <a:xfrm>
            <a:off x="1028700" y="6194426"/>
            <a:ext cx="4968650" cy="2496236"/>
          </a:xfrm>
          <a:prstGeom prst="rect">
            <a:avLst/>
          </a:prstGeom>
        </p:spPr>
        <p:txBody>
          <a:bodyPr lIns="0" tIns="0" rIns="0" bIns="0" rtlCol="0" anchor="t">
            <a:spAutoFit/>
          </a:bodyPr>
          <a:lstStyle/>
          <a:p>
            <a:pPr algn="l">
              <a:lnSpc>
                <a:spcPts val="6541"/>
              </a:lnSpc>
            </a:pPr>
            <a:r>
              <a:rPr lang="en-US" sz="5893" b="1">
                <a:solidFill>
                  <a:srgbClr val="FFFFFF"/>
                </a:solidFill>
                <a:latin typeface="Century Gothic Paneuropean Bold"/>
                <a:ea typeface="Century Gothic Paneuropean Bold"/>
                <a:cs typeface="Century Gothic Paneuropean Bold"/>
                <a:sym typeface="Century Gothic Paneuropean Bold"/>
              </a:rPr>
              <a:t>Notre</a:t>
            </a:r>
          </a:p>
          <a:p>
            <a:pPr algn="l">
              <a:lnSpc>
                <a:spcPts val="6541"/>
              </a:lnSpc>
            </a:pPr>
            <a:r>
              <a:rPr lang="en-US" sz="5893" b="1">
                <a:solidFill>
                  <a:srgbClr val="FFFFFF"/>
                </a:solidFill>
                <a:latin typeface="Century Gothic Paneuropean Bold"/>
                <a:ea typeface="Century Gothic Paneuropean Bold"/>
                <a:cs typeface="Century Gothic Paneuropean Bold"/>
                <a:sym typeface="Century Gothic Paneuropean Bold"/>
              </a:rPr>
              <a:t>Gamme de Prestations !</a:t>
            </a:r>
          </a:p>
        </p:txBody>
      </p:sp>
      <p:sp>
        <p:nvSpPr>
          <p:cNvPr id="11" name="TextBox 11"/>
          <p:cNvSpPr txBox="1"/>
          <p:nvPr/>
        </p:nvSpPr>
        <p:spPr>
          <a:xfrm>
            <a:off x="12499440" y="6442076"/>
            <a:ext cx="4323074" cy="2463799"/>
          </a:xfrm>
          <a:prstGeom prst="rect">
            <a:avLst/>
          </a:prstGeom>
        </p:spPr>
        <p:txBody>
          <a:bodyPr lIns="0" tIns="0" rIns="0" bIns="0" rtlCol="0" anchor="t">
            <a:spAutoFit/>
          </a:bodyPr>
          <a:lstStyle/>
          <a:p>
            <a:pPr algn="l">
              <a:lnSpc>
                <a:spcPts val="2800"/>
              </a:lnSpc>
            </a:pPr>
            <a:r>
              <a:rPr lang="en-US" sz="2000">
                <a:solidFill>
                  <a:srgbClr val="FFFFFF"/>
                </a:solidFill>
                <a:latin typeface="Open Sans 1"/>
                <a:ea typeface="Open Sans 1"/>
                <a:cs typeface="Open Sans 1"/>
                <a:sym typeface="Open Sans 1"/>
              </a:rPr>
              <a:t>Accompagnez chaque service d'une courte description, en mettant en avant ses principaux avantages et bénéfices. Cette approche permet à vos clients de comprendre rapidement la valeur ajoutée que vous leur proposez.</a:t>
            </a:r>
          </a:p>
        </p:txBody>
      </p:sp>
      <p:sp>
        <p:nvSpPr>
          <p:cNvPr id="12" name="TextBox 12"/>
          <p:cNvSpPr txBox="1"/>
          <p:nvPr/>
        </p:nvSpPr>
        <p:spPr>
          <a:xfrm>
            <a:off x="6982463" y="6089651"/>
            <a:ext cx="4323074" cy="2816224"/>
          </a:xfrm>
          <a:prstGeom prst="rect">
            <a:avLst/>
          </a:prstGeom>
        </p:spPr>
        <p:txBody>
          <a:bodyPr lIns="0" tIns="0" rIns="0" bIns="0" rtlCol="0" anchor="t">
            <a:spAutoFit/>
          </a:bodyPr>
          <a:lstStyle/>
          <a:p>
            <a:pPr algn="l">
              <a:lnSpc>
                <a:spcPts val="2800"/>
              </a:lnSpc>
            </a:pPr>
            <a:r>
              <a:rPr lang="en-US" sz="2000" b="1">
                <a:solidFill>
                  <a:srgbClr val="FFFFFF"/>
                </a:solidFill>
                <a:latin typeface="Open Sans 1 Bold"/>
                <a:ea typeface="Open Sans 1 Bold"/>
                <a:cs typeface="Open Sans 1 Bold"/>
                <a:sym typeface="Open Sans 1 Bold"/>
              </a:rPr>
              <a:t>Dans cette section, détaillez les services que propose votre entreprise. Présentez vos offres principales de façon concise pour que vos clients potentiels puissent immédiatement percevoir comment elles répondent à leurs besoins.</a:t>
            </a:r>
          </a:p>
        </p:txBody>
      </p:sp>
      <p:sp>
        <p:nvSpPr>
          <p:cNvPr id="13" name="TextBox 13"/>
          <p:cNvSpPr txBox="1"/>
          <p:nvPr/>
        </p:nvSpPr>
        <p:spPr>
          <a:xfrm>
            <a:off x="9353994" y="1125435"/>
            <a:ext cx="3582233" cy="305400"/>
          </a:xfrm>
          <a:prstGeom prst="rect">
            <a:avLst/>
          </a:prstGeom>
        </p:spPr>
        <p:txBody>
          <a:bodyPr lIns="0" tIns="0" rIns="0" bIns="0" rtlCol="0" anchor="t">
            <a:spAutoFit/>
          </a:bodyPr>
          <a:lstStyle/>
          <a:p>
            <a:pPr algn="ctr">
              <a:lnSpc>
                <a:spcPts val="2591"/>
              </a:lnSpc>
            </a:pPr>
            <a:r>
              <a:rPr lang="en-US" sz="1851" b="1">
                <a:solidFill>
                  <a:srgbClr val="FFFFFF"/>
                </a:solidFill>
                <a:latin typeface="Open Sans 1 Bold"/>
                <a:ea typeface="Open Sans 1 Bold"/>
                <a:cs typeface="Open Sans 1 Bold"/>
                <a:sym typeface="Open Sans 1 Bold"/>
              </a:rPr>
              <a:t>PRESTATION 3</a:t>
            </a:r>
          </a:p>
        </p:txBody>
      </p:sp>
      <p:sp>
        <p:nvSpPr>
          <p:cNvPr id="14" name="TextBox 14"/>
          <p:cNvSpPr txBox="1"/>
          <p:nvPr/>
        </p:nvSpPr>
        <p:spPr>
          <a:xfrm>
            <a:off x="1370250" y="1128404"/>
            <a:ext cx="3582233" cy="305400"/>
          </a:xfrm>
          <a:prstGeom prst="rect">
            <a:avLst/>
          </a:prstGeom>
        </p:spPr>
        <p:txBody>
          <a:bodyPr lIns="0" tIns="0" rIns="0" bIns="0" rtlCol="0" anchor="t">
            <a:spAutoFit/>
          </a:bodyPr>
          <a:lstStyle/>
          <a:p>
            <a:pPr algn="ctr">
              <a:lnSpc>
                <a:spcPts val="2591"/>
              </a:lnSpc>
            </a:pPr>
            <a:r>
              <a:rPr lang="en-US" sz="1851" b="1">
                <a:solidFill>
                  <a:srgbClr val="FFFFFF"/>
                </a:solidFill>
                <a:latin typeface="Open Sans 1 Bold"/>
                <a:ea typeface="Open Sans 1 Bold"/>
                <a:cs typeface="Open Sans 1 Bold"/>
                <a:sym typeface="Open Sans 1 Bold"/>
              </a:rPr>
              <a:t>PRESTATION 1</a:t>
            </a:r>
          </a:p>
        </p:txBody>
      </p:sp>
      <p:sp>
        <p:nvSpPr>
          <p:cNvPr id="15" name="TextBox 15"/>
          <p:cNvSpPr txBox="1"/>
          <p:nvPr/>
        </p:nvSpPr>
        <p:spPr>
          <a:xfrm>
            <a:off x="5341426" y="1123950"/>
            <a:ext cx="3582233" cy="305400"/>
          </a:xfrm>
          <a:prstGeom prst="rect">
            <a:avLst/>
          </a:prstGeom>
        </p:spPr>
        <p:txBody>
          <a:bodyPr lIns="0" tIns="0" rIns="0" bIns="0" rtlCol="0" anchor="t">
            <a:spAutoFit/>
          </a:bodyPr>
          <a:lstStyle/>
          <a:p>
            <a:pPr algn="ctr">
              <a:lnSpc>
                <a:spcPts val="2591"/>
              </a:lnSpc>
            </a:pPr>
            <a:r>
              <a:rPr lang="en-US" sz="1851" b="1">
                <a:solidFill>
                  <a:srgbClr val="FFFFFF"/>
                </a:solidFill>
                <a:latin typeface="Open Sans 1 Bold"/>
                <a:ea typeface="Open Sans 1 Bold"/>
                <a:cs typeface="Open Sans 1 Bold"/>
                <a:sym typeface="Open Sans 1 Bold"/>
              </a:rPr>
              <a:t>PRESTATION 2</a:t>
            </a:r>
          </a:p>
        </p:txBody>
      </p:sp>
      <p:sp>
        <p:nvSpPr>
          <p:cNvPr id="16" name="TextBox 16"/>
          <p:cNvSpPr txBox="1"/>
          <p:nvPr/>
        </p:nvSpPr>
        <p:spPr>
          <a:xfrm>
            <a:off x="13335517" y="1126919"/>
            <a:ext cx="3582233" cy="305400"/>
          </a:xfrm>
          <a:prstGeom prst="rect">
            <a:avLst/>
          </a:prstGeom>
        </p:spPr>
        <p:txBody>
          <a:bodyPr lIns="0" tIns="0" rIns="0" bIns="0" rtlCol="0" anchor="t">
            <a:spAutoFit/>
          </a:bodyPr>
          <a:lstStyle/>
          <a:p>
            <a:pPr algn="ctr">
              <a:lnSpc>
                <a:spcPts val="2591"/>
              </a:lnSpc>
            </a:pPr>
            <a:r>
              <a:rPr lang="en-US" sz="1851" b="1">
                <a:solidFill>
                  <a:srgbClr val="FFFFFF"/>
                </a:solidFill>
                <a:latin typeface="Open Sans 1 Bold"/>
                <a:ea typeface="Open Sans 1 Bold"/>
                <a:cs typeface="Open Sans 1 Bold"/>
                <a:sym typeface="Open Sans 1 Bold"/>
              </a:rPr>
              <a:t>PRESTATION 4</a:t>
            </a:r>
          </a:p>
        </p:txBody>
      </p:sp>
      <p:grpSp>
        <p:nvGrpSpPr>
          <p:cNvPr id="17" name="Group 17"/>
          <p:cNvGrpSpPr/>
          <p:nvPr/>
        </p:nvGrpSpPr>
        <p:grpSpPr>
          <a:xfrm>
            <a:off x="17129399" y="1028700"/>
            <a:ext cx="129901" cy="8229600"/>
            <a:chOff x="0" y="0"/>
            <a:chExt cx="34213" cy="2167467"/>
          </a:xfrm>
        </p:grpSpPr>
        <p:sp>
          <p:nvSpPr>
            <p:cNvPr id="18" name="Freeform 18"/>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9" name="TextBox 19"/>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20" name="TextBox 20"/>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FFFFFF"/>
                </a:solidFill>
                <a:latin typeface="Open Sans 1"/>
                <a:ea typeface="Open Sans 1"/>
                <a:cs typeface="Open Sans 1"/>
                <a:sym typeface="Open Sans 1"/>
              </a:rPr>
              <a:t>16</a:t>
            </a:r>
          </a:p>
        </p:txBody>
      </p:sp>
      <p:sp>
        <p:nvSpPr>
          <p:cNvPr id="21" name="TextBox 21"/>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FFFFFF"/>
                </a:solidFill>
                <a:latin typeface="Poppins"/>
                <a:ea typeface="Poppins"/>
                <a:cs typeface="Poppins"/>
                <a:sym typeface="Poppins"/>
              </a:rPr>
              <a:t>www.reallygreatsite.com</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415" y="-187902"/>
            <a:ext cx="18616829" cy="4154581"/>
            <a:chOff x="0" y="0"/>
            <a:chExt cx="4903198" cy="1094211"/>
          </a:xfrm>
        </p:grpSpPr>
        <p:sp>
          <p:nvSpPr>
            <p:cNvPr id="3" name="Freeform 3"/>
            <p:cNvSpPr/>
            <p:nvPr/>
          </p:nvSpPr>
          <p:spPr>
            <a:xfrm>
              <a:off x="0" y="0"/>
              <a:ext cx="4903198" cy="1094211"/>
            </a:xfrm>
            <a:custGeom>
              <a:avLst/>
              <a:gdLst/>
              <a:ahLst/>
              <a:cxnLst/>
              <a:rect l="l" t="t" r="r" b="b"/>
              <a:pathLst>
                <a:path w="4903198" h="1094211">
                  <a:moveTo>
                    <a:pt x="0" y="0"/>
                  </a:moveTo>
                  <a:lnTo>
                    <a:pt x="4903198" y="0"/>
                  </a:lnTo>
                  <a:lnTo>
                    <a:pt x="4903198" y="1094211"/>
                  </a:lnTo>
                  <a:lnTo>
                    <a:pt x="0" y="1094211"/>
                  </a:lnTo>
                  <a:close/>
                </a:path>
              </a:pathLst>
            </a:custGeom>
            <a:solidFill>
              <a:srgbClr val="EAEAEC"/>
            </a:solidFill>
          </p:spPr>
          <p:txBody>
            <a:bodyPr/>
            <a:lstStyle/>
            <a:p>
              <a:endParaRPr lang="fr-FR"/>
            </a:p>
          </p:txBody>
        </p:sp>
        <p:sp>
          <p:nvSpPr>
            <p:cNvPr id="4" name="TextBox 4"/>
            <p:cNvSpPr txBox="1"/>
            <p:nvPr/>
          </p:nvSpPr>
          <p:spPr>
            <a:xfrm>
              <a:off x="0" y="-47625"/>
              <a:ext cx="4903198" cy="1141836"/>
            </a:xfrm>
            <a:prstGeom prst="rect">
              <a:avLst/>
            </a:prstGeom>
          </p:spPr>
          <p:txBody>
            <a:bodyPr lIns="50800" tIns="50800" rIns="50800" bIns="50800" rtlCol="0" anchor="ctr"/>
            <a:lstStyle/>
            <a:p>
              <a:pPr algn="ctr">
                <a:lnSpc>
                  <a:spcPts val="2240"/>
                </a:lnSpc>
              </a:pPr>
              <a:endParaRPr/>
            </a:p>
          </p:txBody>
        </p:sp>
      </p:grpSp>
      <p:sp>
        <p:nvSpPr>
          <p:cNvPr id="5" name="TextBox 5"/>
          <p:cNvSpPr txBox="1"/>
          <p:nvPr/>
        </p:nvSpPr>
        <p:spPr>
          <a:xfrm>
            <a:off x="1032263" y="1085850"/>
            <a:ext cx="4968650" cy="2496236"/>
          </a:xfrm>
          <a:prstGeom prst="rect">
            <a:avLst/>
          </a:prstGeom>
        </p:spPr>
        <p:txBody>
          <a:bodyPr lIns="0" tIns="0" rIns="0" bIns="0" rtlCol="0" anchor="t">
            <a:spAutoFit/>
          </a:bodyPr>
          <a:lstStyle/>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L’Avenir,</a:t>
            </a:r>
          </a:p>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Nos Projets</a:t>
            </a:r>
          </a:p>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Phares...</a:t>
            </a:r>
          </a:p>
        </p:txBody>
      </p:sp>
      <p:sp>
        <p:nvSpPr>
          <p:cNvPr id="6" name="TextBox 6"/>
          <p:cNvSpPr txBox="1"/>
          <p:nvPr/>
        </p:nvSpPr>
        <p:spPr>
          <a:xfrm>
            <a:off x="7450659" y="1534929"/>
            <a:ext cx="4323074" cy="1406524"/>
          </a:xfrm>
          <a:prstGeom prst="rect">
            <a:avLst/>
          </a:prstGeom>
        </p:spPr>
        <p:txBody>
          <a:bodyPr lIns="0" tIns="0" rIns="0" bIns="0" rtlCol="0" anchor="t">
            <a:spAutoFit/>
          </a:bodyPr>
          <a:lstStyle/>
          <a:p>
            <a:pPr algn="just">
              <a:lnSpc>
                <a:spcPts val="2800"/>
              </a:lnSpc>
            </a:pPr>
            <a:r>
              <a:rPr lang="en-US" sz="2000" b="1">
                <a:solidFill>
                  <a:srgbClr val="000000"/>
                </a:solidFill>
                <a:latin typeface="Open Sans 1 Bold"/>
                <a:ea typeface="Open Sans 1 Bold"/>
                <a:cs typeface="Open Sans 1 Bold"/>
                <a:sym typeface="Open Sans 1 Bold"/>
              </a:rPr>
              <a:t>Évoquez ici vos ambitions pour l’avenir, en mettant en avant vos objectifs et les perspectives de développement de votre projet.</a:t>
            </a:r>
          </a:p>
        </p:txBody>
      </p:sp>
      <p:sp>
        <p:nvSpPr>
          <p:cNvPr id="7" name="TextBox 7"/>
          <p:cNvSpPr txBox="1"/>
          <p:nvPr/>
        </p:nvSpPr>
        <p:spPr>
          <a:xfrm>
            <a:off x="12692051" y="1182504"/>
            <a:ext cx="4323074" cy="2111374"/>
          </a:xfrm>
          <a:prstGeom prst="rect">
            <a:avLst/>
          </a:prstGeom>
        </p:spPr>
        <p:txBody>
          <a:bodyPr lIns="0" tIns="0" rIns="0" bIns="0" rtlCol="0" anchor="t">
            <a:spAutoFit/>
          </a:bodyPr>
          <a:lstStyle/>
          <a:p>
            <a:pPr algn="just">
              <a:lnSpc>
                <a:spcPts val="2800"/>
              </a:lnSpc>
            </a:pPr>
            <a:r>
              <a:rPr lang="en-US" sz="2000" b="1">
                <a:solidFill>
                  <a:srgbClr val="000000"/>
                </a:solidFill>
                <a:latin typeface="Open Sans 1 Bold"/>
                <a:ea typeface="Open Sans 1 Bold"/>
                <a:cs typeface="Open Sans 1 Bold"/>
                <a:sym typeface="Open Sans 1 Bold"/>
              </a:rPr>
              <a:t>Dans cette section, présentez les objectifs clés de votre entreprise. Ils montrent votre vision à long terme et les résultats concrets que vous visez pour créer de la valeur.</a:t>
            </a:r>
          </a:p>
        </p:txBody>
      </p:sp>
      <p:sp>
        <p:nvSpPr>
          <p:cNvPr id="8" name="TextBox 8"/>
          <p:cNvSpPr txBox="1"/>
          <p:nvPr/>
        </p:nvSpPr>
        <p:spPr>
          <a:xfrm rot="-5400000">
            <a:off x="-395531" y="5348117"/>
            <a:ext cx="4402931" cy="2530490"/>
          </a:xfrm>
          <a:prstGeom prst="rect">
            <a:avLst/>
          </a:prstGeom>
        </p:spPr>
        <p:txBody>
          <a:bodyPr lIns="0" tIns="0" rIns="0" bIns="0" rtlCol="0" anchor="t">
            <a:spAutoFit/>
          </a:bodyPr>
          <a:lstStyle/>
          <a:p>
            <a:pPr algn="l">
              <a:lnSpc>
                <a:spcPts val="20649"/>
              </a:lnSpc>
            </a:pPr>
            <a:r>
              <a:rPr lang="en-US" sz="14749">
                <a:solidFill>
                  <a:srgbClr val="EAEAEC"/>
                </a:solidFill>
                <a:latin typeface="Anton"/>
                <a:ea typeface="Anton"/>
                <a:cs typeface="Anton"/>
                <a:sym typeface="Anton"/>
              </a:rPr>
              <a:t>2025</a:t>
            </a:r>
          </a:p>
        </p:txBody>
      </p:sp>
      <p:sp>
        <p:nvSpPr>
          <p:cNvPr id="9" name="TextBox 9"/>
          <p:cNvSpPr txBox="1"/>
          <p:nvPr/>
        </p:nvSpPr>
        <p:spPr>
          <a:xfrm rot="-5400000">
            <a:off x="14093412" y="5360608"/>
            <a:ext cx="4377949" cy="2530490"/>
          </a:xfrm>
          <a:prstGeom prst="rect">
            <a:avLst/>
          </a:prstGeom>
        </p:spPr>
        <p:txBody>
          <a:bodyPr lIns="0" tIns="0" rIns="0" bIns="0" rtlCol="0" anchor="t">
            <a:spAutoFit/>
          </a:bodyPr>
          <a:lstStyle/>
          <a:p>
            <a:pPr algn="just">
              <a:lnSpc>
                <a:spcPts val="20649"/>
              </a:lnSpc>
            </a:pPr>
            <a:r>
              <a:rPr lang="en-US" sz="14749">
                <a:solidFill>
                  <a:srgbClr val="EAEAEC"/>
                </a:solidFill>
                <a:latin typeface="Anton"/>
                <a:ea typeface="Anton"/>
                <a:cs typeface="Anton"/>
                <a:sym typeface="Anton"/>
              </a:rPr>
              <a:t>2030</a:t>
            </a:r>
          </a:p>
        </p:txBody>
      </p:sp>
      <p:sp>
        <p:nvSpPr>
          <p:cNvPr id="10" name="Freeform 10"/>
          <p:cNvSpPr/>
          <p:nvPr/>
        </p:nvSpPr>
        <p:spPr>
          <a:xfrm>
            <a:off x="5487450" y="4876003"/>
            <a:ext cx="7315200" cy="3878457"/>
          </a:xfrm>
          <a:custGeom>
            <a:avLst/>
            <a:gdLst/>
            <a:ahLst/>
            <a:cxnLst/>
            <a:rect l="l" t="t" r="r" b="b"/>
            <a:pathLst>
              <a:path w="7315200" h="3878457">
                <a:moveTo>
                  <a:pt x="0" y="0"/>
                </a:moveTo>
                <a:lnTo>
                  <a:pt x="7315200" y="0"/>
                </a:lnTo>
                <a:lnTo>
                  <a:pt x="7315200" y="3878457"/>
                </a:lnTo>
                <a:lnTo>
                  <a:pt x="0" y="3878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1" name="Freeform 11"/>
          <p:cNvSpPr/>
          <p:nvPr/>
        </p:nvSpPr>
        <p:spPr>
          <a:xfrm>
            <a:off x="6768042" y="7273373"/>
            <a:ext cx="682616" cy="561452"/>
          </a:xfrm>
          <a:custGeom>
            <a:avLst/>
            <a:gdLst/>
            <a:ahLst/>
            <a:cxnLst/>
            <a:rect l="l" t="t" r="r" b="b"/>
            <a:pathLst>
              <a:path w="682616" h="561452">
                <a:moveTo>
                  <a:pt x="0" y="0"/>
                </a:moveTo>
                <a:lnTo>
                  <a:pt x="682617" y="0"/>
                </a:lnTo>
                <a:lnTo>
                  <a:pt x="682617" y="561452"/>
                </a:lnTo>
                <a:lnTo>
                  <a:pt x="0" y="561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2" name="Freeform 12"/>
          <p:cNvSpPr/>
          <p:nvPr/>
        </p:nvSpPr>
        <p:spPr>
          <a:xfrm>
            <a:off x="10360962" y="7420868"/>
            <a:ext cx="573526" cy="543285"/>
          </a:xfrm>
          <a:custGeom>
            <a:avLst/>
            <a:gdLst/>
            <a:ahLst/>
            <a:cxnLst/>
            <a:rect l="l" t="t" r="r" b="b"/>
            <a:pathLst>
              <a:path w="573526" h="543285">
                <a:moveTo>
                  <a:pt x="0" y="0"/>
                </a:moveTo>
                <a:lnTo>
                  <a:pt x="573525" y="0"/>
                </a:lnTo>
                <a:lnTo>
                  <a:pt x="573525" y="543286"/>
                </a:lnTo>
                <a:lnTo>
                  <a:pt x="0" y="543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3" name="Freeform 13"/>
          <p:cNvSpPr/>
          <p:nvPr/>
        </p:nvSpPr>
        <p:spPr>
          <a:xfrm>
            <a:off x="5847150" y="5466274"/>
            <a:ext cx="563664" cy="570930"/>
          </a:xfrm>
          <a:custGeom>
            <a:avLst/>
            <a:gdLst/>
            <a:ahLst/>
            <a:cxnLst/>
            <a:rect l="l" t="t" r="r" b="b"/>
            <a:pathLst>
              <a:path w="563664" h="570930">
                <a:moveTo>
                  <a:pt x="0" y="0"/>
                </a:moveTo>
                <a:lnTo>
                  <a:pt x="563664" y="0"/>
                </a:lnTo>
                <a:lnTo>
                  <a:pt x="563664" y="570931"/>
                </a:lnTo>
                <a:lnTo>
                  <a:pt x="0" y="5709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14" name="Freeform 14"/>
          <p:cNvSpPr/>
          <p:nvPr/>
        </p:nvSpPr>
        <p:spPr>
          <a:xfrm>
            <a:off x="8812535" y="5015901"/>
            <a:ext cx="665030" cy="665030"/>
          </a:xfrm>
          <a:custGeom>
            <a:avLst/>
            <a:gdLst/>
            <a:ahLst/>
            <a:cxnLst/>
            <a:rect l="l" t="t" r="r" b="b"/>
            <a:pathLst>
              <a:path w="665030" h="665030">
                <a:moveTo>
                  <a:pt x="0" y="0"/>
                </a:moveTo>
                <a:lnTo>
                  <a:pt x="665030" y="0"/>
                </a:lnTo>
                <a:lnTo>
                  <a:pt x="665030" y="665030"/>
                </a:lnTo>
                <a:lnTo>
                  <a:pt x="0" y="6650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15" name="Freeform 15"/>
          <p:cNvSpPr/>
          <p:nvPr/>
        </p:nvSpPr>
        <p:spPr>
          <a:xfrm>
            <a:off x="11800116" y="5397670"/>
            <a:ext cx="637326" cy="708140"/>
          </a:xfrm>
          <a:custGeom>
            <a:avLst/>
            <a:gdLst/>
            <a:ahLst/>
            <a:cxnLst/>
            <a:rect l="l" t="t" r="r" b="b"/>
            <a:pathLst>
              <a:path w="637326" h="708140">
                <a:moveTo>
                  <a:pt x="0" y="0"/>
                </a:moveTo>
                <a:lnTo>
                  <a:pt x="637326" y="0"/>
                </a:lnTo>
                <a:lnTo>
                  <a:pt x="637326" y="708140"/>
                </a:lnTo>
                <a:lnTo>
                  <a:pt x="0" y="7081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FR"/>
          </a:p>
        </p:txBody>
      </p:sp>
      <p:sp>
        <p:nvSpPr>
          <p:cNvPr id="16" name="Freeform 16"/>
          <p:cNvSpPr/>
          <p:nvPr/>
        </p:nvSpPr>
        <p:spPr>
          <a:xfrm>
            <a:off x="8668978" y="7692511"/>
            <a:ext cx="668540" cy="668540"/>
          </a:xfrm>
          <a:custGeom>
            <a:avLst/>
            <a:gdLst/>
            <a:ahLst/>
            <a:cxnLst/>
            <a:rect l="l" t="t" r="r" b="b"/>
            <a:pathLst>
              <a:path w="668540" h="668540">
                <a:moveTo>
                  <a:pt x="0" y="0"/>
                </a:moveTo>
                <a:lnTo>
                  <a:pt x="668541" y="0"/>
                </a:lnTo>
                <a:lnTo>
                  <a:pt x="668541" y="668540"/>
                </a:lnTo>
                <a:lnTo>
                  <a:pt x="0" y="6685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p>
        </p:txBody>
      </p:sp>
      <p:pic>
        <p:nvPicPr>
          <p:cNvPr id="17" name="Picture 17"/>
          <p:cNvPicPr>
            <a:picLocks noChangeAspect="1"/>
          </p:cNvPicPr>
          <p:nvPr/>
        </p:nvPicPr>
        <p:blipFill>
          <a:blip r:embed="rId16"/>
          <a:srcRect/>
          <a:stretch>
            <a:fillRect/>
          </a:stretch>
        </p:blipFill>
        <p:spPr>
          <a:xfrm>
            <a:off x="8354542" y="5106206"/>
            <a:ext cx="1291068" cy="1291068"/>
          </a:xfrm>
          <a:prstGeom prst="rect">
            <a:avLst/>
          </a:prstGeom>
        </p:spPr>
      </p:pic>
      <p:sp>
        <p:nvSpPr>
          <p:cNvPr id="18" name="TextBox 18"/>
          <p:cNvSpPr txBox="1"/>
          <p:nvPr/>
        </p:nvSpPr>
        <p:spPr>
          <a:xfrm>
            <a:off x="2763894" y="5672704"/>
            <a:ext cx="2578581" cy="305400"/>
          </a:xfrm>
          <a:prstGeom prst="rect">
            <a:avLst/>
          </a:prstGeom>
        </p:spPr>
        <p:txBody>
          <a:bodyPr lIns="0" tIns="0" rIns="0" bIns="0" rtlCol="0" anchor="t">
            <a:spAutoFit/>
          </a:bodyPr>
          <a:lstStyle/>
          <a:p>
            <a:pPr algn="r">
              <a:lnSpc>
                <a:spcPts val="2591"/>
              </a:lnSpc>
            </a:pPr>
            <a:r>
              <a:rPr lang="en-US" sz="1851" b="1">
                <a:solidFill>
                  <a:srgbClr val="000000"/>
                </a:solidFill>
                <a:latin typeface="Open Sans 1 Bold"/>
                <a:ea typeface="Open Sans 1 Bold"/>
                <a:cs typeface="Open Sans 1 Bold"/>
                <a:sym typeface="Open Sans 1 Bold"/>
              </a:rPr>
              <a:t>PROJET 01</a:t>
            </a:r>
          </a:p>
        </p:txBody>
      </p:sp>
      <p:sp>
        <p:nvSpPr>
          <p:cNvPr id="19" name="TextBox 19"/>
          <p:cNvSpPr txBox="1"/>
          <p:nvPr/>
        </p:nvSpPr>
        <p:spPr>
          <a:xfrm>
            <a:off x="3690304" y="7525524"/>
            <a:ext cx="2578581" cy="305400"/>
          </a:xfrm>
          <a:prstGeom prst="rect">
            <a:avLst/>
          </a:prstGeom>
        </p:spPr>
        <p:txBody>
          <a:bodyPr lIns="0" tIns="0" rIns="0" bIns="0" rtlCol="0" anchor="t">
            <a:spAutoFit/>
          </a:bodyPr>
          <a:lstStyle/>
          <a:p>
            <a:pPr algn="r">
              <a:lnSpc>
                <a:spcPts val="2591"/>
              </a:lnSpc>
            </a:pPr>
            <a:r>
              <a:rPr lang="en-US" sz="1851" b="1">
                <a:solidFill>
                  <a:srgbClr val="000000"/>
                </a:solidFill>
                <a:latin typeface="Open Sans 1 Bold"/>
                <a:ea typeface="Open Sans 1 Bold"/>
                <a:cs typeface="Open Sans 1 Bold"/>
                <a:sym typeface="Open Sans 1 Bold"/>
              </a:rPr>
              <a:t>PROJET 02</a:t>
            </a:r>
          </a:p>
        </p:txBody>
      </p:sp>
      <p:sp>
        <p:nvSpPr>
          <p:cNvPr id="20" name="TextBox 20"/>
          <p:cNvSpPr txBox="1"/>
          <p:nvPr/>
        </p:nvSpPr>
        <p:spPr>
          <a:xfrm>
            <a:off x="12945525" y="5534292"/>
            <a:ext cx="2578581" cy="305400"/>
          </a:xfrm>
          <a:prstGeom prst="rect">
            <a:avLst/>
          </a:prstGeom>
        </p:spPr>
        <p:txBody>
          <a:bodyPr lIns="0" tIns="0" rIns="0" bIns="0" rtlCol="0" anchor="t">
            <a:spAutoFit/>
          </a:bodyPr>
          <a:lstStyle/>
          <a:p>
            <a:pPr algn="just">
              <a:lnSpc>
                <a:spcPts val="2591"/>
              </a:lnSpc>
            </a:pPr>
            <a:r>
              <a:rPr lang="en-US" sz="1851" b="1">
                <a:solidFill>
                  <a:srgbClr val="000000"/>
                </a:solidFill>
                <a:latin typeface="Open Sans 1 Bold"/>
                <a:ea typeface="Open Sans 1 Bold"/>
                <a:cs typeface="Open Sans 1 Bold"/>
                <a:sym typeface="Open Sans 1 Bold"/>
              </a:rPr>
              <a:t>PROJET 05</a:t>
            </a:r>
          </a:p>
        </p:txBody>
      </p:sp>
      <p:sp>
        <p:nvSpPr>
          <p:cNvPr id="21" name="TextBox 21"/>
          <p:cNvSpPr txBox="1"/>
          <p:nvPr/>
        </p:nvSpPr>
        <p:spPr>
          <a:xfrm>
            <a:off x="11647985" y="7663936"/>
            <a:ext cx="2578581" cy="305400"/>
          </a:xfrm>
          <a:prstGeom prst="rect">
            <a:avLst/>
          </a:prstGeom>
        </p:spPr>
        <p:txBody>
          <a:bodyPr lIns="0" tIns="0" rIns="0" bIns="0" rtlCol="0" anchor="t">
            <a:spAutoFit/>
          </a:bodyPr>
          <a:lstStyle/>
          <a:p>
            <a:pPr algn="just">
              <a:lnSpc>
                <a:spcPts val="2591"/>
              </a:lnSpc>
            </a:pPr>
            <a:r>
              <a:rPr lang="en-US" sz="1851" b="1">
                <a:solidFill>
                  <a:srgbClr val="000000"/>
                </a:solidFill>
                <a:latin typeface="Open Sans 1 Bold"/>
                <a:ea typeface="Open Sans 1 Bold"/>
                <a:cs typeface="Open Sans 1 Bold"/>
                <a:sym typeface="Open Sans 1 Bold"/>
              </a:rPr>
              <a:t>PROJET 04</a:t>
            </a:r>
          </a:p>
        </p:txBody>
      </p:sp>
      <p:sp>
        <p:nvSpPr>
          <p:cNvPr id="22" name="TextBox 22"/>
          <p:cNvSpPr txBox="1"/>
          <p:nvPr/>
        </p:nvSpPr>
        <p:spPr>
          <a:xfrm>
            <a:off x="7855759" y="8973535"/>
            <a:ext cx="2578581" cy="305400"/>
          </a:xfrm>
          <a:prstGeom prst="rect">
            <a:avLst/>
          </a:prstGeom>
        </p:spPr>
        <p:txBody>
          <a:bodyPr lIns="0" tIns="0" rIns="0" bIns="0" rtlCol="0" anchor="t">
            <a:spAutoFit/>
          </a:bodyPr>
          <a:lstStyle/>
          <a:p>
            <a:pPr algn="ctr">
              <a:lnSpc>
                <a:spcPts val="2591"/>
              </a:lnSpc>
            </a:pPr>
            <a:r>
              <a:rPr lang="en-US" sz="1851" b="1">
                <a:solidFill>
                  <a:srgbClr val="000000"/>
                </a:solidFill>
                <a:latin typeface="Open Sans 1 Bold"/>
                <a:ea typeface="Open Sans 1 Bold"/>
                <a:cs typeface="Open Sans 1 Bold"/>
                <a:sym typeface="Open Sans 1 Bold"/>
              </a:rPr>
              <a:t>PROJET 03</a:t>
            </a:r>
          </a:p>
        </p:txBody>
      </p:sp>
      <p:sp>
        <p:nvSpPr>
          <p:cNvPr id="23" name="TextBox 23"/>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17</a:t>
            </a:r>
          </a:p>
        </p:txBody>
      </p:sp>
      <p:sp>
        <p:nvSpPr>
          <p:cNvPr id="24" name="TextBox 24"/>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2263" y="346550"/>
            <a:ext cx="1918800" cy="268853"/>
            <a:chOff x="0" y="0"/>
            <a:chExt cx="2558400" cy="358470"/>
          </a:xfrm>
        </p:grpSpPr>
        <p:sp>
          <p:nvSpPr>
            <p:cNvPr id="3" name="TextBox 3"/>
            <p:cNvSpPr txBox="1"/>
            <p:nvPr/>
          </p:nvSpPr>
          <p:spPr>
            <a:xfrm>
              <a:off x="448637" y="22046"/>
              <a:ext cx="2109763" cy="276279"/>
            </a:xfrm>
            <a:prstGeom prst="rect">
              <a:avLst/>
            </a:prstGeom>
          </p:spPr>
          <p:txBody>
            <a:bodyPr lIns="0" tIns="0" rIns="0" bIns="0" rtlCol="0" anchor="t">
              <a:spAutoFit/>
            </a:bodyPr>
            <a:lstStyle/>
            <a:p>
              <a:pPr algn="l">
                <a:lnSpc>
                  <a:spcPts val="1704"/>
                </a:lnSpc>
              </a:pPr>
              <a:r>
                <a:rPr lang="en-US" sz="1217" b="1">
                  <a:solidFill>
                    <a:srgbClr val="000000"/>
                  </a:solidFill>
                  <a:latin typeface="Poppins Bold"/>
                  <a:ea typeface="Poppins Bold"/>
                  <a:cs typeface="Poppins Bold"/>
                  <a:sym typeface="Poppins Bold"/>
                </a:rPr>
                <a:t>VOTRE ENTREPRISE</a:t>
              </a:r>
            </a:p>
          </p:txBody>
        </p:sp>
        <p:sp>
          <p:nvSpPr>
            <p:cNvPr id="4" name="Freeform 4"/>
            <p:cNvSpPr/>
            <p:nvPr/>
          </p:nvSpPr>
          <p:spPr>
            <a:xfrm>
              <a:off x="0" y="0"/>
              <a:ext cx="353256" cy="358470"/>
            </a:xfrm>
            <a:custGeom>
              <a:avLst/>
              <a:gdLst/>
              <a:ahLst/>
              <a:cxnLst/>
              <a:rect l="l" t="t" r="r" b="b"/>
              <a:pathLst>
                <a:path w="353256" h="358470">
                  <a:moveTo>
                    <a:pt x="0" y="0"/>
                  </a:moveTo>
                  <a:lnTo>
                    <a:pt x="353256" y="0"/>
                  </a:lnTo>
                  <a:lnTo>
                    <a:pt x="353256" y="358470"/>
                  </a:lnTo>
                  <a:lnTo>
                    <a:pt x="0" y="358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sp>
        <p:nvSpPr>
          <p:cNvPr id="5" name="TextBox 5"/>
          <p:cNvSpPr txBox="1"/>
          <p:nvPr/>
        </p:nvSpPr>
        <p:spPr>
          <a:xfrm>
            <a:off x="1032263" y="9646542"/>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grpSp>
        <p:nvGrpSpPr>
          <p:cNvPr id="6" name="Group 6"/>
          <p:cNvGrpSpPr/>
          <p:nvPr/>
        </p:nvGrpSpPr>
        <p:grpSpPr>
          <a:xfrm>
            <a:off x="-187902" y="-211390"/>
            <a:ext cx="7221984" cy="10639317"/>
            <a:chOff x="0" y="0"/>
            <a:chExt cx="1902086" cy="2802125"/>
          </a:xfrm>
        </p:grpSpPr>
        <p:sp>
          <p:nvSpPr>
            <p:cNvPr id="7" name="Freeform 7"/>
            <p:cNvSpPr/>
            <p:nvPr/>
          </p:nvSpPr>
          <p:spPr>
            <a:xfrm>
              <a:off x="0" y="0"/>
              <a:ext cx="1902086" cy="2802125"/>
            </a:xfrm>
            <a:custGeom>
              <a:avLst/>
              <a:gdLst/>
              <a:ahLst/>
              <a:cxnLst/>
              <a:rect l="l" t="t" r="r" b="b"/>
              <a:pathLst>
                <a:path w="1902086" h="2802125">
                  <a:moveTo>
                    <a:pt x="0" y="0"/>
                  </a:moveTo>
                  <a:lnTo>
                    <a:pt x="1902086" y="0"/>
                  </a:lnTo>
                  <a:lnTo>
                    <a:pt x="1902086" y="2802125"/>
                  </a:lnTo>
                  <a:lnTo>
                    <a:pt x="0" y="2802125"/>
                  </a:lnTo>
                  <a:close/>
                </a:path>
              </a:pathLst>
            </a:custGeom>
            <a:solidFill>
              <a:srgbClr val="EAEAEC"/>
            </a:solidFill>
          </p:spPr>
          <p:txBody>
            <a:bodyPr/>
            <a:lstStyle/>
            <a:p>
              <a:endParaRPr lang="fr-FR"/>
            </a:p>
          </p:txBody>
        </p:sp>
        <p:sp>
          <p:nvSpPr>
            <p:cNvPr id="8" name="TextBox 8"/>
            <p:cNvSpPr txBox="1"/>
            <p:nvPr/>
          </p:nvSpPr>
          <p:spPr>
            <a:xfrm>
              <a:off x="0" y="-47625"/>
              <a:ext cx="1902086" cy="2849750"/>
            </a:xfrm>
            <a:prstGeom prst="rect">
              <a:avLst/>
            </a:prstGeom>
          </p:spPr>
          <p:txBody>
            <a:bodyPr lIns="50800" tIns="50800" rIns="50800" bIns="50800" rtlCol="0" anchor="ctr"/>
            <a:lstStyle/>
            <a:p>
              <a:pPr algn="ctr">
                <a:lnSpc>
                  <a:spcPts val="2240"/>
                </a:lnSpc>
              </a:pPr>
              <a:endParaRPr/>
            </a:p>
          </p:txBody>
        </p:sp>
      </p:grpSp>
      <p:sp>
        <p:nvSpPr>
          <p:cNvPr id="9" name="Freeform 9"/>
          <p:cNvSpPr/>
          <p:nvPr/>
        </p:nvSpPr>
        <p:spPr>
          <a:xfrm>
            <a:off x="9012666" y="1222054"/>
            <a:ext cx="5619990" cy="3923064"/>
          </a:xfrm>
          <a:custGeom>
            <a:avLst/>
            <a:gdLst/>
            <a:ahLst/>
            <a:cxnLst/>
            <a:rect l="l" t="t" r="r" b="b"/>
            <a:pathLst>
              <a:path w="5619990" h="3923064">
                <a:moveTo>
                  <a:pt x="0" y="0"/>
                </a:moveTo>
                <a:lnTo>
                  <a:pt x="5619990" y="0"/>
                </a:lnTo>
                <a:lnTo>
                  <a:pt x="5619990" y="3923064"/>
                </a:lnTo>
                <a:lnTo>
                  <a:pt x="0" y="3923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0" name="Group 10"/>
          <p:cNvGrpSpPr/>
          <p:nvPr/>
        </p:nvGrpSpPr>
        <p:grpSpPr>
          <a:xfrm>
            <a:off x="16136559" y="673082"/>
            <a:ext cx="129901" cy="5175544"/>
            <a:chOff x="0" y="0"/>
            <a:chExt cx="34213" cy="1363106"/>
          </a:xfrm>
        </p:grpSpPr>
        <p:sp>
          <p:nvSpPr>
            <p:cNvPr id="11" name="Freeform 11"/>
            <p:cNvSpPr/>
            <p:nvPr/>
          </p:nvSpPr>
          <p:spPr>
            <a:xfrm>
              <a:off x="0" y="0"/>
              <a:ext cx="34213" cy="1363106"/>
            </a:xfrm>
            <a:custGeom>
              <a:avLst/>
              <a:gdLst/>
              <a:ahLst/>
              <a:cxnLst/>
              <a:rect l="l" t="t" r="r" b="b"/>
              <a:pathLst>
                <a:path w="34213" h="1363106">
                  <a:moveTo>
                    <a:pt x="0" y="0"/>
                  </a:moveTo>
                  <a:lnTo>
                    <a:pt x="34213" y="0"/>
                  </a:lnTo>
                  <a:lnTo>
                    <a:pt x="34213" y="1363106"/>
                  </a:lnTo>
                  <a:lnTo>
                    <a:pt x="0" y="1363106"/>
                  </a:lnTo>
                  <a:close/>
                </a:path>
              </a:pathLst>
            </a:custGeom>
            <a:solidFill>
              <a:srgbClr val="ED3E20"/>
            </a:solidFill>
          </p:spPr>
          <p:txBody>
            <a:bodyPr/>
            <a:lstStyle/>
            <a:p>
              <a:endParaRPr lang="fr-FR"/>
            </a:p>
          </p:txBody>
        </p:sp>
        <p:sp>
          <p:nvSpPr>
            <p:cNvPr id="12" name="TextBox 12"/>
            <p:cNvSpPr txBox="1"/>
            <p:nvPr/>
          </p:nvSpPr>
          <p:spPr>
            <a:xfrm>
              <a:off x="0" y="-47625"/>
              <a:ext cx="34213" cy="1410731"/>
            </a:xfrm>
            <a:prstGeom prst="rect">
              <a:avLst/>
            </a:prstGeom>
          </p:spPr>
          <p:txBody>
            <a:bodyPr lIns="50800" tIns="50800" rIns="50800" bIns="50800" rtlCol="0" anchor="ctr"/>
            <a:lstStyle/>
            <a:p>
              <a:pPr algn="ctr">
                <a:lnSpc>
                  <a:spcPts val="2240"/>
                </a:lnSpc>
              </a:pPr>
              <a:endParaRPr/>
            </a:p>
          </p:txBody>
        </p:sp>
      </p:grpSp>
      <p:pic>
        <p:nvPicPr>
          <p:cNvPr id="13" name="Picture 13"/>
          <p:cNvPicPr>
            <a:picLocks noChangeAspect="1"/>
          </p:cNvPicPr>
          <p:nvPr/>
        </p:nvPicPr>
        <p:blipFill>
          <a:blip r:embed="rId6"/>
          <a:stretch>
            <a:fillRect/>
          </a:stretch>
        </p:blipFill>
        <p:spPr>
          <a:xfrm>
            <a:off x="7547235" y="7236413"/>
            <a:ext cx="3161981" cy="1844489"/>
          </a:xfrm>
          <a:prstGeom prst="rect">
            <a:avLst/>
          </a:prstGeom>
        </p:spPr>
      </p:pic>
      <p:pic>
        <p:nvPicPr>
          <p:cNvPr id="14" name="Picture 14"/>
          <p:cNvPicPr>
            <a:picLocks noChangeAspect="1"/>
          </p:cNvPicPr>
          <p:nvPr/>
        </p:nvPicPr>
        <p:blipFill>
          <a:blip r:embed="rId7"/>
          <a:stretch>
            <a:fillRect/>
          </a:stretch>
        </p:blipFill>
        <p:spPr>
          <a:xfrm>
            <a:off x="10954027" y="7236413"/>
            <a:ext cx="3161981" cy="1844489"/>
          </a:xfrm>
          <a:prstGeom prst="rect">
            <a:avLst/>
          </a:prstGeom>
        </p:spPr>
      </p:pic>
      <p:pic>
        <p:nvPicPr>
          <p:cNvPr id="15" name="Picture 15"/>
          <p:cNvPicPr>
            <a:picLocks noChangeAspect="1"/>
          </p:cNvPicPr>
          <p:nvPr/>
        </p:nvPicPr>
        <p:blipFill>
          <a:blip r:embed="rId8"/>
          <a:stretch>
            <a:fillRect/>
          </a:stretch>
        </p:blipFill>
        <p:spPr>
          <a:xfrm>
            <a:off x="14360818" y="7236413"/>
            <a:ext cx="3161981" cy="1844489"/>
          </a:xfrm>
          <a:prstGeom prst="rect">
            <a:avLst/>
          </a:prstGeom>
        </p:spPr>
      </p:pic>
      <p:sp>
        <p:nvSpPr>
          <p:cNvPr id="16" name="Freeform 16"/>
          <p:cNvSpPr/>
          <p:nvPr/>
        </p:nvSpPr>
        <p:spPr>
          <a:xfrm>
            <a:off x="11565196" y="1470872"/>
            <a:ext cx="514930" cy="493046"/>
          </a:xfrm>
          <a:custGeom>
            <a:avLst/>
            <a:gdLst/>
            <a:ahLst/>
            <a:cxnLst/>
            <a:rect l="l" t="t" r="r" b="b"/>
            <a:pathLst>
              <a:path w="514930" h="493046">
                <a:moveTo>
                  <a:pt x="0" y="0"/>
                </a:moveTo>
                <a:lnTo>
                  <a:pt x="514930" y="0"/>
                </a:lnTo>
                <a:lnTo>
                  <a:pt x="514930" y="493046"/>
                </a:lnTo>
                <a:lnTo>
                  <a:pt x="0" y="4930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17" name="Freeform 17"/>
          <p:cNvSpPr/>
          <p:nvPr/>
        </p:nvSpPr>
        <p:spPr>
          <a:xfrm>
            <a:off x="9220672" y="1433028"/>
            <a:ext cx="576065" cy="568733"/>
          </a:xfrm>
          <a:custGeom>
            <a:avLst/>
            <a:gdLst/>
            <a:ahLst/>
            <a:cxnLst/>
            <a:rect l="l" t="t" r="r" b="b"/>
            <a:pathLst>
              <a:path w="576065" h="568733">
                <a:moveTo>
                  <a:pt x="0" y="0"/>
                </a:moveTo>
                <a:lnTo>
                  <a:pt x="576065" y="0"/>
                </a:lnTo>
                <a:lnTo>
                  <a:pt x="576065" y="568733"/>
                </a:lnTo>
                <a:lnTo>
                  <a:pt x="0" y="5687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18" name="Freeform 18"/>
          <p:cNvSpPr/>
          <p:nvPr/>
        </p:nvSpPr>
        <p:spPr>
          <a:xfrm>
            <a:off x="13864300" y="1433028"/>
            <a:ext cx="544636" cy="510968"/>
          </a:xfrm>
          <a:custGeom>
            <a:avLst/>
            <a:gdLst/>
            <a:ahLst/>
            <a:cxnLst/>
            <a:rect l="l" t="t" r="r" b="b"/>
            <a:pathLst>
              <a:path w="544636" h="510968">
                <a:moveTo>
                  <a:pt x="0" y="0"/>
                </a:moveTo>
                <a:lnTo>
                  <a:pt x="544636" y="0"/>
                </a:lnTo>
                <a:lnTo>
                  <a:pt x="544636" y="510968"/>
                </a:lnTo>
                <a:lnTo>
                  <a:pt x="0" y="5109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19" name="Freeform 19"/>
          <p:cNvSpPr/>
          <p:nvPr/>
        </p:nvSpPr>
        <p:spPr>
          <a:xfrm>
            <a:off x="12889152" y="4399446"/>
            <a:ext cx="452487" cy="480439"/>
          </a:xfrm>
          <a:custGeom>
            <a:avLst/>
            <a:gdLst/>
            <a:ahLst/>
            <a:cxnLst/>
            <a:rect l="l" t="t" r="r" b="b"/>
            <a:pathLst>
              <a:path w="452487" h="480439">
                <a:moveTo>
                  <a:pt x="0" y="0"/>
                </a:moveTo>
                <a:lnTo>
                  <a:pt x="452487" y="0"/>
                </a:lnTo>
                <a:lnTo>
                  <a:pt x="452487" y="480440"/>
                </a:lnTo>
                <a:lnTo>
                  <a:pt x="0" y="4804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20" name="Freeform 20"/>
          <p:cNvSpPr/>
          <p:nvPr/>
        </p:nvSpPr>
        <p:spPr>
          <a:xfrm>
            <a:off x="10293323" y="4431120"/>
            <a:ext cx="427985" cy="417091"/>
          </a:xfrm>
          <a:custGeom>
            <a:avLst/>
            <a:gdLst/>
            <a:ahLst/>
            <a:cxnLst/>
            <a:rect l="l" t="t" r="r" b="b"/>
            <a:pathLst>
              <a:path w="427985" h="417091">
                <a:moveTo>
                  <a:pt x="0" y="0"/>
                </a:moveTo>
                <a:lnTo>
                  <a:pt x="427986" y="0"/>
                </a:lnTo>
                <a:lnTo>
                  <a:pt x="427986" y="417092"/>
                </a:lnTo>
                <a:lnTo>
                  <a:pt x="0" y="41709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a:p>
        </p:txBody>
      </p:sp>
      <p:sp>
        <p:nvSpPr>
          <p:cNvPr id="21" name="TextBox 21"/>
          <p:cNvSpPr txBox="1"/>
          <p:nvPr/>
        </p:nvSpPr>
        <p:spPr>
          <a:xfrm>
            <a:off x="1032263" y="1085850"/>
            <a:ext cx="4968650" cy="2496236"/>
          </a:xfrm>
          <a:prstGeom prst="rect">
            <a:avLst/>
          </a:prstGeom>
        </p:spPr>
        <p:txBody>
          <a:bodyPr lIns="0" tIns="0" rIns="0" bIns="0" rtlCol="0" anchor="t">
            <a:spAutoFit/>
          </a:bodyPr>
          <a:lstStyle/>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Les</a:t>
            </a:r>
          </a:p>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Étapes Phares...</a:t>
            </a:r>
          </a:p>
        </p:txBody>
      </p:sp>
      <p:sp>
        <p:nvSpPr>
          <p:cNvPr id="22" name="TextBox 22"/>
          <p:cNvSpPr txBox="1"/>
          <p:nvPr/>
        </p:nvSpPr>
        <p:spPr>
          <a:xfrm>
            <a:off x="1028700" y="6555361"/>
            <a:ext cx="4323074" cy="1054099"/>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Utilisez cette section pour mettre en avant un détail impactant du projet et des objectifs à atteindre.</a:t>
            </a:r>
          </a:p>
        </p:txBody>
      </p:sp>
      <p:sp>
        <p:nvSpPr>
          <p:cNvPr id="23" name="TextBox 23"/>
          <p:cNvSpPr txBox="1"/>
          <p:nvPr/>
        </p:nvSpPr>
        <p:spPr>
          <a:xfrm>
            <a:off x="1032263" y="4288714"/>
            <a:ext cx="4713328" cy="1406524"/>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Utilisez cette section pour détailler les étapes clés ou les grandes lignes du projet. Présentez comment vous envisagez de répondre aux besoins</a:t>
            </a:r>
          </a:p>
        </p:txBody>
      </p:sp>
      <p:sp>
        <p:nvSpPr>
          <p:cNvPr id="24" name="TextBox 24"/>
          <p:cNvSpPr txBox="1"/>
          <p:nvPr/>
        </p:nvSpPr>
        <p:spPr>
          <a:xfrm rot="-5400000">
            <a:off x="14091474" y="2761743"/>
            <a:ext cx="6178990" cy="1886309"/>
          </a:xfrm>
          <a:prstGeom prst="rect">
            <a:avLst/>
          </a:prstGeom>
        </p:spPr>
        <p:txBody>
          <a:bodyPr lIns="0" tIns="0" rIns="0" bIns="0" rtlCol="0" anchor="t">
            <a:spAutoFit/>
          </a:bodyPr>
          <a:lstStyle/>
          <a:p>
            <a:pPr algn="r">
              <a:lnSpc>
                <a:spcPts val="15424"/>
              </a:lnSpc>
            </a:pPr>
            <a:r>
              <a:rPr lang="en-US" sz="11017">
                <a:solidFill>
                  <a:srgbClr val="70706C">
                    <a:alpha val="13725"/>
                  </a:srgbClr>
                </a:solidFill>
                <a:latin typeface="Anton"/>
                <a:ea typeface="Anton"/>
                <a:cs typeface="Anton"/>
                <a:sym typeface="Anton"/>
              </a:rPr>
              <a:t>PROJET 01</a:t>
            </a:r>
          </a:p>
        </p:txBody>
      </p:sp>
      <p:sp>
        <p:nvSpPr>
          <p:cNvPr id="25" name="TextBox 25"/>
          <p:cNvSpPr txBox="1"/>
          <p:nvPr/>
        </p:nvSpPr>
        <p:spPr>
          <a:xfrm>
            <a:off x="8442214" y="797895"/>
            <a:ext cx="2132982" cy="305400"/>
          </a:xfrm>
          <a:prstGeom prst="rect">
            <a:avLst/>
          </a:prstGeom>
        </p:spPr>
        <p:txBody>
          <a:bodyPr lIns="0" tIns="0" rIns="0" bIns="0" rtlCol="0" anchor="t">
            <a:spAutoFit/>
          </a:bodyPr>
          <a:lstStyle/>
          <a:p>
            <a:pPr algn="ctr">
              <a:lnSpc>
                <a:spcPts val="2591"/>
              </a:lnSpc>
            </a:pPr>
            <a:r>
              <a:rPr lang="en-US" sz="1851" b="1">
                <a:solidFill>
                  <a:srgbClr val="000000"/>
                </a:solidFill>
                <a:latin typeface="Open Sans 1 Bold"/>
                <a:ea typeface="Open Sans 1 Bold"/>
                <a:cs typeface="Open Sans 1 Bold"/>
                <a:sym typeface="Open Sans 1 Bold"/>
              </a:rPr>
              <a:t>ETAPE 01</a:t>
            </a:r>
          </a:p>
        </p:txBody>
      </p:sp>
      <p:sp>
        <p:nvSpPr>
          <p:cNvPr id="26" name="TextBox 26"/>
          <p:cNvSpPr txBox="1"/>
          <p:nvPr/>
        </p:nvSpPr>
        <p:spPr>
          <a:xfrm>
            <a:off x="10756170" y="797895"/>
            <a:ext cx="2132982" cy="305400"/>
          </a:xfrm>
          <a:prstGeom prst="rect">
            <a:avLst/>
          </a:prstGeom>
        </p:spPr>
        <p:txBody>
          <a:bodyPr lIns="0" tIns="0" rIns="0" bIns="0" rtlCol="0" anchor="t">
            <a:spAutoFit/>
          </a:bodyPr>
          <a:lstStyle/>
          <a:p>
            <a:pPr algn="ctr">
              <a:lnSpc>
                <a:spcPts val="2591"/>
              </a:lnSpc>
            </a:pPr>
            <a:r>
              <a:rPr lang="en-US" sz="1851" b="1">
                <a:solidFill>
                  <a:srgbClr val="000000"/>
                </a:solidFill>
                <a:latin typeface="Open Sans 1 Bold"/>
                <a:ea typeface="Open Sans 1 Bold"/>
                <a:cs typeface="Open Sans 1 Bold"/>
                <a:sym typeface="Open Sans 1 Bold"/>
              </a:rPr>
              <a:t>ETAPE 02</a:t>
            </a:r>
          </a:p>
        </p:txBody>
      </p:sp>
      <p:sp>
        <p:nvSpPr>
          <p:cNvPr id="27" name="TextBox 27"/>
          <p:cNvSpPr txBox="1"/>
          <p:nvPr/>
        </p:nvSpPr>
        <p:spPr>
          <a:xfrm>
            <a:off x="9508705" y="5389838"/>
            <a:ext cx="2132982" cy="305400"/>
          </a:xfrm>
          <a:prstGeom prst="rect">
            <a:avLst/>
          </a:prstGeom>
        </p:spPr>
        <p:txBody>
          <a:bodyPr lIns="0" tIns="0" rIns="0" bIns="0" rtlCol="0" anchor="t">
            <a:spAutoFit/>
          </a:bodyPr>
          <a:lstStyle/>
          <a:p>
            <a:pPr algn="ctr">
              <a:lnSpc>
                <a:spcPts val="2591"/>
              </a:lnSpc>
            </a:pPr>
            <a:r>
              <a:rPr lang="en-US" sz="1851" b="1">
                <a:solidFill>
                  <a:srgbClr val="000000"/>
                </a:solidFill>
                <a:latin typeface="Open Sans 1 Bold"/>
                <a:ea typeface="Open Sans 1 Bold"/>
                <a:cs typeface="Open Sans 1 Bold"/>
                <a:sym typeface="Open Sans 1 Bold"/>
              </a:rPr>
              <a:t>ETAPE 04</a:t>
            </a:r>
          </a:p>
        </p:txBody>
      </p:sp>
      <p:sp>
        <p:nvSpPr>
          <p:cNvPr id="28" name="TextBox 28"/>
          <p:cNvSpPr txBox="1"/>
          <p:nvPr/>
        </p:nvSpPr>
        <p:spPr>
          <a:xfrm>
            <a:off x="8074353" y="7046111"/>
            <a:ext cx="2107744" cy="302124"/>
          </a:xfrm>
          <a:prstGeom prst="rect">
            <a:avLst/>
          </a:prstGeom>
        </p:spPr>
        <p:txBody>
          <a:bodyPr lIns="0" tIns="0" rIns="0" bIns="0" rtlCol="0" anchor="t">
            <a:spAutoFit/>
          </a:bodyPr>
          <a:lstStyle/>
          <a:p>
            <a:pPr algn="ctr">
              <a:lnSpc>
                <a:spcPts val="2561"/>
              </a:lnSpc>
            </a:pPr>
            <a:r>
              <a:rPr lang="en-US" sz="1829" b="1">
                <a:solidFill>
                  <a:srgbClr val="000000"/>
                </a:solidFill>
                <a:latin typeface="Open Sans 1 Bold"/>
                <a:ea typeface="Open Sans 1 Bold"/>
                <a:cs typeface="Open Sans 1 Bold"/>
                <a:sym typeface="Open Sans 1 Bold"/>
              </a:rPr>
              <a:t>OBJECTIFS 2025</a:t>
            </a:r>
          </a:p>
        </p:txBody>
      </p:sp>
      <p:sp>
        <p:nvSpPr>
          <p:cNvPr id="29" name="TextBox 29"/>
          <p:cNvSpPr txBox="1"/>
          <p:nvPr/>
        </p:nvSpPr>
        <p:spPr>
          <a:xfrm>
            <a:off x="11481144" y="7046111"/>
            <a:ext cx="2107744" cy="302124"/>
          </a:xfrm>
          <a:prstGeom prst="rect">
            <a:avLst/>
          </a:prstGeom>
        </p:spPr>
        <p:txBody>
          <a:bodyPr lIns="0" tIns="0" rIns="0" bIns="0" rtlCol="0" anchor="t">
            <a:spAutoFit/>
          </a:bodyPr>
          <a:lstStyle/>
          <a:p>
            <a:pPr algn="ctr">
              <a:lnSpc>
                <a:spcPts val="2561"/>
              </a:lnSpc>
            </a:pPr>
            <a:r>
              <a:rPr lang="en-US" sz="1829" b="1">
                <a:solidFill>
                  <a:srgbClr val="000000"/>
                </a:solidFill>
                <a:latin typeface="Open Sans 1 Bold"/>
                <a:ea typeface="Open Sans 1 Bold"/>
                <a:cs typeface="Open Sans 1 Bold"/>
                <a:sym typeface="Open Sans 1 Bold"/>
              </a:rPr>
              <a:t>OBJECTIFS 2030</a:t>
            </a:r>
          </a:p>
        </p:txBody>
      </p:sp>
      <p:sp>
        <p:nvSpPr>
          <p:cNvPr id="30" name="TextBox 30"/>
          <p:cNvSpPr txBox="1"/>
          <p:nvPr/>
        </p:nvSpPr>
        <p:spPr>
          <a:xfrm>
            <a:off x="14887936" y="7046111"/>
            <a:ext cx="2107744" cy="302124"/>
          </a:xfrm>
          <a:prstGeom prst="rect">
            <a:avLst/>
          </a:prstGeom>
        </p:spPr>
        <p:txBody>
          <a:bodyPr lIns="0" tIns="0" rIns="0" bIns="0" rtlCol="0" anchor="t">
            <a:spAutoFit/>
          </a:bodyPr>
          <a:lstStyle/>
          <a:p>
            <a:pPr algn="ctr">
              <a:lnSpc>
                <a:spcPts val="2561"/>
              </a:lnSpc>
            </a:pPr>
            <a:r>
              <a:rPr lang="en-US" sz="1829" b="1">
                <a:solidFill>
                  <a:srgbClr val="000000"/>
                </a:solidFill>
                <a:latin typeface="Open Sans 1 Bold"/>
                <a:ea typeface="Open Sans 1 Bold"/>
                <a:cs typeface="Open Sans 1 Bold"/>
                <a:sym typeface="Open Sans 1 Bold"/>
              </a:rPr>
              <a:t>OBJECTIFS 2035</a:t>
            </a:r>
          </a:p>
        </p:txBody>
      </p:sp>
      <p:sp>
        <p:nvSpPr>
          <p:cNvPr id="31" name="TextBox 31"/>
          <p:cNvSpPr txBox="1"/>
          <p:nvPr/>
        </p:nvSpPr>
        <p:spPr>
          <a:xfrm>
            <a:off x="13070127" y="797895"/>
            <a:ext cx="2132982" cy="305400"/>
          </a:xfrm>
          <a:prstGeom prst="rect">
            <a:avLst/>
          </a:prstGeom>
        </p:spPr>
        <p:txBody>
          <a:bodyPr lIns="0" tIns="0" rIns="0" bIns="0" rtlCol="0" anchor="t">
            <a:spAutoFit/>
          </a:bodyPr>
          <a:lstStyle/>
          <a:p>
            <a:pPr algn="ctr">
              <a:lnSpc>
                <a:spcPts val="2591"/>
              </a:lnSpc>
            </a:pPr>
            <a:r>
              <a:rPr lang="en-US" sz="1851" b="1">
                <a:solidFill>
                  <a:srgbClr val="000000"/>
                </a:solidFill>
                <a:latin typeface="Open Sans 1 Bold"/>
                <a:ea typeface="Open Sans 1 Bold"/>
                <a:cs typeface="Open Sans 1 Bold"/>
                <a:sym typeface="Open Sans 1 Bold"/>
              </a:rPr>
              <a:t>ETAPE 04</a:t>
            </a:r>
          </a:p>
        </p:txBody>
      </p:sp>
      <p:sp>
        <p:nvSpPr>
          <p:cNvPr id="32" name="TextBox 32"/>
          <p:cNvSpPr txBox="1"/>
          <p:nvPr/>
        </p:nvSpPr>
        <p:spPr>
          <a:xfrm>
            <a:off x="12155826" y="5389838"/>
            <a:ext cx="2132982" cy="305400"/>
          </a:xfrm>
          <a:prstGeom prst="rect">
            <a:avLst/>
          </a:prstGeom>
        </p:spPr>
        <p:txBody>
          <a:bodyPr lIns="0" tIns="0" rIns="0" bIns="0" rtlCol="0" anchor="t">
            <a:spAutoFit/>
          </a:bodyPr>
          <a:lstStyle/>
          <a:p>
            <a:pPr algn="ctr">
              <a:lnSpc>
                <a:spcPts val="2591"/>
              </a:lnSpc>
            </a:pPr>
            <a:r>
              <a:rPr lang="en-US" sz="1851" b="1">
                <a:solidFill>
                  <a:srgbClr val="000000"/>
                </a:solidFill>
                <a:latin typeface="Open Sans 1 Bold"/>
                <a:ea typeface="Open Sans 1 Bold"/>
                <a:cs typeface="Open Sans 1 Bold"/>
                <a:sym typeface="Open Sans 1 Bold"/>
              </a:rPr>
              <a:t>ETAPE 05</a:t>
            </a:r>
          </a:p>
        </p:txBody>
      </p:sp>
      <p:sp>
        <p:nvSpPr>
          <p:cNvPr id="33" name="TextBox 33"/>
          <p:cNvSpPr txBox="1"/>
          <p:nvPr/>
        </p:nvSpPr>
        <p:spPr>
          <a:xfrm>
            <a:off x="8474334" y="8309752"/>
            <a:ext cx="1307780" cy="507651"/>
          </a:xfrm>
          <a:prstGeom prst="rect">
            <a:avLst/>
          </a:prstGeom>
        </p:spPr>
        <p:txBody>
          <a:bodyPr lIns="0" tIns="0" rIns="0" bIns="0" rtlCol="0" anchor="t">
            <a:spAutoFit/>
          </a:bodyPr>
          <a:lstStyle/>
          <a:p>
            <a:pPr algn="ctr">
              <a:lnSpc>
                <a:spcPts val="4221"/>
              </a:lnSpc>
            </a:pPr>
            <a:r>
              <a:rPr lang="en-US" sz="3015" b="1">
                <a:solidFill>
                  <a:srgbClr val="000000"/>
                </a:solidFill>
                <a:latin typeface="Open Sans 1 Bold"/>
                <a:ea typeface="Open Sans 1 Bold"/>
                <a:cs typeface="Open Sans 1 Bold"/>
                <a:sym typeface="Open Sans 1 Bold"/>
              </a:rPr>
              <a:t>55%</a:t>
            </a:r>
          </a:p>
        </p:txBody>
      </p:sp>
      <p:sp>
        <p:nvSpPr>
          <p:cNvPr id="34" name="TextBox 34"/>
          <p:cNvSpPr txBox="1"/>
          <p:nvPr/>
        </p:nvSpPr>
        <p:spPr>
          <a:xfrm>
            <a:off x="11881126" y="8309752"/>
            <a:ext cx="1307780" cy="507651"/>
          </a:xfrm>
          <a:prstGeom prst="rect">
            <a:avLst/>
          </a:prstGeom>
        </p:spPr>
        <p:txBody>
          <a:bodyPr lIns="0" tIns="0" rIns="0" bIns="0" rtlCol="0" anchor="t">
            <a:spAutoFit/>
          </a:bodyPr>
          <a:lstStyle/>
          <a:p>
            <a:pPr algn="ctr">
              <a:lnSpc>
                <a:spcPts val="4221"/>
              </a:lnSpc>
            </a:pPr>
            <a:r>
              <a:rPr lang="en-US" sz="3015" b="1">
                <a:solidFill>
                  <a:srgbClr val="000000"/>
                </a:solidFill>
                <a:latin typeface="Open Sans 1 Bold"/>
                <a:ea typeface="Open Sans 1 Bold"/>
                <a:cs typeface="Open Sans 1 Bold"/>
                <a:sym typeface="Open Sans 1 Bold"/>
              </a:rPr>
              <a:t>75%</a:t>
            </a:r>
          </a:p>
        </p:txBody>
      </p:sp>
      <p:sp>
        <p:nvSpPr>
          <p:cNvPr id="35" name="TextBox 35"/>
          <p:cNvSpPr txBox="1"/>
          <p:nvPr/>
        </p:nvSpPr>
        <p:spPr>
          <a:xfrm>
            <a:off x="15364189" y="8309752"/>
            <a:ext cx="1307780" cy="507651"/>
          </a:xfrm>
          <a:prstGeom prst="rect">
            <a:avLst/>
          </a:prstGeom>
        </p:spPr>
        <p:txBody>
          <a:bodyPr lIns="0" tIns="0" rIns="0" bIns="0" rtlCol="0" anchor="t">
            <a:spAutoFit/>
          </a:bodyPr>
          <a:lstStyle/>
          <a:p>
            <a:pPr algn="ctr">
              <a:lnSpc>
                <a:spcPts val="4221"/>
              </a:lnSpc>
            </a:pPr>
            <a:r>
              <a:rPr lang="en-US" sz="3015" b="1">
                <a:solidFill>
                  <a:srgbClr val="000000"/>
                </a:solidFill>
                <a:latin typeface="Open Sans 1 Bold"/>
                <a:ea typeface="Open Sans 1 Bold"/>
                <a:cs typeface="Open Sans 1 Bold"/>
                <a:sym typeface="Open Sans 1 Bold"/>
              </a:rPr>
              <a:t>90%</a:t>
            </a:r>
          </a:p>
        </p:txBody>
      </p:sp>
      <p:sp>
        <p:nvSpPr>
          <p:cNvPr id="36" name="TextBox 36"/>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18</a:t>
            </a:r>
          </a:p>
        </p:txBody>
      </p:sp>
      <p:sp>
        <p:nvSpPr>
          <p:cNvPr id="37" name="TextBox 37"/>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2263" y="346550"/>
            <a:ext cx="1918800" cy="268853"/>
            <a:chOff x="0" y="0"/>
            <a:chExt cx="2558400" cy="358470"/>
          </a:xfrm>
        </p:grpSpPr>
        <p:sp>
          <p:nvSpPr>
            <p:cNvPr id="3" name="TextBox 3"/>
            <p:cNvSpPr txBox="1"/>
            <p:nvPr/>
          </p:nvSpPr>
          <p:spPr>
            <a:xfrm>
              <a:off x="448637" y="22046"/>
              <a:ext cx="2109763" cy="276279"/>
            </a:xfrm>
            <a:prstGeom prst="rect">
              <a:avLst/>
            </a:prstGeom>
          </p:spPr>
          <p:txBody>
            <a:bodyPr lIns="0" tIns="0" rIns="0" bIns="0" rtlCol="0" anchor="t">
              <a:spAutoFit/>
            </a:bodyPr>
            <a:lstStyle/>
            <a:p>
              <a:pPr algn="l">
                <a:lnSpc>
                  <a:spcPts val="1704"/>
                </a:lnSpc>
              </a:pPr>
              <a:r>
                <a:rPr lang="en-US" sz="1217" b="1">
                  <a:solidFill>
                    <a:srgbClr val="000000"/>
                  </a:solidFill>
                  <a:latin typeface="Poppins Bold"/>
                  <a:ea typeface="Poppins Bold"/>
                  <a:cs typeface="Poppins Bold"/>
                  <a:sym typeface="Poppins Bold"/>
                </a:rPr>
                <a:t>VOTRE ENTREPRISE</a:t>
              </a:r>
            </a:p>
          </p:txBody>
        </p:sp>
        <p:sp>
          <p:nvSpPr>
            <p:cNvPr id="4" name="Freeform 4"/>
            <p:cNvSpPr/>
            <p:nvPr/>
          </p:nvSpPr>
          <p:spPr>
            <a:xfrm>
              <a:off x="0" y="0"/>
              <a:ext cx="353256" cy="358470"/>
            </a:xfrm>
            <a:custGeom>
              <a:avLst/>
              <a:gdLst/>
              <a:ahLst/>
              <a:cxnLst/>
              <a:rect l="l" t="t" r="r" b="b"/>
              <a:pathLst>
                <a:path w="353256" h="358470">
                  <a:moveTo>
                    <a:pt x="0" y="0"/>
                  </a:moveTo>
                  <a:lnTo>
                    <a:pt x="353256" y="0"/>
                  </a:lnTo>
                  <a:lnTo>
                    <a:pt x="353256" y="358470"/>
                  </a:lnTo>
                  <a:lnTo>
                    <a:pt x="0" y="358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grpSp>
        <p:nvGrpSpPr>
          <p:cNvPr id="5" name="Group 5"/>
          <p:cNvGrpSpPr/>
          <p:nvPr/>
        </p:nvGrpSpPr>
        <p:grpSpPr>
          <a:xfrm>
            <a:off x="-187902" y="-164415"/>
            <a:ext cx="18663805" cy="4255749"/>
            <a:chOff x="0" y="0"/>
            <a:chExt cx="4915570" cy="1120856"/>
          </a:xfrm>
        </p:grpSpPr>
        <p:sp>
          <p:nvSpPr>
            <p:cNvPr id="6" name="Freeform 6"/>
            <p:cNvSpPr/>
            <p:nvPr/>
          </p:nvSpPr>
          <p:spPr>
            <a:xfrm>
              <a:off x="0" y="0"/>
              <a:ext cx="4915570" cy="1120856"/>
            </a:xfrm>
            <a:custGeom>
              <a:avLst/>
              <a:gdLst/>
              <a:ahLst/>
              <a:cxnLst/>
              <a:rect l="l" t="t" r="r" b="b"/>
              <a:pathLst>
                <a:path w="4915570" h="1120856">
                  <a:moveTo>
                    <a:pt x="0" y="0"/>
                  </a:moveTo>
                  <a:lnTo>
                    <a:pt x="4915570" y="0"/>
                  </a:lnTo>
                  <a:lnTo>
                    <a:pt x="4915570" y="1120856"/>
                  </a:lnTo>
                  <a:lnTo>
                    <a:pt x="0" y="1120856"/>
                  </a:lnTo>
                  <a:close/>
                </a:path>
              </a:pathLst>
            </a:custGeom>
            <a:solidFill>
              <a:srgbClr val="EAEAEC"/>
            </a:solidFill>
          </p:spPr>
          <p:txBody>
            <a:bodyPr/>
            <a:lstStyle/>
            <a:p>
              <a:endParaRPr lang="fr-FR"/>
            </a:p>
          </p:txBody>
        </p:sp>
        <p:sp>
          <p:nvSpPr>
            <p:cNvPr id="7" name="TextBox 7"/>
            <p:cNvSpPr txBox="1"/>
            <p:nvPr/>
          </p:nvSpPr>
          <p:spPr>
            <a:xfrm>
              <a:off x="0" y="-47625"/>
              <a:ext cx="4915570" cy="1168481"/>
            </a:xfrm>
            <a:prstGeom prst="rect">
              <a:avLst/>
            </a:prstGeom>
          </p:spPr>
          <p:txBody>
            <a:bodyPr lIns="50800" tIns="50800" rIns="50800" bIns="50800" rtlCol="0" anchor="ctr"/>
            <a:lstStyle/>
            <a:p>
              <a:pPr algn="ctr">
                <a:lnSpc>
                  <a:spcPts val="2240"/>
                </a:lnSpc>
              </a:pPr>
              <a:endParaRPr/>
            </a:p>
          </p:txBody>
        </p:sp>
      </p:grpSp>
      <p:grpSp>
        <p:nvGrpSpPr>
          <p:cNvPr id="8" name="Group 8"/>
          <p:cNvGrpSpPr/>
          <p:nvPr/>
        </p:nvGrpSpPr>
        <p:grpSpPr>
          <a:xfrm>
            <a:off x="1032263" y="4091334"/>
            <a:ext cx="129901" cy="5175544"/>
            <a:chOff x="0" y="0"/>
            <a:chExt cx="34213" cy="1363106"/>
          </a:xfrm>
        </p:grpSpPr>
        <p:sp>
          <p:nvSpPr>
            <p:cNvPr id="9" name="Freeform 9"/>
            <p:cNvSpPr/>
            <p:nvPr/>
          </p:nvSpPr>
          <p:spPr>
            <a:xfrm>
              <a:off x="0" y="0"/>
              <a:ext cx="34213" cy="1363106"/>
            </a:xfrm>
            <a:custGeom>
              <a:avLst/>
              <a:gdLst/>
              <a:ahLst/>
              <a:cxnLst/>
              <a:rect l="l" t="t" r="r" b="b"/>
              <a:pathLst>
                <a:path w="34213" h="1363106">
                  <a:moveTo>
                    <a:pt x="0" y="0"/>
                  </a:moveTo>
                  <a:lnTo>
                    <a:pt x="34213" y="0"/>
                  </a:lnTo>
                  <a:lnTo>
                    <a:pt x="34213" y="1363106"/>
                  </a:lnTo>
                  <a:lnTo>
                    <a:pt x="0" y="1363106"/>
                  </a:lnTo>
                  <a:close/>
                </a:path>
              </a:pathLst>
            </a:custGeom>
            <a:solidFill>
              <a:srgbClr val="ED3E20"/>
            </a:solidFill>
          </p:spPr>
          <p:txBody>
            <a:bodyPr/>
            <a:lstStyle/>
            <a:p>
              <a:endParaRPr lang="fr-FR"/>
            </a:p>
          </p:txBody>
        </p:sp>
        <p:sp>
          <p:nvSpPr>
            <p:cNvPr id="10" name="TextBox 10"/>
            <p:cNvSpPr txBox="1"/>
            <p:nvPr/>
          </p:nvSpPr>
          <p:spPr>
            <a:xfrm>
              <a:off x="0" y="-47625"/>
              <a:ext cx="34213" cy="1410731"/>
            </a:xfrm>
            <a:prstGeom prst="rect">
              <a:avLst/>
            </a:prstGeom>
          </p:spPr>
          <p:txBody>
            <a:bodyPr lIns="50800" tIns="50800" rIns="50800" bIns="50800" rtlCol="0" anchor="ctr"/>
            <a:lstStyle/>
            <a:p>
              <a:pPr algn="ctr">
                <a:lnSpc>
                  <a:spcPts val="2240"/>
                </a:lnSpc>
              </a:pPr>
              <a:endParaRPr/>
            </a:p>
          </p:txBody>
        </p:sp>
      </p:grpSp>
      <p:sp>
        <p:nvSpPr>
          <p:cNvPr id="11" name="TextBox 11"/>
          <p:cNvSpPr txBox="1"/>
          <p:nvPr/>
        </p:nvSpPr>
        <p:spPr>
          <a:xfrm>
            <a:off x="1032263" y="1085850"/>
            <a:ext cx="5947062" cy="2496236"/>
          </a:xfrm>
          <a:prstGeom prst="rect">
            <a:avLst/>
          </a:prstGeom>
        </p:spPr>
        <p:txBody>
          <a:bodyPr lIns="0" tIns="0" rIns="0" bIns="0" rtlCol="0" anchor="t">
            <a:spAutoFit/>
          </a:bodyPr>
          <a:lstStyle/>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Les</a:t>
            </a:r>
          </a:p>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Étapes Phares,</a:t>
            </a:r>
          </a:p>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Les Chiffres...</a:t>
            </a:r>
          </a:p>
        </p:txBody>
      </p:sp>
      <p:sp>
        <p:nvSpPr>
          <p:cNvPr id="12" name="TextBox 12"/>
          <p:cNvSpPr txBox="1"/>
          <p:nvPr/>
        </p:nvSpPr>
        <p:spPr>
          <a:xfrm>
            <a:off x="12936226" y="1365276"/>
            <a:ext cx="4323074" cy="1470659"/>
          </a:xfrm>
          <a:prstGeom prst="rect">
            <a:avLst/>
          </a:prstGeom>
        </p:spPr>
        <p:txBody>
          <a:bodyPr lIns="0" tIns="0" rIns="0" bIns="0" rtlCol="0" anchor="t">
            <a:spAutoFit/>
          </a:bodyPr>
          <a:lstStyle/>
          <a:p>
            <a:pPr algn="l">
              <a:lnSpc>
                <a:spcPts val="2940"/>
              </a:lnSpc>
            </a:pPr>
            <a:r>
              <a:rPr lang="en-US" sz="2100" b="1">
                <a:solidFill>
                  <a:srgbClr val="000000"/>
                </a:solidFill>
                <a:latin typeface="Open Sans 1 Bold"/>
                <a:ea typeface="Open Sans 1 Bold"/>
                <a:cs typeface="Open Sans 1 Bold"/>
                <a:sym typeface="Open Sans 1 Bold"/>
              </a:rPr>
              <a:t>Utilisez cette section pour mettre en avant un détail impactant du projet et des objectifs à atteindre.</a:t>
            </a:r>
          </a:p>
        </p:txBody>
      </p:sp>
      <p:sp>
        <p:nvSpPr>
          <p:cNvPr id="13" name="TextBox 13"/>
          <p:cNvSpPr txBox="1"/>
          <p:nvPr/>
        </p:nvSpPr>
        <p:spPr>
          <a:xfrm>
            <a:off x="7951353" y="1365276"/>
            <a:ext cx="4323074" cy="2213609"/>
          </a:xfrm>
          <a:prstGeom prst="rect">
            <a:avLst/>
          </a:prstGeom>
        </p:spPr>
        <p:txBody>
          <a:bodyPr lIns="0" tIns="0" rIns="0" bIns="0" rtlCol="0" anchor="t">
            <a:spAutoFit/>
          </a:bodyPr>
          <a:lstStyle/>
          <a:p>
            <a:pPr algn="l">
              <a:lnSpc>
                <a:spcPts val="2940"/>
              </a:lnSpc>
            </a:pPr>
            <a:r>
              <a:rPr lang="en-US" sz="2100" b="1">
                <a:solidFill>
                  <a:srgbClr val="000000"/>
                </a:solidFill>
                <a:latin typeface="Open Sans 1 Bold"/>
                <a:ea typeface="Open Sans 1 Bold"/>
                <a:cs typeface="Open Sans 1 Bold"/>
                <a:sym typeface="Open Sans 1 Bold"/>
              </a:rPr>
              <a:t>Utilisez cette section pour détailler les étapes clés ou les grandes lignes du projet. Présentez comment vous envisagez de répondre aux besoins</a:t>
            </a:r>
          </a:p>
        </p:txBody>
      </p:sp>
      <p:pic>
        <p:nvPicPr>
          <p:cNvPr id="14" name="Picture 14"/>
          <p:cNvPicPr>
            <a:picLocks noChangeAspect="1"/>
          </p:cNvPicPr>
          <p:nvPr/>
        </p:nvPicPr>
        <p:blipFill>
          <a:blip r:embed="rId4"/>
          <a:stretch>
            <a:fillRect/>
          </a:stretch>
        </p:blipFill>
        <p:spPr>
          <a:xfrm>
            <a:off x="10537625" y="3961291"/>
            <a:ext cx="7332737" cy="5850643"/>
          </a:xfrm>
          <a:prstGeom prst="rect">
            <a:avLst/>
          </a:prstGeom>
        </p:spPr>
      </p:pic>
      <p:pic>
        <p:nvPicPr>
          <p:cNvPr id="15" name="Picture 15"/>
          <p:cNvPicPr>
            <a:picLocks noChangeAspect="1"/>
          </p:cNvPicPr>
          <p:nvPr/>
        </p:nvPicPr>
        <p:blipFill>
          <a:blip r:embed="rId5"/>
          <a:stretch>
            <a:fillRect/>
          </a:stretch>
        </p:blipFill>
        <p:spPr>
          <a:xfrm>
            <a:off x="2428130" y="3847226"/>
            <a:ext cx="8701517" cy="6082466"/>
          </a:xfrm>
          <a:prstGeom prst="rect">
            <a:avLst/>
          </a:prstGeom>
        </p:spPr>
      </p:pic>
      <p:sp>
        <p:nvSpPr>
          <p:cNvPr id="16" name="TextBox 16"/>
          <p:cNvSpPr txBox="1"/>
          <p:nvPr/>
        </p:nvSpPr>
        <p:spPr>
          <a:xfrm rot="-5400000">
            <a:off x="-683686" y="5877874"/>
            <a:ext cx="5134565" cy="1561485"/>
          </a:xfrm>
          <a:prstGeom prst="rect">
            <a:avLst/>
          </a:prstGeom>
        </p:spPr>
        <p:txBody>
          <a:bodyPr lIns="0" tIns="0" rIns="0" bIns="0" rtlCol="0" anchor="t">
            <a:spAutoFit/>
          </a:bodyPr>
          <a:lstStyle/>
          <a:p>
            <a:pPr algn="just">
              <a:lnSpc>
                <a:spcPts val="12817"/>
              </a:lnSpc>
            </a:pPr>
            <a:r>
              <a:rPr lang="en-US" sz="9155">
                <a:solidFill>
                  <a:srgbClr val="70706C">
                    <a:alpha val="13725"/>
                  </a:srgbClr>
                </a:solidFill>
                <a:latin typeface="Anton"/>
                <a:ea typeface="Anton"/>
                <a:cs typeface="Anton"/>
                <a:sym typeface="Anton"/>
              </a:rPr>
              <a:t>PROJET 01</a:t>
            </a:r>
          </a:p>
        </p:txBody>
      </p:sp>
      <p:sp>
        <p:nvSpPr>
          <p:cNvPr id="17" name="TextBox 17"/>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19</a:t>
            </a:r>
          </a:p>
        </p:txBody>
      </p:sp>
      <p:sp>
        <p:nvSpPr>
          <p:cNvPr id="18" name="TextBox 18"/>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3559" y="0"/>
            <a:ext cx="5771145" cy="6695144"/>
            <a:chOff x="0" y="0"/>
            <a:chExt cx="6985167" cy="8103539"/>
          </a:xfrm>
        </p:grpSpPr>
        <p:sp>
          <p:nvSpPr>
            <p:cNvPr id="3" name="Freeform 3"/>
            <p:cNvSpPr/>
            <p:nvPr/>
          </p:nvSpPr>
          <p:spPr>
            <a:xfrm>
              <a:off x="0" y="0"/>
              <a:ext cx="6985167" cy="8103539"/>
            </a:xfrm>
            <a:custGeom>
              <a:avLst/>
              <a:gdLst/>
              <a:ahLst/>
              <a:cxnLst/>
              <a:rect l="l" t="t" r="r" b="b"/>
              <a:pathLst>
                <a:path w="6985167" h="8103539">
                  <a:moveTo>
                    <a:pt x="6985167" y="0"/>
                  </a:moveTo>
                  <a:lnTo>
                    <a:pt x="4471611" y="8103539"/>
                  </a:lnTo>
                  <a:lnTo>
                    <a:pt x="0" y="8103539"/>
                  </a:lnTo>
                  <a:lnTo>
                    <a:pt x="2484298" y="0"/>
                  </a:lnTo>
                  <a:lnTo>
                    <a:pt x="6985167" y="0"/>
                  </a:lnTo>
                  <a:close/>
                </a:path>
              </a:pathLst>
            </a:custGeom>
            <a:blipFill>
              <a:blip r:embed="rId2"/>
              <a:stretch>
                <a:fillRect l="-5825" r="-68299"/>
              </a:stretch>
            </a:blipFill>
          </p:spPr>
          <p:txBody>
            <a:bodyPr/>
            <a:lstStyle/>
            <a:p>
              <a:endParaRPr lang="fr-FR"/>
            </a:p>
          </p:txBody>
        </p:sp>
      </p:grpSp>
      <p:grpSp>
        <p:nvGrpSpPr>
          <p:cNvPr id="4" name="Group 4"/>
          <p:cNvGrpSpPr/>
          <p:nvPr/>
        </p:nvGrpSpPr>
        <p:grpSpPr>
          <a:xfrm rot="1020955">
            <a:off x="13959136" y="-354051"/>
            <a:ext cx="138696" cy="7311070"/>
            <a:chOff x="0" y="0"/>
            <a:chExt cx="36529" cy="1925549"/>
          </a:xfrm>
        </p:grpSpPr>
        <p:sp>
          <p:nvSpPr>
            <p:cNvPr id="5" name="Freeform 5"/>
            <p:cNvSpPr/>
            <p:nvPr/>
          </p:nvSpPr>
          <p:spPr>
            <a:xfrm>
              <a:off x="0" y="0"/>
              <a:ext cx="36529" cy="1925549"/>
            </a:xfrm>
            <a:custGeom>
              <a:avLst/>
              <a:gdLst/>
              <a:ahLst/>
              <a:cxnLst/>
              <a:rect l="l" t="t" r="r" b="b"/>
              <a:pathLst>
                <a:path w="36529" h="1925549">
                  <a:moveTo>
                    <a:pt x="0" y="0"/>
                  </a:moveTo>
                  <a:lnTo>
                    <a:pt x="36529" y="0"/>
                  </a:lnTo>
                  <a:lnTo>
                    <a:pt x="36529" y="1925549"/>
                  </a:lnTo>
                  <a:lnTo>
                    <a:pt x="0" y="1925549"/>
                  </a:lnTo>
                  <a:close/>
                </a:path>
              </a:pathLst>
            </a:custGeom>
            <a:solidFill>
              <a:srgbClr val="ED3E20"/>
            </a:solidFill>
          </p:spPr>
          <p:txBody>
            <a:bodyPr/>
            <a:lstStyle/>
            <a:p>
              <a:endParaRPr lang="fr-FR"/>
            </a:p>
          </p:txBody>
        </p:sp>
        <p:sp>
          <p:nvSpPr>
            <p:cNvPr id="6" name="TextBox 6"/>
            <p:cNvSpPr txBox="1"/>
            <p:nvPr/>
          </p:nvSpPr>
          <p:spPr>
            <a:xfrm>
              <a:off x="0" y="-47625"/>
              <a:ext cx="36529" cy="1973174"/>
            </a:xfrm>
            <a:prstGeom prst="rect">
              <a:avLst/>
            </a:prstGeom>
          </p:spPr>
          <p:txBody>
            <a:bodyPr lIns="50800" tIns="50800" rIns="50800" bIns="50800" rtlCol="0" anchor="ctr"/>
            <a:lstStyle/>
            <a:p>
              <a:pPr algn="ctr">
                <a:lnSpc>
                  <a:spcPts val="2240"/>
                </a:lnSpc>
              </a:pPr>
              <a:endParaRPr/>
            </a:p>
          </p:txBody>
        </p:sp>
      </p:grpSp>
      <p:grpSp>
        <p:nvGrpSpPr>
          <p:cNvPr id="7" name="Group 7"/>
          <p:cNvGrpSpPr/>
          <p:nvPr/>
        </p:nvGrpSpPr>
        <p:grpSpPr>
          <a:xfrm>
            <a:off x="0" y="6338922"/>
            <a:ext cx="18378088" cy="4088525"/>
            <a:chOff x="0" y="0"/>
            <a:chExt cx="4840320" cy="1076813"/>
          </a:xfrm>
        </p:grpSpPr>
        <p:sp>
          <p:nvSpPr>
            <p:cNvPr id="8" name="Freeform 8"/>
            <p:cNvSpPr/>
            <p:nvPr/>
          </p:nvSpPr>
          <p:spPr>
            <a:xfrm>
              <a:off x="0" y="0"/>
              <a:ext cx="4840320" cy="1076813"/>
            </a:xfrm>
            <a:custGeom>
              <a:avLst/>
              <a:gdLst/>
              <a:ahLst/>
              <a:cxnLst/>
              <a:rect l="l" t="t" r="r" b="b"/>
              <a:pathLst>
                <a:path w="4840320" h="1076813">
                  <a:moveTo>
                    <a:pt x="0" y="0"/>
                  </a:moveTo>
                  <a:lnTo>
                    <a:pt x="4840320" y="0"/>
                  </a:lnTo>
                  <a:lnTo>
                    <a:pt x="4840320" y="1076813"/>
                  </a:lnTo>
                  <a:lnTo>
                    <a:pt x="0" y="1076813"/>
                  </a:lnTo>
                  <a:close/>
                </a:path>
              </a:pathLst>
            </a:custGeom>
            <a:solidFill>
              <a:srgbClr val="EAEAEC"/>
            </a:solidFill>
          </p:spPr>
          <p:txBody>
            <a:bodyPr/>
            <a:lstStyle/>
            <a:p>
              <a:endParaRPr lang="fr-FR"/>
            </a:p>
          </p:txBody>
        </p:sp>
        <p:sp>
          <p:nvSpPr>
            <p:cNvPr id="9" name="TextBox 9"/>
            <p:cNvSpPr txBox="1"/>
            <p:nvPr/>
          </p:nvSpPr>
          <p:spPr>
            <a:xfrm>
              <a:off x="0" y="-47625"/>
              <a:ext cx="4840320" cy="1124438"/>
            </a:xfrm>
            <a:prstGeom prst="rect">
              <a:avLst/>
            </a:prstGeom>
          </p:spPr>
          <p:txBody>
            <a:bodyPr lIns="50800" tIns="50800" rIns="50800" bIns="50800" rtlCol="0" anchor="ctr"/>
            <a:lstStyle/>
            <a:p>
              <a:pPr algn="ctr">
                <a:lnSpc>
                  <a:spcPts val="2240"/>
                </a:lnSpc>
              </a:pPr>
              <a:endParaRPr/>
            </a:p>
          </p:txBody>
        </p:sp>
      </p:grpSp>
      <p:grpSp>
        <p:nvGrpSpPr>
          <p:cNvPr id="10" name="Group 10"/>
          <p:cNvGrpSpPr/>
          <p:nvPr/>
        </p:nvGrpSpPr>
        <p:grpSpPr>
          <a:xfrm>
            <a:off x="12278969" y="3591856"/>
            <a:ext cx="5771145" cy="6695144"/>
            <a:chOff x="0" y="0"/>
            <a:chExt cx="6985167" cy="8103539"/>
          </a:xfrm>
        </p:grpSpPr>
        <p:sp>
          <p:nvSpPr>
            <p:cNvPr id="11" name="Freeform 11"/>
            <p:cNvSpPr/>
            <p:nvPr/>
          </p:nvSpPr>
          <p:spPr>
            <a:xfrm>
              <a:off x="0" y="0"/>
              <a:ext cx="6985167" cy="8103539"/>
            </a:xfrm>
            <a:custGeom>
              <a:avLst/>
              <a:gdLst/>
              <a:ahLst/>
              <a:cxnLst/>
              <a:rect l="l" t="t" r="r" b="b"/>
              <a:pathLst>
                <a:path w="6985167" h="8103539">
                  <a:moveTo>
                    <a:pt x="6985167" y="0"/>
                  </a:moveTo>
                  <a:lnTo>
                    <a:pt x="4471611" y="8103539"/>
                  </a:lnTo>
                  <a:lnTo>
                    <a:pt x="0" y="8103539"/>
                  </a:lnTo>
                  <a:lnTo>
                    <a:pt x="2484298" y="0"/>
                  </a:lnTo>
                  <a:lnTo>
                    <a:pt x="6985167" y="0"/>
                  </a:lnTo>
                  <a:close/>
                </a:path>
              </a:pathLst>
            </a:custGeom>
            <a:blipFill>
              <a:blip r:embed="rId3"/>
              <a:stretch>
                <a:fillRect l="-53129" r="-20995"/>
              </a:stretch>
            </a:blipFill>
          </p:spPr>
          <p:txBody>
            <a:bodyPr/>
            <a:lstStyle/>
            <a:p>
              <a:endParaRPr lang="fr-FR"/>
            </a:p>
          </p:txBody>
        </p:sp>
      </p:grpSp>
      <p:grpSp>
        <p:nvGrpSpPr>
          <p:cNvPr id="12" name="Group 12"/>
          <p:cNvGrpSpPr/>
          <p:nvPr/>
        </p:nvGrpSpPr>
        <p:grpSpPr>
          <a:xfrm rot="1020955">
            <a:off x="16966789" y="3329981"/>
            <a:ext cx="138696" cy="7311070"/>
            <a:chOff x="0" y="0"/>
            <a:chExt cx="36529" cy="1925549"/>
          </a:xfrm>
        </p:grpSpPr>
        <p:sp>
          <p:nvSpPr>
            <p:cNvPr id="13" name="Freeform 13"/>
            <p:cNvSpPr/>
            <p:nvPr/>
          </p:nvSpPr>
          <p:spPr>
            <a:xfrm>
              <a:off x="0" y="0"/>
              <a:ext cx="36529" cy="1925549"/>
            </a:xfrm>
            <a:custGeom>
              <a:avLst/>
              <a:gdLst/>
              <a:ahLst/>
              <a:cxnLst/>
              <a:rect l="l" t="t" r="r" b="b"/>
              <a:pathLst>
                <a:path w="36529" h="1925549">
                  <a:moveTo>
                    <a:pt x="0" y="0"/>
                  </a:moveTo>
                  <a:lnTo>
                    <a:pt x="36529" y="0"/>
                  </a:lnTo>
                  <a:lnTo>
                    <a:pt x="36529" y="1925549"/>
                  </a:lnTo>
                  <a:lnTo>
                    <a:pt x="0" y="1925549"/>
                  </a:lnTo>
                  <a:close/>
                </a:path>
              </a:pathLst>
            </a:custGeom>
            <a:solidFill>
              <a:srgbClr val="ED3E20"/>
            </a:solidFill>
          </p:spPr>
          <p:txBody>
            <a:bodyPr/>
            <a:lstStyle/>
            <a:p>
              <a:endParaRPr lang="fr-FR"/>
            </a:p>
          </p:txBody>
        </p:sp>
        <p:sp>
          <p:nvSpPr>
            <p:cNvPr id="14" name="TextBox 14"/>
            <p:cNvSpPr txBox="1"/>
            <p:nvPr/>
          </p:nvSpPr>
          <p:spPr>
            <a:xfrm>
              <a:off x="0" y="-47625"/>
              <a:ext cx="36529" cy="1973174"/>
            </a:xfrm>
            <a:prstGeom prst="rect">
              <a:avLst/>
            </a:prstGeom>
          </p:spPr>
          <p:txBody>
            <a:bodyPr lIns="50800" tIns="50800" rIns="50800" bIns="50800" rtlCol="0" anchor="ctr"/>
            <a:lstStyle/>
            <a:p>
              <a:pPr algn="ctr">
                <a:lnSpc>
                  <a:spcPts val="2240"/>
                </a:lnSpc>
              </a:pPr>
              <a:endParaRPr/>
            </a:p>
          </p:txBody>
        </p:sp>
      </p:grpSp>
      <p:grpSp>
        <p:nvGrpSpPr>
          <p:cNvPr id="15" name="Group 15"/>
          <p:cNvGrpSpPr/>
          <p:nvPr/>
        </p:nvGrpSpPr>
        <p:grpSpPr>
          <a:xfrm>
            <a:off x="12352973" y="6695144"/>
            <a:ext cx="870612" cy="244284"/>
            <a:chOff x="0" y="0"/>
            <a:chExt cx="229297" cy="64338"/>
          </a:xfrm>
        </p:grpSpPr>
        <p:sp>
          <p:nvSpPr>
            <p:cNvPr id="16" name="Freeform 16"/>
            <p:cNvSpPr/>
            <p:nvPr/>
          </p:nvSpPr>
          <p:spPr>
            <a:xfrm>
              <a:off x="0" y="0"/>
              <a:ext cx="229297" cy="64338"/>
            </a:xfrm>
            <a:custGeom>
              <a:avLst/>
              <a:gdLst/>
              <a:ahLst/>
              <a:cxnLst/>
              <a:rect l="l" t="t" r="r" b="b"/>
              <a:pathLst>
                <a:path w="229297" h="64338">
                  <a:moveTo>
                    <a:pt x="0" y="0"/>
                  </a:moveTo>
                  <a:lnTo>
                    <a:pt x="229297" y="0"/>
                  </a:lnTo>
                  <a:lnTo>
                    <a:pt x="229297" y="64338"/>
                  </a:lnTo>
                  <a:lnTo>
                    <a:pt x="0" y="64338"/>
                  </a:lnTo>
                  <a:close/>
                </a:path>
              </a:pathLst>
            </a:custGeom>
            <a:solidFill>
              <a:srgbClr val="E8E8E6"/>
            </a:solidFill>
          </p:spPr>
          <p:txBody>
            <a:bodyPr/>
            <a:lstStyle/>
            <a:p>
              <a:endParaRPr lang="fr-FR"/>
            </a:p>
          </p:txBody>
        </p:sp>
        <p:sp>
          <p:nvSpPr>
            <p:cNvPr id="17" name="TextBox 17"/>
            <p:cNvSpPr txBox="1"/>
            <p:nvPr/>
          </p:nvSpPr>
          <p:spPr>
            <a:xfrm>
              <a:off x="0" y="-47625"/>
              <a:ext cx="229297" cy="111963"/>
            </a:xfrm>
            <a:prstGeom prst="rect">
              <a:avLst/>
            </a:prstGeom>
          </p:spPr>
          <p:txBody>
            <a:bodyPr lIns="50800" tIns="50800" rIns="50800" bIns="50800" rtlCol="0" anchor="ctr"/>
            <a:lstStyle/>
            <a:p>
              <a:pPr algn="ctr">
                <a:lnSpc>
                  <a:spcPts val="2240"/>
                </a:lnSpc>
              </a:pPr>
              <a:endParaRPr/>
            </a:p>
          </p:txBody>
        </p:sp>
      </p:grpSp>
      <p:grpSp>
        <p:nvGrpSpPr>
          <p:cNvPr id="18" name="Group 18"/>
          <p:cNvGrpSpPr/>
          <p:nvPr/>
        </p:nvGrpSpPr>
        <p:grpSpPr>
          <a:xfrm>
            <a:off x="17507476" y="3347572"/>
            <a:ext cx="870612" cy="244284"/>
            <a:chOff x="0" y="0"/>
            <a:chExt cx="229297" cy="64338"/>
          </a:xfrm>
        </p:grpSpPr>
        <p:sp>
          <p:nvSpPr>
            <p:cNvPr id="19" name="Freeform 19"/>
            <p:cNvSpPr/>
            <p:nvPr/>
          </p:nvSpPr>
          <p:spPr>
            <a:xfrm>
              <a:off x="0" y="0"/>
              <a:ext cx="229297" cy="64338"/>
            </a:xfrm>
            <a:custGeom>
              <a:avLst/>
              <a:gdLst/>
              <a:ahLst/>
              <a:cxnLst/>
              <a:rect l="l" t="t" r="r" b="b"/>
              <a:pathLst>
                <a:path w="229297" h="64338">
                  <a:moveTo>
                    <a:pt x="0" y="0"/>
                  </a:moveTo>
                  <a:lnTo>
                    <a:pt x="229297" y="0"/>
                  </a:lnTo>
                  <a:lnTo>
                    <a:pt x="229297" y="64338"/>
                  </a:lnTo>
                  <a:lnTo>
                    <a:pt x="0" y="64338"/>
                  </a:lnTo>
                  <a:close/>
                </a:path>
              </a:pathLst>
            </a:custGeom>
            <a:solidFill>
              <a:srgbClr val="FFFFFF"/>
            </a:solidFill>
          </p:spPr>
          <p:txBody>
            <a:bodyPr/>
            <a:lstStyle/>
            <a:p>
              <a:endParaRPr lang="fr-FR"/>
            </a:p>
          </p:txBody>
        </p:sp>
        <p:sp>
          <p:nvSpPr>
            <p:cNvPr id="20" name="TextBox 20"/>
            <p:cNvSpPr txBox="1"/>
            <p:nvPr/>
          </p:nvSpPr>
          <p:spPr>
            <a:xfrm>
              <a:off x="0" y="-47625"/>
              <a:ext cx="229297" cy="111963"/>
            </a:xfrm>
            <a:prstGeom prst="rect">
              <a:avLst/>
            </a:prstGeom>
          </p:spPr>
          <p:txBody>
            <a:bodyPr lIns="50800" tIns="50800" rIns="50800" bIns="50800" rtlCol="0" anchor="ctr"/>
            <a:lstStyle/>
            <a:p>
              <a:pPr algn="ctr">
                <a:lnSpc>
                  <a:spcPts val="2240"/>
                </a:lnSpc>
              </a:pPr>
              <a:endParaRPr/>
            </a:p>
          </p:txBody>
        </p:sp>
      </p:grpSp>
      <p:sp>
        <p:nvSpPr>
          <p:cNvPr id="21" name="TextBox 21"/>
          <p:cNvSpPr txBox="1"/>
          <p:nvPr/>
        </p:nvSpPr>
        <p:spPr>
          <a:xfrm>
            <a:off x="1028700" y="1085850"/>
            <a:ext cx="8826409" cy="1667561"/>
          </a:xfrm>
          <a:prstGeom prst="rect">
            <a:avLst/>
          </a:prstGeom>
        </p:spPr>
        <p:txBody>
          <a:bodyPr lIns="0" tIns="0" rIns="0" bIns="0" rtlCol="0" anchor="t">
            <a:spAutoFit/>
          </a:bodyPr>
          <a:lstStyle/>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Votre Satisfaction </a:t>
            </a:r>
          </a:p>
          <a:p>
            <a:pPr algn="l">
              <a:lnSpc>
                <a:spcPts val="6541"/>
              </a:lnSpc>
            </a:pPr>
            <a:r>
              <a:rPr lang="en-US" sz="5893" b="1">
                <a:solidFill>
                  <a:srgbClr val="000000"/>
                </a:solidFill>
                <a:latin typeface="Century Gothic Paneuropean Bold"/>
                <a:ea typeface="Century Gothic Paneuropean Bold"/>
                <a:cs typeface="Century Gothic Paneuropean Bold"/>
                <a:sym typeface="Century Gothic Paneuropean Bold"/>
              </a:rPr>
              <a:t>Notre Priorité !</a:t>
            </a:r>
          </a:p>
        </p:txBody>
      </p:sp>
      <p:sp>
        <p:nvSpPr>
          <p:cNvPr id="22" name="TextBox 22"/>
          <p:cNvSpPr txBox="1"/>
          <p:nvPr/>
        </p:nvSpPr>
        <p:spPr>
          <a:xfrm>
            <a:off x="1028700" y="3544231"/>
            <a:ext cx="7263718" cy="1758949"/>
          </a:xfrm>
          <a:prstGeom prst="rect">
            <a:avLst/>
          </a:prstGeom>
        </p:spPr>
        <p:txBody>
          <a:bodyPr lIns="0" tIns="0" rIns="0" bIns="0" rtlCol="0" anchor="t">
            <a:spAutoFit/>
          </a:bodyPr>
          <a:lstStyle/>
          <a:p>
            <a:pPr algn="l">
              <a:lnSpc>
                <a:spcPts val="2800"/>
              </a:lnSpc>
            </a:pPr>
            <a:r>
              <a:rPr lang="en-US" sz="2000" b="1">
                <a:solidFill>
                  <a:srgbClr val="000000"/>
                </a:solidFill>
                <a:latin typeface="Open Sans 1 Bold"/>
                <a:ea typeface="Open Sans 1 Bold"/>
                <a:cs typeface="Open Sans 1 Bold"/>
                <a:sym typeface="Open Sans 1 Bold"/>
              </a:rPr>
              <a:t>Dans cette section, résumez les points forts de votre présentation pour rappeler les éléments essentiels de votre entreprise et de son projet. Ce rappel concis aide votre audience à retenir les informations clés et renforce l’impact de votre message.</a:t>
            </a:r>
          </a:p>
        </p:txBody>
      </p:sp>
      <p:sp>
        <p:nvSpPr>
          <p:cNvPr id="23" name="TextBox 23"/>
          <p:cNvSpPr txBox="1"/>
          <p:nvPr/>
        </p:nvSpPr>
        <p:spPr>
          <a:xfrm>
            <a:off x="1028700" y="6769661"/>
            <a:ext cx="3340382" cy="2463799"/>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Rappelez brièvement les points clés du projet, en mettant en avant les solutions apportées, les bénéfices pour le client et la manière dont vous avez répondu à leurs besoins.</a:t>
            </a:r>
          </a:p>
        </p:txBody>
      </p:sp>
      <p:sp>
        <p:nvSpPr>
          <p:cNvPr id="24" name="TextBox 24"/>
          <p:cNvSpPr txBox="1"/>
          <p:nvPr/>
        </p:nvSpPr>
        <p:spPr>
          <a:xfrm>
            <a:off x="5126130" y="6794501"/>
            <a:ext cx="3340382" cy="2463799"/>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Rappelez brièvement les points clés du projet, en mettant en avant les solutions apportées, les bénéfices pour le client et la manière dont vous avez répondu à leurs besoins.</a:t>
            </a:r>
          </a:p>
        </p:txBody>
      </p:sp>
      <p:sp>
        <p:nvSpPr>
          <p:cNvPr id="25" name="TextBox 25"/>
          <p:cNvSpPr txBox="1"/>
          <p:nvPr/>
        </p:nvSpPr>
        <p:spPr>
          <a:xfrm>
            <a:off x="9223559" y="6769661"/>
            <a:ext cx="3340382" cy="2463799"/>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Terminez en réaffirmant votre engagement à soutenir le client tout au long du projet, en garantissant une collaboration fructueuse et un suivi de qualité.</a:t>
            </a:r>
          </a:p>
        </p:txBody>
      </p:sp>
      <p:sp>
        <p:nvSpPr>
          <p:cNvPr id="26" name="TextBox 26"/>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20</a:t>
            </a:r>
          </a:p>
        </p:txBody>
      </p:sp>
      <p:sp>
        <p:nvSpPr>
          <p:cNvPr id="27" name="TextBox 27"/>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0A564-E4E3-657D-A846-4F7A48D749AB}"/>
            </a:ext>
          </a:extLst>
        </p:cNvPr>
        <p:cNvGrpSpPr/>
        <p:nvPr/>
      </p:nvGrpSpPr>
      <p:grpSpPr>
        <a:xfrm>
          <a:off x="0" y="0"/>
          <a:ext cx="0" cy="0"/>
          <a:chOff x="0" y="0"/>
          <a:chExt cx="0" cy="0"/>
        </a:xfrm>
      </p:grpSpPr>
      <p:sp>
        <p:nvSpPr>
          <p:cNvPr id="44" name="Freeform 2">
            <a:extLst>
              <a:ext uri="{FF2B5EF4-FFF2-40B4-BE49-F238E27FC236}">
                <a16:creationId xmlns:a16="http://schemas.microsoft.com/office/drawing/2014/main" id="{0B97A51A-DF80-6CCB-699C-A5C9E804759D}"/>
              </a:ext>
            </a:extLst>
          </p:cNvPr>
          <p:cNvSpPr/>
          <p:nvPr/>
        </p:nvSpPr>
        <p:spPr>
          <a:xfrm rot="4320000">
            <a:off x="11158575" y="1273943"/>
            <a:ext cx="6992714"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2" name="Group 2">
            <a:extLst>
              <a:ext uri="{FF2B5EF4-FFF2-40B4-BE49-F238E27FC236}">
                <a16:creationId xmlns:a16="http://schemas.microsoft.com/office/drawing/2014/main" id="{7AEC5583-1421-04DD-CAB7-5F2F7DB6ED5D}"/>
              </a:ext>
            </a:extLst>
          </p:cNvPr>
          <p:cNvGrpSpPr/>
          <p:nvPr/>
        </p:nvGrpSpPr>
        <p:grpSpPr>
          <a:xfrm>
            <a:off x="-164415" y="-164415"/>
            <a:ext cx="18616829" cy="3308351"/>
            <a:chOff x="0" y="0"/>
            <a:chExt cx="4903198" cy="871335"/>
          </a:xfrm>
        </p:grpSpPr>
        <p:sp>
          <p:nvSpPr>
            <p:cNvPr id="3" name="Freeform 3">
              <a:extLst>
                <a:ext uri="{FF2B5EF4-FFF2-40B4-BE49-F238E27FC236}">
                  <a16:creationId xmlns:a16="http://schemas.microsoft.com/office/drawing/2014/main" id="{336B4127-C8EF-CE35-4B3B-22A65BE46042}"/>
                </a:ext>
              </a:extLst>
            </p:cNvPr>
            <p:cNvSpPr/>
            <p:nvPr/>
          </p:nvSpPr>
          <p:spPr>
            <a:xfrm>
              <a:off x="0" y="0"/>
              <a:ext cx="4903198" cy="871335"/>
            </a:xfrm>
            <a:custGeom>
              <a:avLst/>
              <a:gdLst/>
              <a:ahLst/>
              <a:cxnLst/>
              <a:rect l="l" t="t" r="r" b="b"/>
              <a:pathLst>
                <a:path w="4903198" h="871335">
                  <a:moveTo>
                    <a:pt x="0" y="0"/>
                  </a:moveTo>
                  <a:lnTo>
                    <a:pt x="4903198" y="0"/>
                  </a:lnTo>
                  <a:lnTo>
                    <a:pt x="4903198" y="871335"/>
                  </a:lnTo>
                  <a:lnTo>
                    <a:pt x="0" y="871335"/>
                  </a:lnTo>
                  <a:close/>
                </a:path>
              </a:pathLst>
            </a:custGeom>
            <a:solidFill>
              <a:srgbClr val="F4F3F3"/>
            </a:solidFill>
          </p:spPr>
          <p:txBody>
            <a:bodyPr/>
            <a:lstStyle/>
            <a:p>
              <a:endParaRPr lang="fr-FR"/>
            </a:p>
          </p:txBody>
        </p:sp>
        <p:sp>
          <p:nvSpPr>
            <p:cNvPr id="4" name="TextBox 4">
              <a:extLst>
                <a:ext uri="{FF2B5EF4-FFF2-40B4-BE49-F238E27FC236}">
                  <a16:creationId xmlns:a16="http://schemas.microsoft.com/office/drawing/2014/main" id="{F509178B-29FE-76BF-D8B6-138CCC43FEAD}"/>
                </a:ext>
              </a:extLst>
            </p:cNvPr>
            <p:cNvSpPr txBox="1"/>
            <p:nvPr/>
          </p:nvSpPr>
          <p:spPr>
            <a:xfrm>
              <a:off x="0" y="-47625"/>
              <a:ext cx="4903198" cy="918960"/>
            </a:xfrm>
            <a:prstGeom prst="rect">
              <a:avLst/>
            </a:prstGeom>
          </p:spPr>
          <p:txBody>
            <a:bodyPr lIns="50800" tIns="50800" rIns="50800" bIns="50800" rtlCol="0" anchor="ctr"/>
            <a:lstStyle/>
            <a:p>
              <a:pPr algn="ctr">
                <a:lnSpc>
                  <a:spcPts val="2240"/>
                </a:lnSpc>
              </a:pPr>
              <a:endParaRPr/>
            </a:p>
          </p:txBody>
        </p:sp>
      </p:grpSp>
      <p:sp>
        <p:nvSpPr>
          <p:cNvPr id="8" name="AutoShape 8">
            <a:extLst>
              <a:ext uri="{FF2B5EF4-FFF2-40B4-BE49-F238E27FC236}">
                <a16:creationId xmlns:a16="http://schemas.microsoft.com/office/drawing/2014/main" id="{830899C9-62AB-245A-88AA-AC09422A7EA5}"/>
              </a:ext>
            </a:extLst>
          </p:cNvPr>
          <p:cNvSpPr/>
          <p:nvPr/>
        </p:nvSpPr>
        <p:spPr>
          <a:xfrm flipH="1">
            <a:off x="17268825"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13" name="TextBox 13">
            <a:extLst>
              <a:ext uri="{FF2B5EF4-FFF2-40B4-BE49-F238E27FC236}">
                <a16:creationId xmlns:a16="http://schemas.microsoft.com/office/drawing/2014/main" id="{FC067E8D-1BA0-7EA7-C3D4-6425CA86BD13}"/>
              </a:ext>
            </a:extLst>
          </p:cNvPr>
          <p:cNvSpPr txBox="1"/>
          <p:nvPr/>
        </p:nvSpPr>
        <p:spPr>
          <a:xfrm>
            <a:off x="1051792" y="3646162"/>
            <a:ext cx="9704791" cy="3876061"/>
          </a:xfrm>
          <a:prstGeom prst="rect">
            <a:avLst/>
          </a:prstGeom>
        </p:spPr>
        <p:txBody>
          <a:bodyPr wrap="square" lIns="0" tIns="0" rIns="0" bIns="0" rtlCol="0" anchor="t">
            <a:spAutoFit/>
          </a:bodyPr>
          <a:lstStyle/>
          <a:p>
            <a:pPr marL="285750" indent="-285750">
              <a:lnSpc>
                <a:spcPct val="200000"/>
              </a:lnSpc>
              <a:buFont typeface="Arial,Sans-Serif"/>
              <a:buChar char="•"/>
            </a:pPr>
            <a:r>
              <a:rPr lang="en-US" sz="2150" b="1" err="1">
                <a:latin typeface="Open Sans 2"/>
                <a:ea typeface="Open Sans 2 Bold"/>
                <a:cs typeface="Open Sans 2 Bold"/>
                <a:sym typeface="Open Sans 2 Bold"/>
              </a:rPr>
              <a:t>Fondée</a:t>
            </a:r>
            <a:r>
              <a:rPr lang="en-US" sz="2150" b="1">
                <a:latin typeface="Open Sans 2"/>
                <a:ea typeface="Open Sans 2 Bold"/>
                <a:cs typeface="Open Sans 2 Bold"/>
                <a:sym typeface="Open Sans 2 Bold"/>
              </a:rPr>
              <a:t> </a:t>
            </a:r>
            <a:r>
              <a:rPr lang="en-US" sz="2150" b="1" err="1">
                <a:latin typeface="Open Sans 2"/>
                <a:ea typeface="Open Sans 2 Bold"/>
                <a:cs typeface="Open Sans 2 Bold"/>
                <a:sym typeface="Open Sans 2 Bold"/>
              </a:rPr>
              <a:t>en</a:t>
            </a:r>
            <a:r>
              <a:rPr lang="en-US" sz="2150" b="1">
                <a:latin typeface="Open Sans 2"/>
                <a:ea typeface="Open Sans 2 Bold"/>
                <a:cs typeface="Open Sans 2 Bold"/>
                <a:sym typeface="Open Sans 2 Bold"/>
              </a:rPr>
              <a:t> 1945 (États-Unis)</a:t>
            </a:r>
            <a:endParaRPr lang="en-US" sz="2150" b="1">
              <a:latin typeface="Open Sans 2"/>
              <a:ea typeface="Open Sans 2 Bold"/>
              <a:cs typeface="Open Sans 2 Bold"/>
            </a:endParaRPr>
          </a:p>
          <a:p>
            <a:pPr marL="285750" indent="-285750">
              <a:lnSpc>
                <a:spcPct val="200000"/>
              </a:lnSpc>
              <a:buFont typeface="Arial,Sans-Serif"/>
              <a:buChar char="•"/>
            </a:pPr>
            <a:r>
              <a:rPr lang="en-US" sz="2150" b="1" err="1">
                <a:latin typeface="Open Sans 2"/>
                <a:ea typeface="Open Sans 2 Bold"/>
                <a:cs typeface="Open Sans 2 Bold"/>
                <a:sym typeface="Open Sans 2 Bold"/>
              </a:rPr>
              <a:t>Spécialiste</a:t>
            </a:r>
            <a:r>
              <a:rPr lang="en-US" sz="2150" b="1">
                <a:latin typeface="Open Sans 2"/>
                <a:ea typeface="Open Sans 2 Bold"/>
                <a:cs typeface="Open Sans 2 Bold"/>
                <a:sym typeface="Open Sans 2 Bold"/>
              </a:rPr>
              <a:t> des </a:t>
            </a:r>
            <a:r>
              <a:rPr lang="en-US" sz="2150" b="1" err="1">
                <a:latin typeface="Open Sans 2"/>
                <a:ea typeface="Open Sans 2 Bold"/>
                <a:cs typeface="Open Sans 2 Bold"/>
                <a:sym typeface="Open Sans 2 Bold"/>
              </a:rPr>
              <a:t>systèmes</a:t>
            </a:r>
            <a:r>
              <a:rPr lang="en-US" sz="2150" b="1">
                <a:latin typeface="Open Sans 2"/>
                <a:ea typeface="Open Sans 2 Bold"/>
                <a:cs typeface="Open Sans 2 Bold"/>
                <a:sym typeface="Open Sans 2 Bold"/>
              </a:rPr>
              <a:t> </a:t>
            </a:r>
            <a:r>
              <a:rPr lang="en-US" sz="2150" b="1" err="1">
                <a:latin typeface="Open Sans 2"/>
                <a:ea typeface="Open Sans 2 Bold"/>
                <a:cs typeface="Open Sans 2 Bold"/>
                <a:sym typeface="Open Sans 2 Bold"/>
              </a:rPr>
              <a:t>industriels</a:t>
            </a:r>
            <a:r>
              <a:rPr lang="en-US" sz="2150" b="1">
                <a:latin typeface="Open Sans 2"/>
                <a:ea typeface="Open Sans 2 Bold"/>
                <a:cs typeface="Open Sans 2 Bold"/>
                <a:sym typeface="Open Sans 2 Bold"/>
              </a:rPr>
              <a:t> et de </a:t>
            </a:r>
            <a:r>
              <a:rPr lang="en-US" sz="2150" b="1" err="1">
                <a:latin typeface="Open Sans 2"/>
                <a:ea typeface="Open Sans 2 Bold"/>
                <a:cs typeface="Open Sans 2 Bold"/>
                <a:sym typeface="Open Sans 2 Bold"/>
              </a:rPr>
              <a:t>l'automatisation</a:t>
            </a:r>
            <a:endParaRPr lang="en-US" sz="2150" b="1">
              <a:latin typeface="Open Sans 2"/>
              <a:ea typeface="Open Sans 2 Bold"/>
              <a:cs typeface="Open Sans 2 Bold"/>
            </a:endParaRPr>
          </a:p>
          <a:p>
            <a:pPr marL="285750" indent="-285750">
              <a:lnSpc>
                <a:spcPct val="200000"/>
              </a:lnSpc>
              <a:buFont typeface="Arial,Sans-Serif"/>
              <a:buChar char="•"/>
            </a:pPr>
            <a:r>
              <a:rPr lang="en-US" sz="2150" b="1">
                <a:latin typeface="Open Sans 2"/>
                <a:ea typeface="Open Sans 2 Bold"/>
                <a:cs typeface="Open Sans 2 Bold"/>
                <a:sym typeface="Open Sans 2 Bold"/>
              </a:rPr>
              <a:t>Produit des </a:t>
            </a:r>
            <a:r>
              <a:rPr lang="en-US" sz="2150" b="1" err="1">
                <a:latin typeface="Open Sans 2"/>
                <a:ea typeface="Open Sans 2 Bold"/>
                <a:cs typeface="Open Sans 2 Bold"/>
                <a:sym typeface="Open Sans 2 Bold"/>
              </a:rPr>
              <a:t>normes</a:t>
            </a:r>
            <a:r>
              <a:rPr lang="en-US" sz="2150" b="1">
                <a:latin typeface="Open Sans 2"/>
                <a:ea typeface="Open Sans 2 Bold"/>
                <a:cs typeface="Open Sans 2 Bold"/>
                <a:sym typeface="Open Sans 2 Bold"/>
              </a:rPr>
              <a:t> techniques, don’t ISA/99 </a:t>
            </a:r>
            <a:endParaRPr lang="en-US" sz="2150" b="1">
              <a:latin typeface="Open Sans 2"/>
              <a:ea typeface="Open Sans 2 Bold"/>
              <a:cs typeface="Open Sans 2 Bold"/>
            </a:endParaRPr>
          </a:p>
          <a:p>
            <a:pPr marL="285750" indent="-285750">
              <a:lnSpc>
                <a:spcPct val="200000"/>
              </a:lnSpc>
              <a:buFont typeface="Arial,Sans-Serif"/>
              <a:buChar char="•"/>
            </a:pPr>
            <a:r>
              <a:rPr lang="en-US" sz="2150" b="1" err="1">
                <a:latin typeface="Open Sans 2"/>
                <a:ea typeface="Open Sans 2 Bold"/>
                <a:cs typeface="Open Sans 2 Bold"/>
                <a:sym typeface="Open Sans 2 Bold"/>
              </a:rPr>
              <a:t>Forme</a:t>
            </a:r>
            <a:r>
              <a:rPr lang="en-US" sz="2150" b="1">
                <a:latin typeface="Open Sans 2"/>
                <a:ea typeface="Open Sans 2 Bold"/>
                <a:cs typeface="Open Sans 2 Bold"/>
                <a:sym typeface="Open Sans 2 Bold"/>
              </a:rPr>
              <a:t>, </a:t>
            </a:r>
            <a:r>
              <a:rPr lang="en-US" sz="2150" b="1" err="1">
                <a:latin typeface="Open Sans 2"/>
                <a:ea typeface="Open Sans 2 Bold"/>
                <a:cs typeface="Open Sans 2 Bold"/>
                <a:sym typeface="Open Sans 2 Bold"/>
              </a:rPr>
              <a:t>certifie</a:t>
            </a:r>
            <a:r>
              <a:rPr lang="en-US" sz="2150" b="1">
                <a:latin typeface="Open Sans 2"/>
                <a:ea typeface="Open Sans 2 Bold"/>
                <a:cs typeface="Open Sans 2 Bold"/>
                <a:sym typeface="Open Sans 2 Bold"/>
              </a:rPr>
              <a:t> et </a:t>
            </a:r>
            <a:r>
              <a:rPr lang="en-US" sz="2150" b="1" err="1">
                <a:latin typeface="Open Sans 2"/>
                <a:ea typeface="Open Sans 2 Bold"/>
                <a:cs typeface="Open Sans 2 Bold"/>
                <a:sym typeface="Open Sans 2 Bold"/>
              </a:rPr>
              <a:t>fédère</a:t>
            </a:r>
            <a:r>
              <a:rPr lang="en-US" sz="2150" b="1">
                <a:latin typeface="Open Sans 2"/>
                <a:ea typeface="Open Sans 2 Bold"/>
                <a:cs typeface="Open Sans 2 Bold"/>
                <a:sym typeface="Open Sans 2 Bold"/>
              </a:rPr>
              <a:t> la </a:t>
            </a:r>
            <a:r>
              <a:rPr lang="en-US" sz="2150" b="1" err="1">
                <a:latin typeface="Open Sans 2"/>
                <a:ea typeface="Open Sans 2 Bold"/>
                <a:cs typeface="Open Sans 2 Bold"/>
                <a:sym typeface="Open Sans 2 Bold"/>
              </a:rPr>
              <a:t>communauté</a:t>
            </a:r>
            <a:r>
              <a:rPr lang="en-US" sz="2150" b="1">
                <a:latin typeface="Open Sans 2"/>
                <a:ea typeface="Open Sans 2 Bold"/>
                <a:cs typeface="Open Sans 2 Bold"/>
                <a:sym typeface="Open Sans 2 Bold"/>
              </a:rPr>
              <a:t> OT</a:t>
            </a:r>
            <a:endParaRPr lang="en-US" sz="2150" b="1">
              <a:latin typeface="Open Sans 2"/>
              <a:ea typeface="Open Sans 2 Bold"/>
              <a:cs typeface="Open Sans 2 Bold"/>
            </a:endParaRPr>
          </a:p>
          <a:p>
            <a:pPr>
              <a:lnSpc>
                <a:spcPct val="200000"/>
              </a:lnSpc>
            </a:pPr>
            <a:endParaRPr lang="en-US" sz="2150" b="1">
              <a:latin typeface="Open Sans 2"/>
              <a:ea typeface="Open Sans 2 Bold"/>
              <a:cs typeface="Open Sans 2 Bold"/>
            </a:endParaRPr>
          </a:p>
          <a:p>
            <a:pPr algn="l">
              <a:lnSpc>
                <a:spcPct val="200000"/>
              </a:lnSpc>
            </a:pPr>
            <a:endParaRPr lang="en-US" sz="2150" b="1">
              <a:latin typeface="Open Sans 2"/>
              <a:ea typeface="Open Sans 2 Bold"/>
              <a:cs typeface="Open Sans 2 Bold"/>
            </a:endParaRPr>
          </a:p>
        </p:txBody>
      </p:sp>
      <p:sp>
        <p:nvSpPr>
          <p:cNvPr id="39" name="TextBox 39">
            <a:extLst>
              <a:ext uri="{FF2B5EF4-FFF2-40B4-BE49-F238E27FC236}">
                <a16:creationId xmlns:a16="http://schemas.microsoft.com/office/drawing/2014/main" id="{14D89E4A-4405-ABFF-7BCB-3BAE8B9192D8}"/>
              </a:ext>
            </a:extLst>
          </p:cNvPr>
          <p:cNvSpPr txBox="1"/>
          <p:nvPr/>
        </p:nvSpPr>
        <p:spPr>
          <a:xfrm>
            <a:off x="1058388" y="1071005"/>
            <a:ext cx="10548641" cy="847476"/>
          </a:xfrm>
          <a:prstGeom prst="rect">
            <a:avLst/>
          </a:prstGeom>
        </p:spPr>
        <p:txBody>
          <a:bodyPr wrap="square" lIns="0" tIns="0" rIns="0" bIns="0" rtlCol="0" anchor="t">
            <a:spAutoFit/>
          </a:bodyPr>
          <a:lstStyle/>
          <a:p>
            <a:pPr>
              <a:lnSpc>
                <a:spcPts val="6541"/>
              </a:lnSpc>
            </a:pPr>
            <a:r>
              <a:rPr lang="en-US" sz="6600" b="1" err="1">
                <a:solidFill>
                  <a:srgbClr val="000000"/>
                </a:solidFill>
                <a:latin typeface="Century Gothic Paneuropean Bold"/>
                <a:cs typeface="Century Gothic Paneuropean Bold"/>
                <a:sym typeface="Century Gothic Paneuropean Bold"/>
              </a:rPr>
              <a:t>Présentation</a:t>
            </a:r>
            <a:r>
              <a:rPr lang="en-US" sz="6600" b="1">
                <a:solidFill>
                  <a:srgbClr val="000000"/>
                </a:solidFill>
                <a:latin typeface="Century Gothic Paneuropean Bold"/>
                <a:cs typeface="Century Gothic Paneuropean Bold"/>
                <a:sym typeface="Century Gothic Paneuropean Bold"/>
              </a:rPr>
              <a:t> de </a:t>
            </a:r>
            <a:r>
              <a:rPr lang="en-US" sz="6600" b="1" err="1">
                <a:solidFill>
                  <a:srgbClr val="000000"/>
                </a:solidFill>
                <a:latin typeface="Century Gothic Paneuropean Bold"/>
                <a:cs typeface="Century Gothic Paneuropean Bold"/>
                <a:sym typeface="Century Gothic Paneuropean Bold"/>
              </a:rPr>
              <a:t>l'ISA</a:t>
            </a:r>
            <a:endParaRPr lang="en-US" sz="6600">
              <a:ea typeface="Calibri"/>
              <a:cs typeface="Calibri"/>
            </a:endParaRPr>
          </a:p>
        </p:txBody>
      </p:sp>
      <p:sp>
        <p:nvSpPr>
          <p:cNvPr id="40" name="TextBox 40">
            <a:extLst>
              <a:ext uri="{FF2B5EF4-FFF2-40B4-BE49-F238E27FC236}">
                <a16:creationId xmlns:a16="http://schemas.microsoft.com/office/drawing/2014/main" id="{CBAAD95E-B850-B6A3-F8AC-324384CC21BE}"/>
              </a:ext>
            </a:extLst>
          </p:cNvPr>
          <p:cNvSpPr txBox="1"/>
          <p:nvPr/>
        </p:nvSpPr>
        <p:spPr>
          <a:xfrm>
            <a:off x="2108672" y="1995254"/>
            <a:ext cx="8999572" cy="377155"/>
          </a:xfrm>
          <a:prstGeom prst="rect">
            <a:avLst/>
          </a:prstGeom>
        </p:spPr>
        <p:txBody>
          <a:bodyPr lIns="0" tIns="0" rIns="0" bIns="0" rtlCol="0" anchor="t">
            <a:spAutoFit/>
          </a:bodyPr>
          <a:lstStyle/>
          <a:p>
            <a:pPr>
              <a:lnSpc>
                <a:spcPts val="2800"/>
              </a:lnSpc>
            </a:pPr>
            <a:r>
              <a:rPr lang="en-US" sz="3200" b="1">
                <a:solidFill>
                  <a:srgbClr val="000000"/>
                </a:solidFill>
                <a:latin typeface="Open Sans 1 Bold"/>
                <a:ea typeface="Open Sans 1 Bold"/>
                <a:cs typeface="Open Sans 1 Bold"/>
                <a:sym typeface="Open Sans 1 Bold"/>
              </a:rPr>
              <a:t>International Society of Automation</a:t>
            </a:r>
            <a:endParaRPr lang="en-US" sz="3200">
              <a:ea typeface="Calibri"/>
              <a:cs typeface="Calibri"/>
            </a:endParaRPr>
          </a:p>
        </p:txBody>
      </p:sp>
      <p:sp>
        <p:nvSpPr>
          <p:cNvPr id="41" name="TextBox 41">
            <a:extLst>
              <a:ext uri="{FF2B5EF4-FFF2-40B4-BE49-F238E27FC236}">
                <a16:creationId xmlns:a16="http://schemas.microsoft.com/office/drawing/2014/main" id="{497852CE-9A47-E0DA-51E8-AD8EC2320502}"/>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11</a:t>
            </a:r>
          </a:p>
        </p:txBody>
      </p:sp>
      <p:sp>
        <p:nvSpPr>
          <p:cNvPr id="46" name="TextBox 23">
            <a:extLst>
              <a:ext uri="{FF2B5EF4-FFF2-40B4-BE49-F238E27FC236}">
                <a16:creationId xmlns:a16="http://schemas.microsoft.com/office/drawing/2014/main" id="{81EB3EC5-DBAC-4D40-3CE3-635DB088C206}"/>
              </a:ext>
            </a:extLst>
          </p:cNvPr>
          <p:cNvSpPr txBox="1"/>
          <p:nvPr/>
        </p:nvSpPr>
        <p:spPr>
          <a:xfrm>
            <a:off x="251843" y="9792434"/>
            <a:ext cx="10017083"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Organimes</a:t>
            </a:r>
            <a:r>
              <a:rPr lang="en-US" sz="2850" b="1">
                <a:solidFill>
                  <a:srgbClr val="BFBFBD"/>
                </a:solidFill>
                <a:latin typeface="Open Sans 2 Bold"/>
                <a:ea typeface="Open Sans 2 Bold"/>
                <a:cs typeface="Open Sans 2 Bold"/>
              </a:rPr>
              <a:t> de </a:t>
            </a:r>
            <a:r>
              <a:rPr lang="en-US" sz="2850" b="1" err="1">
                <a:solidFill>
                  <a:srgbClr val="BFBFBD"/>
                </a:solidFill>
                <a:latin typeface="Open Sans 2 Bold"/>
                <a:ea typeface="Open Sans 2 Bold"/>
                <a:cs typeface="Open Sans 2 Bold"/>
              </a:rPr>
              <a:t>normes</a:t>
            </a:r>
            <a:r>
              <a:rPr lang="en-US" sz="2850" b="1">
                <a:solidFill>
                  <a:srgbClr val="BFBFBD"/>
                </a:solidFill>
                <a:latin typeface="Open Sans 2 Bold"/>
                <a:ea typeface="Open Sans 2 Bold"/>
                <a:cs typeface="Open Sans 2 Bold"/>
              </a:rPr>
              <a:t> – </a:t>
            </a:r>
            <a:r>
              <a:rPr lang="en-US" sz="2850" b="1" err="1">
                <a:solidFill>
                  <a:srgbClr val="BFBFBD"/>
                </a:solidFill>
                <a:latin typeface="Open Sans 2 Bold"/>
                <a:ea typeface="Open Sans 2 Bold"/>
                <a:cs typeface="Open Sans 2 Bold"/>
              </a:rPr>
              <a:t>Présentation</a:t>
            </a:r>
            <a:r>
              <a:rPr lang="en-US" sz="2850" b="1">
                <a:solidFill>
                  <a:srgbClr val="BFBFBD"/>
                </a:solidFill>
                <a:latin typeface="Open Sans 2 Bold"/>
                <a:ea typeface="Open Sans 2 Bold"/>
                <a:cs typeface="Open Sans 2 Bold"/>
              </a:rPr>
              <a:t> ISA </a:t>
            </a:r>
          </a:p>
        </p:txBody>
      </p:sp>
    </p:spTree>
    <p:extLst>
      <p:ext uri="{BB962C8B-B14F-4D97-AF65-F5344CB8AC3E}">
        <p14:creationId xmlns:p14="http://schemas.microsoft.com/office/powerpoint/2010/main" val="1775731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F9D18868-91FB-5553-3C39-12EE6E0DC4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B98D47E-86B0-7882-21D6-633AF0A44EDC}"/>
              </a:ext>
            </a:extLst>
          </p:cNvPr>
          <p:cNvGrpSpPr/>
          <p:nvPr/>
        </p:nvGrpSpPr>
        <p:grpSpPr>
          <a:xfrm>
            <a:off x="10934435" y="1028700"/>
            <a:ext cx="6324865" cy="8229600"/>
            <a:chOff x="0" y="0"/>
            <a:chExt cx="979887" cy="1274980"/>
          </a:xfrm>
        </p:grpSpPr>
        <p:sp>
          <p:nvSpPr>
            <p:cNvPr id="3" name="Freeform 3">
              <a:extLst>
                <a:ext uri="{FF2B5EF4-FFF2-40B4-BE49-F238E27FC236}">
                  <a16:creationId xmlns:a16="http://schemas.microsoft.com/office/drawing/2014/main" id="{3F79F534-8622-5528-E27A-90662A7B2FFB}"/>
                </a:ext>
              </a:extLst>
            </p:cNvPr>
            <p:cNvSpPr/>
            <p:nvPr/>
          </p:nvSpPr>
          <p:spPr>
            <a:xfrm>
              <a:off x="0" y="0"/>
              <a:ext cx="979887" cy="1274980"/>
            </a:xfrm>
            <a:custGeom>
              <a:avLst/>
              <a:gdLst/>
              <a:ahLst/>
              <a:cxnLst/>
              <a:rect l="l" t="t" r="r" b="b"/>
              <a:pathLst>
                <a:path w="979887" h="1274980">
                  <a:moveTo>
                    <a:pt x="0" y="0"/>
                  </a:moveTo>
                  <a:lnTo>
                    <a:pt x="979887" y="0"/>
                  </a:lnTo>
                  <a:lnTo>
                    <a:pt x="979887" y="1274980"/>
                  </a:lnTo>
                  <a:lnTo>
                    <a:pt x="0" y="1274980"/>
                  </a:lnTo>
                  <a:close/>
                </a:path>
              </a:pathLst>
            </a:custGeom>
            <a:blipFill>
              <a:blip r:embed="rId2"/>
              <a:stretch>
                <a:fillRect l="-36743" r="-36743"/>
              </a:stretch>
            </a:blipFill>
          </p:spPr>
          <p:txBody>
            <a:bodyPr/>
            <a:lstStyle/>
            <a:p>
              <a:endParaRPr lang="fr-FR"/>
            </a:p>
          </p:txBody>
        </p:sp>
      </p:grpSp>
      <p:sp>
        <p:nvSpPr>
          <p:cNvPr id="4" name="TextBox 4">
            <a:extLst>
              <a:ext uri="{FF2B5EF4-FFF2-40B4-BE49-F238E27FC236}">
                <a16:creationId xmlns:a16="http://schemas.microsoft.com/office/drawing/2014/main" id="{09F261F5-6602-A393-210D-98CD06E67EDC}"/>
              </a:ext>
            </a:extLst>
          </p:cNvPr>
          <p:cNvSpPr txBox="1"/>
          <p:nvPr/>
        </p:nvSpPr>
        <p:spPr>
          <a:xfrm>
            <a:off x="1046551" y="1095375"/>
            <a:ext cx="8097449" cy="2272587"/>
          </a:xfrm>
          <a:prstGeom prst="rect">
            <a:avLst/>
          </a:prstGeom>
        </p:spPr>
        <p:txBody>
          <a:bodyPr lIns="0" tIns="0" rIns="0" bIns="0" rtlCol="0" anchor="t">
            <a:spAutoFit/>
          </a:bodyPr>
          <a:lstStyle/>
          <a:p>
            <a:pPr algn="l">
              <a:lnSpc>
                <a:spcPts val="8872"/>
              </a:lnSpc>
            </a:pPr>
            <a:r>
              <a:rPr lang="en-US" sz="7993" b="1">
                <a:solidFill>
                  <a:srgbClr val="000000"/>
                </a:solidFill>
                <a:latin typeface="Century Gothic Paneuropean Bold"/>
                <a:ea typeface="Century Gothic Paneuropean Bold"/>
                <a:cs typeface="Century Gothic Paneuropean Bold"/>
                <a:sym typeface="Century Gothic Paneuropean Bold"/>
              </a:rPr>
              <a:t>Nous</a:t>
            </a:r>
          </a:p>
          <a:p>
            <a:pPr algn="l">
              <a:lnSpc>
                <a:spcPts val="8872"/>
              </a:lnSpc>
            </a:pPr>
            <a:r>
              <a:rPr lang="en-US" sz="7993" b="1">
                <a:solidFill>
                  <a:srgbClr val="000000"/>
                </a:solidFill>
                <a:latin typeface="Century Gothic Paneuropean Bold"/>
                <a:ea typeface="Century Gothic Paneuropean Bold"/>
                <a:cs typeface="Century Gothic Paneuropean Bold"/>
                <a:sym typeface="Century Gothic Paneuropean Bold"/>
              </a:rPr>
              <a:t>Contacter !</a:t>
            </a:r>
          </a:p>
        </p:txBody>
      </p:sp>
      <p:sp>
        <p:nvSpPr>
          <p:cNvPr id="5" name="TextBox 5">
            <a:extLst>
              <a:ext uri="{FF2B5EF4-FFF2-40B4-BE49-F238E27FC236}">
                <a16:creationId xmlns:a16="http://schemas.microsoft.com/office/drawing/2014/main" id="{8A0B4A4A-131E-00F6-EC50-6B13F94DF9F6}"/>
              </a:ext>
            </a:extLst>
          </p:cNvPr>
          <p:cNvSpPr txBox="1"/>
          <p:nvPr/>
        </p:nvSpPr>
        <p:spPr>
          <a:xfrm>
            <a:off x="1365562" y="6317844"/>
            <a:ext cx="3078964" cy="437964"/>
          </a:xfrm>
          <a:prstGeom prst="rect">
            <a:avLst/>
          </a:prstGeom>
        </p:spPr>
        <p:txBody>
          <a:bodyPr lIns="0" tIns="0" rIns="0" bIns="0" rtlCol="0" anchor="t">
            <a:spAutoFit/>
          </a:bodyPr>
          <a:lstStyle/>
          <a:p>
            <a:pPr algn="l">
              <a:lnSpc>
                <a:spcPts val="3679"/>
              </a:lnSpc>
            </a:pPr>
            <a:r>
              <a:rPr lang="en-US" sz="2627">
                <a:solidFill>
                  <a:srgbClr val="000000"/>
                </a:solidFill>
                <a:latin typeface="Open Sans 1"/>
                <a:ea typeface="Open Sans 1"/>
                <a:cs typeface="Open Sans 1"/>
                <a:sym typeface="Open Sans 1"/>
              </a:rPr>
              <a:t>+123-456-7890</a:t>
            </a:r>
          </a:p>
        </p:txBody>
      </p:sp>
      <p:sp>
        <p:nvSpPr>
          <p:cNvPr id="6" name="TextBox 6">
            <a:extLst>
              <a:ext uri="{FF2B5EF4-FFF2-40B4-BE49-F238E27FC236}">
                <a16:creationId xmlns:a16="http://schemas.microsoft.com/office/drawing/2014/main" id="{30736D4E-2A79-2747-9AAF-F393A60D88E7}"/>
              </a:ext>
            </a:extLst>
          </p:cNvPr>
          <p:cNvSpPr txBox="1"/>
          <p:nvPr/>
        </p:nvSpPr>
        <p:spPr>
          <a:xfrm>
            <a:off x="1365562" y="5764191"/>
            <a:ext cx="3780046" cy="456825"/>
          </a:xfrm>
          <a:prstGeom prst="rect">
            <a:avLst/>
          </a:prstGeom>
        </p:spPr>
        <p:txBody>
          <a:bodyPr lIns="0" tIns="0" rIns="0" bIns="0" rtlCol="0" anchor="t">
            <a:spAutoFit/>
          </a:bodyPr>
          <a:lstStyle/>
          <a:p>
            <a:pPr algn="l">
              <a:lnSpc>
                <a:spcPts val="3839"/>
              </a:lnSpc>
            </a:pPr>
            <a:r>
              <a:rPr lang="en-US" sz="2742" b="1">
                <a:solidFill>
                  <a:srgbClr val="000000"/>
                </a:solidFill>
                <a:latin typeface="Open Sans 1 Bold"/>
                <a:ea typeface="Open Sans 1 Bold"/>
                <a:cs typeface="Open Sans 1 Bold"/>
                <a:sym typeface="Open Sans 1 Bold"/>
              </a:rPr>
              <a:t>Nous téléphoner : </a:t>
            </a:r>
          </a:p>
        </p:txBody>
      </p:sp>
      <p:sp>
        <p:nvSpPr>
          <p:cNvPr id="7" name="TextBox 7">
            <a:extLst>
              <a:ext uri="{FF2B5EF4-FFF2-40B4-BE49-F238E27FC236}">
                <a16:creationId xmlns:a16="http://schemas.microsoft.com/office/drawing/2014/main" id="{B48FAC2B-C7A5-929E-9A6D-ED65DA677C63}"/>
              </a:ext>
            </a:extLst>
          </p:cNvPr>
          <p:cNvSpPr txBox="1"/>
          <p:nvPr/>
        </p:nvSpPr>
        <p:spPr>
          <a:xfrm>
            <a:off x="1361513" y="7766137"/>
            <a:ext cx="3784095" cy="895051"/>
          </a:xfrm>
          <a:prstGeom prst="rect">
            <a:avLst/>
          </a:prstGeom>
        </p:spPr>
        <p:txBody>
          <a:bodyPr lIns="0" tIns="0" rIns="0" bIns="0" rtlCol="0" anchor="t">
            <a:spAutoFit/>
          </a:bodyPr>
          <a:lstStyle/>
          <a:p>
            <a:pPr algn="l">
              <a:lnSpc>
                <a:spcPts val="3679"/>
              </a:lnSpc>
            </a:pPr>
            <a:r>
              <a:rPr lang="en-US" sz="2627">
                <a:solidFill>
                  <a:srgbClr val="000000"/>
                </a:solidFill>
                <a:latin typeface="Open Sans 1"/>
                <a:ea typeface="Open Sans 1"/>
                <a:cs typeface="Open Sans 1"/>
                <a:sym typeface="Open Sans 1"/>
              </a:rPr>
              <a:t>123 Anywhere St.,</a:t>
            </a:r>
          </a:p>
          <a:p>
            <a:pPr algn="l">
              <a:lnSpc>
                <a:spcPts val="3679"/>
              </a:lnSpc>
            </a:pPr>
            <a:r>
              <a:rPr lang="en-US" sz="2627">
                <a:solidFill>
                  <a:srgbClr val="000000"/>
                </a:solidFill>
                <a:latin typeface="Open Sans 1"/>
                <a:ea typeface="Open Sans 1"/>
                <a:cs typeface="Open Sans 1"/>
                <a:sym typeface="Open Sans 1"/>
              </a:rPr>
              <a:t>Any City, ST 12345</a:t>
            </a:r>
          </a:p>
        </p:txBody>
      </p:sp>
      <p:sp>
        <p:nvSpPr>
          <p:cNvPr id="8" name="TextBox 8">
            <a:extLst>
              <a:ext uri="{FF2B5EF4-FFF2-40B4-BE49-F238E27FC236}">
                <a16:creationId xmlns:a16="http://schemas.microsoft.com/office/drawing/2014/main" id="{1AFC2E70-143B-77DD-636F-2371B94C5062}"/>
              </a:ext>
            </a:extLst>
          </p:cNvPr>
          <p:cNvSpPr txBox="1"/>
          <p:nvPr/>
        </p:nvSpPr>
        <p:spPr>
          <a:xfrm>
            <a:off x="1361513" y="7212484"/>
            <a:ext cx="3780046" cy="456825"/>
          </a:xfrm>
          <a:prstGeom prst="rect">
            <a:avLst/>
          </a:prstGeom>
        </p:spPr>
        <p:txBody>
          <a:bodyPr lIns="0" tIns="0" rIns="0" bIns="0" rtlCol="0" anchor="t">
            <a:spAutoFit/>
          </a:bodyPr>
          <a:lstStyle/>
          <a:p>
            <a:pPr algn="l">
              <a:lnSpc>
                <a:spcPts val="3839"/>
              </a:lnSpc>
            </a:pPr>
            <a:r>
              <a:rPr lang="en-US" sz="2742" b="1">
                <a:solidFill>
                  <a:srgbClr val="000000"/>
                </a:solidFill>
                <a:latin typeface="Open Sans 1 Bold"/>
                <a:ea typeface="Open Sans 1 Bold"/>
                <a:cs typeface="Open Sans 1 Bold"/>
                <a:sym typeface="Open Sans 1 Bold"/>
              </a:rPr>
              <a:t>Nous rendre visite : </a:t>
            </a:r>
          </a:p>
        </p:txBody>
      </p:sp>
      <p:sp>
        <p:nvSpPr>
          <p:cNvPr id="9" name="TextBox 9">
            <a:extLst>
              <a:ext uri="{FF2B5EF4-FFF2-40B4-BE49-F238E27FC236}">
                <a16:creationId xmlns:a16="http://schemas.microsoft.com/office/drawing/2014/main" id="{719F84EA-820D-39AD-602F-839E188C1153}"/>
              </a:ext>
            </a:extLst>
          </p:cNvPr>
          <p:cNvSpPr txBox="1"/>
          <p:nvPr/>
        </p:nvSpPr>
        <p:spPr>
          <a:xfrm>
            <a:off x="1361513" y="4862350"/>
            <a:ext cx="4474851" cy="437964"/>
          </a:xfrm>
          <a:prstGeom prst="rect">
            <a:avLst/>
          </a:prstGeom>
        </p:spPr>
        <p:txBody>
          <a:bodyPr lIns="0" tIns="0" rIns="0" bIns="0" rtlCol="0" anchor="t">
            <a:spAutoFit/>
          </a:bodyPr>
          <a:lstStyle/>
          <a:p>
            <a:pPr algn="l">
              <a:lnSpc>
                <a:spcPts val="3679"/>
              </a:lnSpc>
            </a:pPr>
            <a:r>
              <a:rPr lang="en-US" sz="2627">
                <a:solidFill>
                  <a:srgbClr val="000000"/>
                </a:solidFill>
                <a:latin typeface="Open Sans 1"/>
                <a:ea typeface="Open Sans 1"/>
                <a:cs typeface="Open Sans 1"/>
                <a:sym typeface="Open Sans 1"/>
              </a:rPr>
              <a:t>hello@reallygreatsite.com</a:t>
            </a:r>
          </a:p>
        </p:txBody>
      </p:sp>
      <p:sp>
        <p:nvSpPr>
          <p:cNvPr id="10" name="TextBox 10">
            <a:extLst>
              <a:ext uri="{FF2B5EF4-FFF2-40B4-BE49-F238E27FC236}">
                <a16:creationId xmlns:a16="http://schemas.microsoft.com/office/drawing/2014/main" id="{2CEC66EA-D293-D728-4D8E-5F99945D746B}"/>
              </a:ext>
            </a:extLst>
          </p:cNvPr>
          <p:cNvSpPr txBox="1"/>
          <p:nvPr/>
        </p:nvSpPr>
        <p:spPr>
          <a:xfrm>
            <a:off x="1361513" y="4308697"/>
            <a:ext cx="3780046" cy="456825"/>
          </a:xfrm>
          <a:prstGeom prst="rect">
            <a:avLst/>
          </a:prstGeom>
        </p:spPr>
        <p:txBody>
          <a:bodyPr lIns="0" tIns="0" rIns="0" bIns="0" rtlCol="0" anchor="t">
            <a:spAutoFit/>
          </a:bodyPr>
          <a:lstStyle/>
          <a:p>
            <a:pPr algn="l">
              <a:lnSpc>
                <a:spcPts val="3839"/>
              </a:lnSpc>
            </a:pPr>
            <a:r>
              <a:rPr lang="en-US" sz="2742" b="1">
                <a:solidFill>
                  <a:srgbClr val="000000"/>
                </a:solidFill>
                <a:latin typeface="Open Sans 1 Bold"/>
                <a:ea typeface="Open Sans 1 Bold"/>
                <a:cs typeface="Open Sans 1 Bold"/>
                <a:sym typeface="Open Sans 1 Bold"/>
              </a:rPr>
              <a:t>Nous écrire : </a:t>
            </a:r>
          </a:p>
        </p:txBody>
      </p:sp>
      <p:sp>
        <p:nvSpPr>
          <p:cNvPr id="11" name="AutoShape 11">
            <a:extLst>
              <a:ext uri="{FF2B5EF4-FFF2-40B4-BE49-F238E27FC236}">
                <a16:creationId xmlns:a16="http://schemas.microsoft.com/office/drawing/2014/main" id="{F3C94D6D-218D-DC87-B95D-B4D88146F075}"/>
              </a:ext>
            </a:extLst>
          </p:cNvPr>
          <p:cNvSpPr/>
          <p:nvPr/>
        </p:nvSpPr>
        <p:spPr>
          <a:xfrm>
            <a:off x="1042988" y="3836037"/>
            <a:ext cx="0" cy="5390056"/>
          </a:xfrm>
          <a:prstGeom prst="line">
            <a:avLst/>
          </a:prstGeom>
          <a:ln w="28575" cap="rnd">
            <a:solidFill>
              <a:srgbClr val="000000"/>
            </a:solidFill>
            <a:prstDash val="solid"/>
            <a:headEnd type="none" w="sm" len="sm"/>
            <a:tailEnd type="none" w="sm" len="sm"/>
          </a:ln>
        </p:spPr>
        <p:txBody>
          <a:bodyPr/>
          <a:lstStyle/>
          <a:p>
            <a:endParaRPr lang="fr-FR"/>
          </a:p>
        </p:txBody>
      </p:sp>
      <p:grpSp>
        <p:nvGrpSpPr>
          <p:cNvPr id="12" name="Group 12">
            <a:extLst>
              <a:ext uri="{FF2B5EF4-FFF2-40B4-BE49-F238E27FC236}">
                <a16:creationId xmlns:a16="http://schemas.microsoft.com/office/drawing/2014/main" id="{3A33D2E9-6D8B-E696-EC90-CBF62FBE8636}"/>
              </a:ext>
            </a:extLst>
          </p:cNvPr>
          <p:cNvGrpSpPr/>
          <p:nvPr/>
        </p:nvGrpSpPr>
        <p:grpSpPr>
          <a:xfrm>
            <a:off x="10869484" y="1028700"/>
            <a:ext cx="129901" cy="8229600"/>
            <a:chOff x="0" y="0"/>
            <a:chExt cx="34213" cy="2167467"/>
          </a:xfrm>
        </p:grpSpPr>
        <p:sp>
          <p:nvSpPr>
            <p:cNvPr id="13" name="Freeform 13">
              <a:extLst>
                <a:ext uri="{FF2B5EF4-FFF2-40B4-BE49-F238E27FC236}">
                  <a16:creationId xmlns:a16="http://schemas.microsoft.com/office/drawing/2014/main" id="{7F620B7A-6F87-7714-4229-40BEA0C4BB4C}"/>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4" name="TextBox 14">
              <a:extLst>
                <a:ext uri="{FF2B5EF4-FFF2-40B4-BE49-F238E27FC236}">
                  <a16:creationId xmlns:a16="http://schemas.microsoft.com/office/drawing/2014/main" id="{388E2F62-31E2-9378-34D3-960812A1AA07}"/>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sp>
        <p:nvSpPr>
          <p:cNvPr id="15" name="TextBox 15">
            <a:extLst>
              <a:ext uri="{FF2B5EF4-FFF2-40B4-BE49-F238E27FC236}">
                <a16:creationId xmlns:a16="http://schemas.microsoft.com/office/drawing/2014/main" id="{161DB47B-6D76-E1AA-B7F1-C37E3B6DB47B}"/>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21</a:t>
            </a:r>
          </a:p>
        </p:txBody>
      </p:sp>
      <p:sp>
        <p:nvSpPr>
          <p:cNvPr id="16" name="TextBox 16">
            <a:extLst>
              <a:ext uri="{FF2B5EF4-FFF2-40B4-BE49-F238E27FC236}">
                <a16:creationId xmlns:a16="http://schemas.microsoft.com/office/drawing/2014/main" id="{B31AEA41-BC60-AFE5-3747-0BF6E95B3964}"/>
              </a:ext>
            </a:extLst>
          </p:cNvPr>
          <p:cNvSpPr txBox="1"/>
          <p:nvPr/>
        </p:nvSpPr>
        <p:spPr>
          <a:xfrm>
            <a:off x="1028700" y="9502733"/>
            <a:ext cx="3271790" cy="283209"/>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www.reallygreatsite.com</a:t>
            </a:r>
          </a:p>
        </p:txBody>
      </p:sp>
    </p:spTree>
    <p:extLst>
      <p:ext uri="{BB962C8B-B14F-4D97-AF65-F5344CB8AC3E}">
        <p14:creationId xmlns:p14="http://schemas.microsoft.com/office/powerpoint/2010/main" val="2330462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C0F0A"/>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8115300" cy="8229600"/>
          </a:xfrm>
          <a:custGeom>
            <a:avLst/>
            <a:gdLst/>
            <a:ahLst/>
            <a:cxnLst/>
            <a:rect l="l" t="t" r="r" b="b"/>
            <a:pathLst>
              <a:path w="8115300" h="8229600">
                <a:moveTo>
                  <a:pt x="0" y="0"/>
                </a:moveTo>
                <a:lnTo>
                  <a:pt x="8115300" y="0"/>
                </a:lnTo>
                <a:lnTo>
                  <a:pt x="8115300" y="8229600"/>
                </a:lnTo>
                <a:lnTo>
                  <a:pt x="0" y="8229600"/>
                </a:lnTo>
                <a:lnTo>
                  <a:pt x="0" y="0"/>
                </a:lnTo>
                <a:close/>
              </a:path>
            </a:pathLst>
          </a:custGeom>
          <a:blipFill>
            <a:blip r:embed="rId2"/>
            <a:stretch>
              <a:fillRect r="-51922"/>
            </a:stretch>
          </a:blipFill>
        </p:spPr>
        <p:txBody>
          <a:bodyPr/>
          <a:lstStyle/>
          <a:p>
            <a:endParaRPr lang="fr-FR"/>
          </a:p>
        </p:txBody>
      </p:sp>
      <p:sp>
        <p:nvSpPr>
          <p:cNvPr id="3" name="TextBox 3"/>
          <p:cNvSpPr txBox="1"/>
          <p:nvPr/>
        </p:nvSpPr>
        <p:spPr>
          <a:xfrm>
            <a:off x="9488715" y="3711414"/>
            <a:ext cx="8194859" cy="2024396"/>
          </a:xfrm>
          <a:prstGeom prst="rect">
            <a:avLst/>
          </a:prstGeom>
        </p:spPr>
        <p:txBody>
          <a:bodyPr lIns="0" tIns="0" rIns="0" bIns="0" rtlCol="0" anchor="t">
            <a:spAutoFit/>
          </a:bodyPr>
          <a:lstStyle/>
          <a:p>
            <a:pPr algn="ctr">
              <a:lnSpc>
                <a:spcPts val="16519"/>
              </a:lnSpc>
            </a:pPr>
            <a:r>
              <a:rPr lang="en-US" sz="11799" b="1" spc="-755">
                <a:solidFill>
                  <a:srgbClr val="FFFFFF"/>
                </a:solidFill>
                <a:latin typeface="Open Sans 2 Bold"/>
                <a:ea typeface="Open Sans 2 Bold"/>
                <a:cs typeface="Open Sans 2 Bold"/>
                <a:sym typeface="Open Sans 2 Bold"/>
              </a:rPr>
              <a:t>MERCI !</a:t>
            </a:r>
          </a:p>
        </p:txBody>
      </p:sp>
      <p:sp>
        <p:nvSpPr>
          <p:cNvPr id="4" name="TextBox 4"/>
          <p:cNvSpPr txBox="1"/>
          <p:nvPr/>
        </p:nvSpPr>
        <p:spPr>
          <a:xfrm>
            <a:off x="10177736" y="5754860"/>
            <a:ext cx="6816817" cy="300339"/>
          </a:xfrm>
          <a:prstGeom prst="rect">
            <a:avLst/>
          </a:prstGeom>
        </p:spPr>
        <p:txBody>
          <a:bodyPr lIns="0" tIns="0" rIns="0" bIns="0" rtlCol="0" anchor="t">
            <a:spAutoFit/>
          </a:bodyPr>
          <a:lstStyle/>
          <a:p>
            <a:pPr algn="ctr">
              <a:lnSpc>
                <a:spcPts val="2341"/>
              </a:lnSpc>
            </a:pPr>
            <a:r>
              <a:rPr lang="en-US" sz="2109">
                <a:solidFill>
                  <a:srgbClr val="FFFFFF"/>
                </a:solidFill>
                <a:latin typeface="Open Sans 2"/>
                <a:ea typeface="Open Sans 2"/>
                <a:cs typeface="Open Sans 2"/>
                <a:sym typeface="Open Sans 2"/>
              </a:rPr>
              <a:t>www.reallygreatsite.com</a:t>
            </a:r>
          </a:p>
        </p:txBody>
      </p:sp>
      <p:sp>
        <p:nvSpPr>
          <p:cNvPr id="5" name="TextBox 5"/>
          <p:cNvSpPr txBox="1"/>
          <p:nvPr/>
        </p:nvSpPr>
        <p:spPr>
          <a:xfrm>
            <a:off x="11578850" y="7466485"/>
            <a:ext cx="4014588" cy="648433"/>
          </a:xfrm>
          <a:prstGeom prst="rect">
            <a:avLst/>
          </a:prstGeom>
        </p:spPr>
        <p:txBody>
          <a:bodyPr lIns="0" tIns="0" rIns="0" bIns="0" rtlCol="0" anchor="t">
            <a:spAutoFit/>
          </a:bodyPr>
          <a:lstStyle/>
          <a:p>
            <a:pPr algn="ctr">
              <a:lnSpc>
                <a:spcPts val="5209"/>
              </a:lnSpc>
            </a:pPr>
            <a:r>
              <a:rPr lang="en-US" sz="3721" b="1">
                <a:solidFill>
                  <a:srgbClr val="FFFFFF"/>
                </a:solidFill>
                <a:latin typeface="Open Sans 2 Bold"/>
                <a:ea typeface="Open Sans 2 Bold"/>
                <a:cs typeface="Open Sans 2 Bold"/>
                <a:sym typeface="Open Sans 2 Bold"/>
              </a:rPr>
              <a:t>Suivez-nous !</a:t>
            </a:r>
          </a:p>
        </p:txBody>
      </p:sp>
      <p:sp>
        <p:nvSpPr>
          <p:cNvPr id="6" name="TextBox 6"/>
          <p:cNvSpPr txBox="1"/>
          <p:nvPr/>
        </p:nvSpPr>
        <p:spPr>
          <a:xfrm>
            <a:off x="11950249" y="8599868"/>
            <a:ext cx="3271790" cy="264159"/>
          </a:xfrm>
          <a:prstGeom prst="rect">
            <a:avLst/>
          </a:prstGeom>
        </p:spPr>
        <p:txBody>
          <a:bodyPr lIns="0" tIns="0" rIns="0" bIns="0" rtlCol="0" anchor="t">
            <a:spAutoFit/>
          </a:bodyPr>
          <a:lstStyle/>
          <a:p>
            <a:pPr algn="ctr">
              <a:lnSpc>
                <a:spcPts val="2240"/>
              </a:lnSpc>
            </a:pPr>
            <a:r>
              <a:rPr lang="en-US" sz="1600">
                <a:solidFill>
                  <a:srgbClr val="FFFFFF"/>
                </a:solidFill>
                <a:latin typeface="Open Sans 2"/>
                <a:ea typeface="Open Sans 2"/>
                <a:cs typeface="Open Sans 2"/>
                <a:sym typeface="Open Sans 2"/>
              </a:rPr>
              <a:t>@reallygreatsite</a:t>
            </a:r>
          </a:p>
        </p:txBody>
      </p:sp>
      <p:grpSp>
        <p:nvGrpSpPr>
          <p:cNvPr id="7" name="Group 7"/>
          <p:cNvGrpSpPr/>
          <p:nvPr/>
        </p:nvGrpSpPr>
        <p:grpSpPr>
          <a:xfrm>
            <a:off x="9144000" y="1028700"/>
            <a:ext cx="129901" cy="8229600"/>
            <a:chOff x="0" y="0"/>
            <a:chExt cx="34213" cy="2167467"/>
          </a:xfrm>
        </p:grpSpPr>
        <p:sp>
          <p:nvSpPr>
            <p:cNvPr id="8" name="Freeform 8"/>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FFFFFF"/>
            </a:solidFill>
          </p:spPr>
          <p:txBody>
            <a:bodyPr/>
            <a:lstStyle/>
            <a:p>
              <a:endParaRPr lang="fr-FR"/>
            </a:p>
          </p:txBody>
        </p:sp>
        <p:sp>
          <p:nvSpPr>
            <p:cNvPr id="9" name="TextBox 9"/>
            <p:cNvSpPr txBox="1"/>
            <p:nvPr/>
          </p:nvSpPr>
          <p:spPr>
            <a:xfrm>
              <a:off x="0" y="-28575"/>
              <a:ext cx="34213" cy="2196042"/>
            </a:xfrm>
            <a:prstGeom prst="rect">
              <a:avLst/>
            </a:prstGeom>
          </p:spPr>
          <p:txBody>
            <a:bodyPr lIns="50800" tIns="50800" rIns="50800" bIns="50800" rtlCol="0" anchor="ctr"/>
            <a:lstStyle/>
            <a:p>
              <a:pPr algn="ctr">
                <a:lnSpc>
                  <a:spcPts val="2240"/>
                </a:lnSpc>
              </a:pPr>
              <a:endParaRPr/>
            </a:p>
          </p:txBody>
        </p:sp>
      </p:grpSp>
      <p:grpSp>
        <p:nvGrpSpPr>
          <p:cNvPr id="10" name="Group 10"/>
          <p:cNvGrpSpPr/>
          <p:nvPr/>
        </p:nvGrpSpPr>
        <p:grpSpPr>
          <a:xfrm>
            <a:off x="12626744" y="1422973"/>
            <a:ext cx="1918800" cy="353152"/>
            <a:chOff x="0" y="0"/>
            <a:chExt cx="2558400" cy="470870"/>
          </a:xfrm>
        </p:grpSpPr>
        <p:sp>
          <p:nvSpPr>
            <p:cNvPr id="11" name="TextBox 11"/>
            <p:cNvSpPr txBox="1"/>
            <p:nvPr/>
          </p:nvSpPr>
          <p:spPr>
            <a:xfrm>
              <a:off x="464478" y="9062"/>
              <a:ext cx="2093922" cy="415453"/>
            </a:xfrm>
            <a:prstGeom prst="rect">
              <a:avLst/>
            </a:prstGeom>
          </p:spPr>
          <p:txBody>
            <a:bodyPr lIns="0" tIns="0" rIns="0" bIns="0" rtlCol="0" anchor="t">
              <a:spAutoFit/>
            </a:bodyPr>
            <a:lstStyle/>
            <a:p>
              <a:pPr algn="r">
                <a:lnSpc>
                  <a:spcPts val="2638"/>
                </a:lnSpc>
              </a:pPr>
              <a:r>
                <a:rPr lang="en-US" sz="1884">
                  <a:solidFill>
                    <a:srgbClr val="FFFFFF"/>
                  </a:solidFill>
                  <a:latin typeface="Open Sans 2"/>
                  <a:ea typeface="Open Sans 2"/>
                  <a:cs typeface="Open Sans 2"/>
                  <a:sym typeface="Open Sans 2"/>
                </a:rPr>
                <a:t>CONCORDIA</a:t>
              </a:r>
            </a:p>
          </p:txBody>
        </p:sp>
        <p:sp>
          <p:nvSpPr>
            <p:cNvPr id="12" name="Freeform 12"/>
            <p:cNvSpPr/>
            <p:nvPr/>
          </p:nvSpPr>
          <p:spPr>
            <a:xfrm>
              <a:off x="0" y="0"/>
              <a:ext cx="464478" cy="470870"/>
            </a:xfrm>
            <a:custGeom>
              <a:avLst/>
              <a:gdLst/>
              <a:ahLst/>
              <a:cxnLst/>
              <a:rect l="l" t="t" r="r" b="b"/>
              <a:pathLst>
                <a:path w="464478" h="470870">
                  <a:moveTo>
                    <a:pt x="0" y="0"/>
                  </a:moveTo>
                  <a:lnTo>
                    <a:pt x="464478" y="0"/>
                  </a:lnTo>
                  <a:lnTo>
                    <a:pt x="464478" y="470870"/>
                  </a:lnTo>
                  <a:lnTo>
                    <a:pt x="0" y="470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AEC"/>
        </a:solidFill>
        <a:effectLst/>
      </p:bgPr>
    </p:bg>
    <p:spTree>
      <p:nvGrpSpPr>
        <p:cNvPr id="1" name="">
          <a:extLst>
            <a:ext uri="{FF2B5EF4-FFF2-40B4-BE49-F238E27FC236}">
              <a16:creationId xmlns:a16="http://schemas.microsoft.com/office/drawing/2014/main" id="{EBAB816D-57A8-E540-E90F-BF253D275C19}"/>
            </a:ext>
          </a:extLst>
        </p:cNvPr>
        <p:cNvGrpSpPr/>
        <p:nvPr/>
      </p:nvGrpSpPr>
      <p:grpSpPr>
        <a:xfrm>
          <a:off x="0" y="0"/>
          <a:ext cx="0" cy="0"/>
          <a:chOff x="0" y="0"/>
          <a:chExt cx="0" cy="0"/>
        </a:xfrm>
      </p:grpSpPr>
      <p:sp>
        <p:nvSpPr>
          <p:cNvPr id="18" name="Freeform 2">
            <a:extLst>
              <a:ext uri="{FF2B5EF4-FFF2-40B4-BE49-F238E27FC236}">
                <a16:creationId xmlns:a16="http://schemas.microsoft.com/office/drawing/2014/main" id="{79AE41F2-2BC9-8D20-7C75-D7744C3A925C}"/>
              </a:ext>
            </a:extLst>
          </p:cNvPr>
          <p:cNvSpPr/>
          <p:nvPr/>
        </p:nvSpPr>
        <p:spPr>
          <a:xfrm rot="11880000">
            <a:off x="-2532323" y="-224589"/>
            <a:ext cx="6963026"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TextBox 4">
            <a:extLst>
              <a:ext uri="{FF2B5EF4-FFF2-40B4-BE49-F238E27FC236}">
                <a16:creationId xmlns:a16="http://schemas.microsoft.com/office/drawing/2014/main" id="{4D4B2C65-177E-6458-DF3C-4C70E06CC071}"/>
              </a:ext>
            </a:extLst>
          </p:cNvPr>
          <p:cNvSpPr txBox="1"/>
          <p:nvPr/>
        </p:nvSpPr>
        <p:spPr>
          <a:xfrm>
            <a:off x="7444382" y="3277466"/>
            <a:ext cx="8097449" cy="1141338"/>
          </a:xfrm>
          <a:prstGeom prst="rect">
            <a:avLst/>
          </a:prstGeom>
        </p:spPr>
        <p:txBody>
          <a:bodyPr lIns="0" tIns="0" rIns="0" bIns="0" rtlCol="0" anchor="t">
            <a:spAutoFit/>
          </a:bodyPr>
          <a:lstStyle/>
          <a:p>
            <a:pPr>
              <a:lnSpc>
                <a:spcPts val="8872"/>
              </a:lnSpc>
            </a:pPr>
            <a:r>
              <a:rPr lang="en-US" sz="7950" b="1">
                <a:solidFill>
                  <a:srgbClr val="000000"/>
                </a:solidFill>
                <a:latin typeface="Century Gothic Paneuropean Bold"/>
                <a:cs typeface="Century Gothic Paneuropean Bold"/>
                <a:sym typeface="Century Gothic Paneuropean Bold"/>
              </a:rPr>
              <a:t>ISA - 99</a:t>
            </a:r>
            <a:endParaRPr lang="en-US"/>
          </a:p>
        </p:txBody>
      </p:sp>
      <p:sp>
        <p:nvSpPr>
          <p:cNvPr id="11" name="AutoShape 11">
            <a:extLst>
              <a:ext uri="{FF2B5EF4-FFF2-40B4-BE49-F238E27FC236}">
                <a16:creationId xmlns:a16="http://schemas.microsoft.com/office/drawing/2014/main" id="{F7B879DF-4570-006A-7B9B-7FD3A05C1F54}"/>
              </a:ext>
            </a:extLst>
          </p:cNvPr>
          <p:cNvSpPr/>
          <p:nvPr/>
        </p:nvSpPr>
        <p:spPr>
          <a:xfrm>
            <a:off x="6119689" y="3271959"/>
            <a:ext cx="0" cy="5390056"/>
          </a:xfrm>
          <a:prstGeom prst="line">
            <a:avLst/>
          </a:prstGeom>
          <a:ln w="28575" cap="rnd">
            <a:solidFill>
              <a:srgbClr val="000000"/>
            </a:solidFill>
            <a:prstDash val="solid"/>
            <a:headEnd type="none" w="sm" len="sm"/>
            <a:tailEnd type="none" w="sm" len="sm"/>
          </a:ln>
        </p:spPr>
        <p:txBody>
          <a:bodyPr/>
          <a:lstStyle/>
          <a:p>
            <a:endParaRPr lang="fr-FR"/>
          </a:p>
        </p:txBody>
      </p:sp>
      <p:grpSp>
        <p:nvGrpSpPr>
          <p:cNvPr id="12" name="Group 12">
            <a:extLst>
              <a:ext uri="{FF2B5EF4-FFF2-40B4-BE49-F238E27FC236}">
                <a16:creationId xmlns:a16="http://schemas.microsoft.com/office/drawing/2014/main" id="{3A13E0BA-FBD1-A136-1F38-A981D6CF125D}"/>
              </a:ext>
            </a:extLst>
          </p:cNvPr>
          <p:cNvGrpSpPr/>
          <p:nvPr/>
        </p:nvGrpSpPr>
        <p:grpSpPr>
          <a:xfrm>
            <a:off x="12873445" y="434934"/>
            <a:ext cx="129901" cy="8229600"/>
            <a:chOff x="0" y="0"/>
            <a:chExt cx="34213" cy="2167467"/>
          </a:xfrm>
        </p:grpSpPr>
        <p:sp>
          <p:nvSpPr>
            <p:cNvPr id="13" name="Freeform 13">
              <a:extLst>
                <a:ext uri="{FF2B5EF4-FFF2-40B4-BE49-F238E27FC236}">
                  <a16:creationId xmlns:a16="http://schemas.microsoft.com/office/drawing/2014/main" id="{4DD51534-6E44-8FED-EA75-368ACAAB97C7}"/>
                </a:ext>
              </a:extLst>
            </p:cNvPr>
            <p:cNvSpPr/>
            <p:nvPr/>
          </p:nvSpPr>
          <p:spPr>
            <a:xfrm>
              <a:off x="0" y="0"/>
              <a:ext cx="34213" cy="2167467"/>
            </a:xfrm>
            <a:custGeom>
              <a:avLst/>
              <a:gdLst/>
              <a:ahLst/>
              <a:cxnLst/>
              <a:rect l="l" t="t" r="r" b="b"/>
              <a:pathLst>
                <a:path w="34213" h="2167467">
                  <a:moveTo>
                    <a:pt x="0" y="0"/>
                  </a:moveTo>
                  <a:lnTo>
                    <a:pt x="34213" y="0"/>
                  </a:lnTo>
                  <a:lnTo>
                    <a:pt x="34213" y="2167467"/>
                  </a:lnTo>
                  <a:lnTo>
                    <a:pt x="0" y="2167467"/>
                  </a:lnTo>
                  <a:close/>
                </a:path>
              </a:pathLst>
            </a:custGeom>
            <a:solidFill>
              <a:srgbClr val="ED3E20"/>
            </a:solidFill>
          </p:spPr>
          <p:txBody>
            <a:bodyPr/>
            <a:lstStyle/>
            <a:p>
              <a:endParaRPr lang="fr-FR"/>
            </a:p>
          </p:txBody>
        </p:sp>
        <p:sp>
          <p:nvSpPr>
            <p:cNvPr id="14" name="TextBox 14">
              <a:extLst>
                <a:ext uri="{FF2B5EF4-FFF2-40B4-BE49-F238E27FC236}">
                  <a16:creationId xmlns:a16="http://schemas.microsoft.com/office/drawing/2014/main" id="{B9C5F269-8F42-2790-39B8-90682BC28E98}"/>
                </a:ext>
              </a:extLst>
            </p:cNvPr>
            <p:cNvSpPr txBox="1"/>
            <p:nvPr/>
          </p:nvSpPr>
          <p:spPr>
            <a:xfrm>
              <a:off x="0" y="-47625"/>
              <a:ext cx="34213" cy="2215092"/>
            </a:xfrm>
            <a:prstGeom prst="rect">
              <a:avLst/>
            </a:prstGeom>
          </p:spPr>
          <p:txBody>
            <a:bodyPr lIns="50800" tIns="50800" rIns="50800" bIns="50800" rtlCol="0" anchor="ctr"/>
            <a:lstStyle/>
            <a:p>
              <a:pPr algn="ctr">
                <a:lnSpc>
                  <a:spcPts val="2240"/>
                </a:lnSpc>
              </a:pPr>
              <a:endParaRPr/>
            </a:p>
          </p:txBody>
        </p:sp>
      </p:grpSp>
      <p:grpSp>
        <p:nvGrpSpPr>
          <p:cNvPr id="8" name="Group 8">
            <a:extLst>
              <a:ext uri="{FF2B5EF4-FFF2-40B4-BE49-F238E27FC236}">
                <a16:creationId xmlns:a16="http://schemas.microsoft.com/office/drawing/2014/main" id="{9EBA26EF-3CBA-7D55-339B-7AA13C85A30E}"/>
              </a:ext>
            </a:extLst>
          </p:cNvPr>
          <p:cNvGrpSpPr/>
          <p:nvPr/>
        </p:nvGrpSpPr>
        <p:grpSpPr>
          <a:xfrm>
            <a:off x="14008314" y="903499"/>
            <a:ext cx="670144" cy="4042924"/>
            <a:chOff x="0" y="-47625"/>
            <a:chExt cx="201656" cy="1216576"/>
          </a:xfrm>
        </p:grpSpPr>
        <p:sp>
          <p:nvSpPr>
            <p:cNvPr id="6" name="Freeform 9">
              <a:extLst>
                <a:ext uri="{FF2B5EF4-FFF2-40B4-BE49-F238E27FC236}">
                  <a16:creationId xmlns:a16="http://schemas.microsoft.com/office/drawing/2014/main" id="{83F60F2A-7494-2626-A9A1-E52AD06E8035}"/>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000000"/>
            </a:solidFill>
          </p:spPr>
          <p:txBody>
            <a:bodyPr/>
            <a:lstStyle/>
            <a:p>
              <a:endParaRPr lang="fr-FR"/>
            </a:p>
          </p:txBody>
        </p:sp>
        <p:sp>
          <p:nvSpPr>
            <p:cNvPr id="7" name="TextBox 10">
              <a:extLst>
                <a:ext uri="{FF2B5EF4-FFF2-40B4-BE49-F238E27FC236}">
                  <a16:creationId xmlns:a16="http://schemas.microsoft.com/office/drawing/2014/main" id="{2F2810DE-F6B3-F63D-1B45-A198508597CD}"/>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grpSp>
        <p:nvGrpSpPr>
          <p:cNvPr id="16" name="Group 22">
            <a:extLst>
              <a:ext uri="{FF2B5EF4-FFF2-40B4-BE49-F238E27FC236}">
                <a16:creationId xmlns:a16="http://schemas.microsoft.com/office/drawing/2014/main" id="{10A14648-D89B-8834-5D28-BA44EE58AA34}"/>
              </a:ext>
            </a:extLst>
          </p:cNvPr>
          <p:cNvGrpSpPr/>
          <p:nvPr/>
        </p:nvGrpSpPr>
        <p:grpSpPr>
          <a:xfrm>
            <a:off x="13999265" y="5897295"/>
            <a:ext cx="670144" cy="2414350"/>
            <a:chOff x="0" y="-47625"/>
            <a:chExt cx="201656" cy="1216576"/>
          </a:xfrm>
        </p:grpSpPr>
        <p:sp>
          <p:nvSpPr>
            <p:cNvPr id="10" name="Freeform 23">
              <a:extLst>
                <a:ext uri="{FF2B5EF4-FFF2-40B4-BE49-F238E27FC236}">
                  <a16:creationId xmlns:a16="http://schemas.microsoft.com/office/drawing/2014/main" id="{DE914C09-FB86-030E-156B-F1C7A29C8215}"/>
                </a:ext>
              </a:extLst>
            </p:cNvPr>
            <p:cNvSpPr/>
            <p:nvPr/>
          </p:nvSpPr>
          <p:spPr>
            <a:xfrm>
              <a:off x="0" y="0"/>
              <a:ext cx="201656" cy="1168951"/>
            </a:xfrm>
            <a:custGeom>
              <a:avLst/>
              <a:gdLst/>
              <a:ahLst/>
              <a:cxnLst/>
              <a:rect l="l" t="t" r="r" b="b"/>
              <a:pathLst>
                <a:path w="201656" h="1168951">
                  <a:moveTo>
                    <a:pt x="0" y="0"/>
                  </a:moveTo>
                  <a:lnTo>
                    <a:pt x="201656" y="0"/>
                  </a:lnTo>
                  <a:lnTo>
                    <a:pt x="201656" y="1168951"/>
                  </a:lnTo>
                  <a:lnTo>
                    <a:pt x="0" y="1168951"/>
                  </a:lnTo>
                  <a:close/>
                </a:path>
              </a:pathLst>
            </a:custGeom>
            <a:solidFill>
              <a:srgbClr val="ED3E20"/>
            </a:solidFill>
          </p:spPr>
          <p:txBody>
            <a:bodyPr/>
            <a:lstStyle/>
            <a:p>
              <a:endParaRPr lang="fr-FR"/>
            </a:p>
          </p:txBody>
        </p:sp>
        <p:sp>
          <p:nvSpPr>
            <p:cNvPr id="15" name="TextBox 24">
              <a:extLst>
                <a:ext uri="{FF2B5EF4-FFF2-40B4-BE49-F238E27FC236}">
                  <a16:creationId xmlns:a16="http://schemas.microsoft.com/office/drawing/2014/main" id="{3AA57711-F495-863D-0B9D-9C453807F76E}"/>
                </a:ext>
              </a:extLst>
            </p:cNvPr>
            <p:cNvSpPr txBox="1"/>
            <p:nvPr/>
          </p:nvSpPr>
          <p:spPr>
            <a:xfrm>
              <a:off x="0" y="-47625"/>
              <a:ext cx="201656" cy="1216576"/>
            </a:xfrm>
            <a:prstGeom prst="rect">
              <a:avLst/>
            </a:prstGeom>
          </p:spPr>
          <p:txBody>
            <a:bodyPr lIns="50800" tIns="50800" rIns="50800" bIns="50800" rtlCol="0" anchor="ctr"/>
            <a:lstStyle/>
            <a:p>
              <a:pPr algn="ctr">
                <a:lnSpc>
                  <a:spcPts val="2240"/>
                </a:lnSpc>
              </a:pPr>
              <a:endParaRPr/>
            </a:p>
          </p:txBody>
        </p:sp>
      </p:grpSp>
      <p:sp>
        <p:nvSpPr>
          <p:cNvPr id="19" name="TextBox 23">
            <a:extLst>
              <a:ext uri="{FF2B5EF4-FFF2-40B4-BE49-F238E27FC236}">
                <a16:creationId xmlns:a16="http://schemas.microsoft.com/office/drawing/2014/main" id="{9AAE6E77-1829-DED6-225C-AF52AAFADF77}"/>
              </a:ext>
            </a:extLst>
          </p:cNvPr>
          <p:cNvSpPr txBox="1"/>
          <p:nvPr/>
        </p:nvSpPr>
        <p:spPr>
          <a:xfrm>
            <a:off x="9321622" y="9554928"/>
            <a:ext cx="10017083"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Organimes</a:t>
            </a:r>
            <a:r>
              <a:rPr lang="en-US" sz="2850" b="1">
                <a:solidFill>
                  <a:srgbClr val="BFBFBD"/>
                </a:solidFill>
                <a:latin typeface="Open Sans 2 Bold"/>
                <a:ea typeface="Open Sans 2 Bold"/>
                <a:cs typeface="Open Sans 2 Bold"/>
              </a:rPr>
              <a:t> de </a:t>
            </a:r>
            <a:r>
              <a:rPr lang="en-US" sz="2850" b="1" err="1">
                <a:solidFill>
                  <a:srgbClr val="BFBFBD"/>
                </a:solidFill>
                <a:latin typeface="Open Sans 2 Bold"/>
                <a:ea typeface="Open Sans 2 Bold"/>
                <a:cs typeface="Open Sans 2 Bold"/>
              </a:rPr>
              <a:t>normes</a:t>
            </a:r>
            <a:r>
              <a:rPr lang="en-US" sz="2850" b="1">
                <a:solidFill>
                  <a:srgbClr val="BFBFBD"/>
                </a:solidFill>
                <a:latin typeface="Open Sans 2 Bold"/>
                <a:ea typeface="Open Sans 2 Bold"/>
                <a:cs typeface="Open Sans 2 Bold"/>
              </a:rPr>
              <a:t> – </a:t>
            </a:r>
            <a:r>
              <a:rPr lang="en-US" sz="2850" b="1" err="1">
                <a:solidFill>
                  <a:srgbClr val="BFBFBD"/>
                </a:solidFill>
                <a:latin typeface="Open Sans 2 Bold"/>
                <a:ea typeface="Open Sans 2 Bold"/>
                <a:cs typeface="Open Sans 2 Bold"/>
              </a:rPr>
              <a:t>Présentation</a:t>
            </a:r>
            <a:r>
              <a:rPr lang="en-US" sz="2850" b="1">
                <a:solidFill>
                  <a:srgbClr val="BFBFBD"/>
                </a:solidFill>
                <a:latin typeface="Open Sans 2 Bold"/>
                <a:ea typeface="Open Sans 2 Bold"/>
                <a:cs typeface="Open Sans 2 Bold"/>
              </a:rPr>
              <a:t> ISA </a:t>
            </a:r>
          </a:p>
        </p:txBody>
      </p:sp>
    </p:spTree>
    <p:extLst>
      <p:ext uri="{BB962C8B-B14F-4D97-AF65-F5344CB8AC3E}">
        <p14:creationId xmlns:p14="http://schemas.microsoft.com/office/powerpoint/2010/main" val="3781198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7090-71A0-63D3-C94E-3F5CDE0234A5}"/>
            </a:ext>
          </a:extLst>
        </p:cNvPr>
        <p:cNvGrpSpPr/>
        <p:nvPr/>
      </p:nvGrpSpPr>
      <p:grpSpPr>
        <a:xfrm>
          <a:off x="0" y="0"/>
          <a:ext cx="0" cy="0"/>
          <a:chOff x="0" y="0"/>
          <a:chExt cx="0" cy="0"/>
        </a:xfrm>
      </p:grpSpPr>
      <p:sp>
        <p:nvSpPr>
          <p:cNvPr id="44" name="Freeform 2">
            <a:extLst>
              <a:ext uri="{FF2B5EF4-FFF2-40B4-BE49-F238E27FC236}">
                <a16:creationId xmlns:a16="http://schemas.microsoft.com/office/drawing/2014/main" id="{0A51B677-2AAA-7A84-68F1-CC01232738B3}"/>
              </a:ext>
            </a:extLst>
          </p:cNvPr>
          <p:cNvSpPr/>
          <p:nvPr/>
        </p:nvSpPr>
        <p:spPr>
          <a:xfrm rot="4320000">
            <a:off x="9406965" y="3827138"/>
            <a:ext cx="6992714" cy="13390434"/>
          </a:xfrm>
          <a:custGeom>
            <a:avLst/>
            <a:gdLst/>
            <a:ahLst/>
            <a:cxnLst/>
            <a:rect l="l" t="t" r="r" b="b"/>
            <a:pathLst>
              <a:path w="6963026" h="13390434">
                <a:moveTo>
                  <a:pt x="0" y="0"/>
                </a:moveTo>
                <a:lnTo>
                  <a:pt x="6963026" y="0"/>
                </a:lnTo>
                <a:lnTo>
                  <a:pt x="6963026" y="13390435"/>
                </a:lnTo>
                <a:lnTo>
                  <a:pt x="0" y="1339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2" name="Group 2">
            <a:extLst>
              <a:ext uri="{FF2B5EF4-FFF2-40B4-BE49-F238E27FC236}">
                <a16:creationId xmlns:a16="http://schemas.microsoft.com/office/drawing/2014/main" id="{B5F3BA39-B830-2E51-B51C-7C343AEA1E6D}"/>
              </a:ext>
            </a:extLst>
          </p:cNvPr>
          <p:cNvGrpSpPr/>
          <p:nvPr/>
        </p:nvGrpSpPr>
        <p:grpSpPr>
          <a:xfrm>
            <a:off x="-164415" y="-164415"/>
            <a:ext cx="18616829" cy="3308351"/>
            <a:chOff x="0" y="0"/>
            <a:chExt cx="4903198" cy="871335"/>
          </a:xfrm>
        </p:grpSpPr>
        <p:sp>
          <p:nvSpPr>
            <p:cNvPr id="3" name="Freeform 3">
              <a:extLst>
                <a:ext uri="{FF2B5EF4-FFF2-40B4-BE49-F238E27FC236}">
                  <a16:creationId xmlns:a16="http://schemas.microsoft.com/office/drawing/2014/main" id="{955CF093-373D-0798-98E1-4E60EF160AC9}"/>
                </a:ext>
              </a:extLst>
            </p:cNvPr>
            <p:cNvSpPr/>
            <p:nvPr/>
          </p:nvSpPr>
          <p:spPr>
            <a:xfrm>
              <a:off x="0" y="0"/>
              <a:ext cx="4903198" cy="871335"/>
            </a:xfrm>
            <a:custGeom>
              <a:avLst/>
              <a:gdLst/>
              <a:ahLst/>
              <a:cxnLst/>
              <a:rect l="l" t="t" r="r" b="b"/>
              <a:pathLst>
                <a:path w="4903198" h="871335">
                  <a:moveTo>
                    <a:pt x="0" y="0"/>
                  </a:moveTo>
                  <a:lnTo>
                    <a:pt x="4903198" y="0"/>
                  </a:lnTo>
                  <a:lnTo>
                    <a:pt x="4903198" y="871335"/>
                  </a:lnTo>
                  <a:lnTo>
                    <a:pt x="0" y="871335"/>
                  </a:lnTo>
                  <a:close/>
                </a:path>
              </a:pathLst>
            </a:custGeom>
            <a:solidFill>
              <a:srgbClr val="F4F3F3"/>
            </a:solidFill>
          </p:spPr>
          <p:txBody>
            <a:bodyPr/>
            <a:lstStyle/>
            <a:p>
              <a:endParaRPr lang="fr-FR"/>
            </a:p>
          </p:txBody>
        </p:sp>
        <p:sp>
          <p:nvSpPr>
            <p:cNvPr id="4" name="TextBox 4">
              <a:extLst>
                <a:ext uri="{FF2B5EF4-FFF2-40B4-BE49-F238E27FC236}">
                  <a16:creationId xmlns:a16="http://schemas.microsoft.com/office/drawing/2014/main" id="{765A4152-14A3-8D94-D233-E5209136780A}"/>
                </a:ext>
              </a:extLst>
            </p:cNvPr>
            <p:cNvSpPr txBox="1"/>
            <p:nvPr/>
          </p:nvSpPr>
          <p:spPr>
            <a:xfrm>
              <a:off x="0" y="-47625"/>
              <a:ext cx="4903198" cy="918960"/>
            </a:xfrm>
            <a:prstGeom prst="rect">
              <a:avLst/>
            </a:prstGeom>
          </p:spPr>
          <p:txBody>
            <a:bodyPr lIns="50800" tIns="50800" rIns="50800" bIns="50800" rtlCol="0" anchor="ctr"/>
            <a:lstStyle/>
            <a:p>
              <a:pPr algn="ctr">
                <a:lnSpc>
                  <a:spcPts val="2240"/>
                </a:lnSpc>
              </a:pPr>
              <a:endParaRPr/>
            </a:p>
          </p:txBody>
        </p:sp>
      </p:grpSp>
      <p:sp>
        <p:nvSpPr>
          <p:cNvPr id="8" name="AutoShape 8">
            <a:extLst>
              <a:ext uri="{FF2B5EF4-FFF2-40B4-BE49-F238E27FC236}">
                <a16:creationId xmlns:a16="http://schemas.microsoft.com/office/drawing/2014/main" id="{A299E808-C706-FF3B-BB37-D8D9D2314A7A}"/>
              </a:ext>
            </a:extLst>
          </p:cNvPr>
          <p:cNvSpPr/>
          <p:nvPr/>
        </p:nvSpPr>
        <p:spPr>
          <a:xfrm flipH="1">
            <a:off x="17268825" y="3639236"/>
            <a:ext cx="0" cy="5507422"/>
          </a:xfrm>
          <a:prstGeom prst="line">
            <a:avLst/>
          </a:prstGeom>
          <a:ln w="19050" cap="flat">
            <a:solidFill>
              <a:srgbClr val="ED3E20"/>
            </a:solidFill>
            <a:prstDash val="solid"/>
            <a:headEnd type="none" w="sm" len="sm"/>
            <a:tailEnd type="none" w="sm" len="sm"/>
          </a:ln>
        </p:spPr>
        <p:txBody>
          <a:bodyPr/>
          <a:lstStyle/>
          <a:p>
            <a:endParaRPr lang="fr-FR"/>
          </a:p>
        </p:txBody>
      </p:sp>
      <p:sp>
        <p:nvSpPr>
          <p:cNvPr id="39" name="TextBox 39">
            <a:extLst>
              <a:ext uri="{FF2B5EF4-FFF2-40B4-BE49-F238E27FC236}">
                <a16:creationId xmlns:a16="http://schemas.microsoft.com/office/drawing/2014/main" id="{F5F4DB94-7FB7-D1F9-E977-0E2FE268C69B}"/>
              </a:ext>
            </a:extLst>
          </p:cNvPr>
          <p:cNvSpPr txBox="1"/>
          <p:nvPr/>
        </p:nvSpPr>
        <p:spPr>
          <a:xfrm>
            <a:off x="1058388" y="1071005"/>
            <a:ext cx="10548641" cy="847476"/>
          </a:xfrm>
          <a:prstGeom prst="rect">
            <a:avLst/>
          </a:prstGeom>
        </p:spPr>
        <p:txBody>
          <a:bodyPr wrap="square" lIns="0" tIns="0" rIns="0" bIns="0" rtlCol="0" anchor="t">
            <a:spAutoFit/>
          </a:bodyPr>
          <a:lstStyle/>
          <a:p>
            <a:pPr>
              <a:lnSpc>
                <a:spcPts val="6541"/>
              </a:lnSpc>
            </a:pPr>
            <a:r>
              <a:rPr lang="en-US" sz="6600" b="1" err="1">
                <a:solidFill>
                  <a:srgbClr val="000000"/>
                </a:solidFill>
                <a:latin typeface="Century Gothic Paneuropean Bold"/>
                <a:cs typeface="Century Gothic Paneuropean Bold"/>
                <a:sym typeface="Century Gothic Paneuropean Bold"/>
              </a:rPr>
              <a:t>Présentation</a:t>
            </a:r>
            <a:r>
              <a:rPr lang="en-US" sz="6600" b="1">
                <a:solidFill>
                  <a:srgbClr val="000000"/>
                </a:solidFill>
                <a:latin typeface="Century Gothic Paneuropean Bold"/>
                <a:cs typeface="Century Gothic Paneuropean Bold"/>
                <a:sym typeface="Century Gothic Paneuropean Bold"/>
              </a:rPr>
              <a:t> de </a:t>
            </a:r>
            <a:r>
              <a:rPr lang="en-US" sz="6600" b="1" err="1">
                <a:solidFill>
                  <a:srgbClr val="000000"/>
                </a:solidFill>
                <a:latin typeface="Century Gothic Paneuropean Bold"/>
                <a:cs typeface="Century Gothic Paneuropean Bold"/>
                <a:sym typeface="Century Gothic Paneuropean Bold"/>
              </a:rPr>
              <a:t>l'IEC</a:t>
            </a:r>
            <a:endParaRPr lang="en-US" sz="6600" err="1">
              <a:ea typeface="Calibri"/>
              <a:cs typeface="Calibri"/>
            </a:endParaRPr>
          </a:p>
        </p:txBody>
      </p:sp>
      <p:sp>
        <p:nvSpPr>
          <p:cNvPr id="40" name="TextBox 40">
            <a:extLst>
              <a:ext uri="{FF2B5EF4-FFF2-40B4-BE49-F238E27FC236}">
                <a16:creationId xmlns:a16="http://schemas.microsoft.com/office/drawing/2014/main" id="{25AEE22D-04D0-4CD8-B535-E2C146E3887A}"/>
              </a:ext>
            </a:extLst>
          </p:cNvPr>
          <p:cNvSpPr txBox="1"/>
          <p:nvPr/>
        </p:nvSpPr>
        <p:spPr>
          <a:xfrm>
            <a:off x="2108672" y="1995254"/>
            <a:ext cx="8999572" cy="377155"/>
          </a:xfrm>
          <a:prstGeom prst="rect">
            <a:avLst/>
          </a:prstGeom>
        </p:spPr>
        <p:txBody>
          <a:bodyPr lIns="0" tIns="0" rIns="0" bIns="0" rtlCol="0" anchor="t">
            <a:spAutoFit/>
          </a:bodyPr>
          <a:lstStyle/>
          <a:p>
            <a:pPr>
              <a:lnSpc>
                <a:spcPts val="2800"/>
              </a:lnSpc>
            </a:pPr>
            <a:r>
              <a:rPr lang="en-US" sz="3200" b="1">
                <a:solidFill>
                  <a:srgbClr val="000000"/>
                </a:solidFill>
                <a:latin typeface="Open Sans 1 Bold"/>
                <a:ea typeface="Open Sans 1 Bold"/>
                <a:cs typeface="Open Sans 1 Bold"/>
                <a:sym typeface="Open Sans 1 Bold"/>
              </a:rPr>
              <a:t>International Electronical Commission</a:t>
            </a:r>
            <a:endParaRPr lang="en-US" sz="3200">
              <a:ea typeface="Calibri"/>
              <a:cs typeface="Calibri"/>
            </a:endParaRPr>
          </a:p>
        </p:txBody>
      </p:sp>
      <p:sp>
        <p:nvSpPr>
          <p:cNvPr id="41" name="TextBox 41">
            <a:extLst>
              <a:ext uri="{FF2B5EF4-FFF2-40B4-BE49-F238E27FC236}">
                <a16:creationId xmlns:a16="http://schemas.microsoft.com/office/drawing/2014/main" id="{CB6C9C47-C1E7-66DE-887B-D1D27B07D98E}"/>
              </a:ext>
            </a:extLst>
          </p:cNvPr>
          <p:cNvSpPr txBox="1"/>
          <p:nvPr/>
        </p:nvSpPr>
        <p:spPr>
          <a:xfrm>
            <a:off x="16762948" y="9462727"/>
            <a:ext cx="496352" cy="323214"/>
          </a:xfrm>
          <a:prstGeom prst="rect">
            <a:avLst/>
          </a:prstGeom>
        </p:spPr>
        <p:txBody>
          <a:bodyPr lIns="0" tIns="0" rIns="0" bIns="0" rtlCol="0" anchor="t">
            <a:spAutoFit/>
          </a:bodyPr>
          <a:lstStyle/>
          <a:p>
            <a:pPr algn="r">
              <a:lnSpc>
                <a:spcPts val="2660"/>
              </a:lnSpc>
            </a:pPr>
            <a:r>
              <a:rPr lang="en-US" sz="1900">
                <a:solidFill>
                  <a:srgbClr val="000000"/>
                </a:solidFill>
                <a:latin typeface="Open Sans 1"/>
                <a:ea typeface="Open Sans 1"/>
                <a:cs typeface="Open Sans 1"/>
                <a:sym typeface="Open Sans 1"/>
              </a:rPr>
              <a:t>11</a:t>
            </a:r>
          </a:p>
        </p:txBody>
      </p:sp>
      <p:sp>
        <p:nvSpPr>
          <p:cNvPr id="46" name="TextBox 23">
            <a:extLst>
              <a:ext uri="{FF2B5EF4-FFF2-40B4-BE49-F238E27FC236}">
                <a16:creationId xmlns:a16="http://schemas.microsoft.com/office/drawing/2014/main" id="{FD7E12E5-FE1C-8180-DCCF-4066606A3C17}"/>
              </a:ext>
            </a:extLst>
          </p:cNvPr>
          <p:cNvSpPr txBox="1"/>
          <p:nvPr/>
        </p:nvSpPr>
        <p:spPr>
          <a:xfrm>
            <a:off x="251843" y="9792434"/>
            <a:ext cx="10017083" cy="99323"/>
          </a:xfrm>
          <a:prstGeom prst="rect">
            <a:avLst/>
          </a:prstGeom>
        </p:spPr>
        <p:txBody>
          <a:bodyPr wrap="square" lIns="0" tIns="0" rIns="0" bIns="0" rtlCol="0" anchor="t">
            <a:spAutoFit/>
          </a:bodyPr>
          <a:lstStyle/>
          <a:p>
            <a:pPr>
              <a:lnSpc>
                <a:spcPct val="0"/>
              </a:lnSpc>
            </a:pPr>
            <a:r>
              <a:rPr lang="en-US" sz="2850" b="1" err="1">
                <a:solidFill>
                  <a:srgbClr val="BFBFBD"/>
                </a:solidFill>
                <a:latin typeface="Open Sans 2 Bold"/>
                <a:ea typeface="Open Sans 2 Bold"/>
                <a:cs typeface="Open Sans 2 Bold"/>
              </a:rPr>
              <a:t>Organimes</a:t>
            </a:r>
            <a:r>
              <a:rPr lang="en-US" sz="2850" b="1">
                <a:solidFill>
                  <a:srgbClr val="BFBFBD"/>
                </a:solidFill>
                <a:latin typeface="Open Sans 2 Bold"/>
                <a:ea typeface="Open Sans 2 Bold"/>
                <a:cs typeface="Open Sans 2 Bold"/>
              </a:rPr>
              <a:t> de </a:t>
            </a:r>
            <a:r>
              <a:rPr lang="en-US" sz="2850" b="1" err="1">
                <a:solidFill>
                  <a:srgbClr val="BFBFBD"/>
                </a:solidFill>
                <a:latin typeface="Open Sans 2 Bold"/>
                <a:ea typeface="Open Sans 2 Bold"/>
                <a:cs typeface="Open Sans 2 Bold"/>
              </a:rPr>
              <a:t>normes</a:t>
            </a:r>
            <a:r>
              <a:rPr lang="en-US" sz="2850" b="1">
                <a:solidFill>
                  <a:srgbClr val="BFBFBD"/>
                </a:solidFill>
                <a:latin typeface="Open Sans 2 Bold"/>
                <a:ea typeface="Open Sans 2 Bold"/>
                <a:cs typeface="Open Sans 2 Bold"/>
              </a:rPr>
              <a:t> – </a:t>
            </a:r>
            <a:r>
              <a:rPr lang="en-US" sz="2850" b="1" err="1">
                <a:solidFill>
                  <a:srgbClr val="BFBFBD"/>
                </a:solidFill>
                <a:latin typeface="Open Sans 2 Bold"/>
                <a:ea typeface="Open Sans 2 Bold"/>
                <a:cs typeface="Open Sans 2 Bold"/>
              </a:rPr>
              <a:t>Présentation</a:t>
            </a:r>
            <a:r>
              <a:rPr lang="en-US" sz="2850" b="1">
                <a:solidFill>
                  <a:srgbClr val="BFBFBD"/>
                </a:solidFill>
                <a:latin typeface="Open Sans 2 Bold"/>
                <a:ea typeface="Open Sans 2 Bold"/>
                <a:cs typeface="Open Sans 2 Bold"/>
              </a:rPr>
              <a:t> IEC </a:t>
            </a:r>
          </a:p>
        </p:txBody>
      </p:sp>
      <p:sp>
        <p:nvSpPr>
          <p:cNvPr id="5" name="TextBox 4">
            <a:extLst>
              <a:ext uri="{FF2B5EF4-FFF2-40B4-BE49-F238E27FC236}">
                <a16:creationId xmlns:a16="http://schemas.microsoft.com/office/drawing/2014/main" id="{8075CE33-CFE7-5656-3D32-379AB67E452A}"/>
              </a:ext>
            </a:extLst>
          </p:cNvPr>
          <p:cNvSpPr txBox="1"/>
          <p:nvPr/>
        </p:nvSpPr>
        <p:spPr>
          <a:xfrm>
            <a:off x="1139198" y="3808762"/>
            <a:ext cx="9126187" cy="26449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Arial"/>
              <a:buChar char="•"/>
            </a:pPr>
            <a:r>
              <a:rPr lang="en-US" sz="2150" b="1" err="1">
                <a:latin typeface="Open Sans 2"/>
                <a:ea typeface="Open Sans 2"/>
                <a:cs typeface="Open Sans 2"/>
              </a:rPr>
              <a:t>Fondé</a:t>
            </a:r>
            <a:r>
              <a:rPr lang="en-US" sz="2150" b="1">
                <a:latin typeface="Open Sans 2"/>
                <a:ea typeface="Open Sans 2"/>
                <a:cs typeface="Open Sans 2"/>
              </a:rPr>
              <a:t> </a:t>
            </a:r>
            <a:r>
              <a:rPr lang="en-US" sz="2150" b="1" err="1">
                <a:latin typeface="Open Sans 2"/>
                <a:ea typeface="Open Sans 2"/>
                <a:cs typeface="Open Sans 2"/>
              </a:rPr>
              <a:t>en</a:t>
            </a:r>
            <a:r>
              <a:rPr lang="en-US" sz="2150" b="1">
                <a:latin typeface="Open Sans 2"/>
                <a:ea typeface="Open Sans 2"/>
                <a:cs typeface="Open Sans 2"/>
              </a:rPr>
              <a:t> 1906 à Genève (Suisse)</a:t>
            </a:r>
            <a:endParaRPr lang="en-US">
              <a:ea typeface="Calibri"/>
              <a:cs typeface="Calibri"/>
            </a:endParaRPr>
          </a:p>
          <a:p>
            <a:pPr marL="285750" indent="-285750">
              <a:lnSpc>
                <a:spcPct val="200000"/>
              </a:lnSpc>
              <a:buFont typeface="Arial"/>
              <a:buChar char="•"/>
            </a:pPr>
            <a:r>
              <a:rPr lang="en-US" sz="2150" b="1" err="1">
                <a:latin typeface="Open Sans 2"/>
                <a:ea typeface="Open Sans 2"/>
                <a:cs typeface="Open Sans 2"/>
              </a:rPr>
              <a:t>Publie</a:t>
            </a:r>
            <a:r>
              <a:rPr lang="en-US" sz="2150" b="1">
                <a:latin typeface="Open Sans 2"/>
                <a:ea typeface="Open Sans 2"/>
                <a:cs typeface="Open Sans 2"/>
              </a:rPr>
              <a:t> des </a:t>
            </a:r>
            <a:r>
              <a:rPr lang="en-US" sz="2150" b="1" err="1">
                <a:latin typeface="Open Sans 2"/>
                <a:ea typeface="Open Sans 2"/>
                <a:cs typeface="Open Sans 2"/>
              </a:rPr>
              <a:t>normes</a:t>
            </a:r>
            <a:r>
              <a:rPr lang="en-US" sz="2150" b="1">
                <a:latin typeface="Open Sans 2"/>
                <a:ea typeface="Open Sans 2"/>
                <a:cs typeface="Open Sans 2"/>
              </a:rPr>
              <a:t> techniques </a:t>
            </a:r>
            <a:r>
              <a:rPr lang="en-US" sz="2150" b="1" err="1">
                <a:latin typeface="Open Sans 2"/>
                <a:ea typeface="Open Sans 2"/>
                <a:cs typeface="Open Sans 2"/>
              </a:rPr>
              <a:t>mondiales</a:t>
            </a:r>
            <a:endParaRPr lang="en-US" sz="2150" b="1">
              <a:latin typeface="Open Sans 2"/>
              <a:ea typeface="Open Sans 2"/>
              <a:cs typeface="Open Sans 2"/>
            </a:endParaRPr>
          </a:p>
          <a:p>
            <a:pPr marL="285750" indent="-285750">
              <a:lnSpc>
                <a:spcPct val="200000"/>
              </a:lnSpc>
              <a:buFont typeface="Arial"/>
              <a:buChar char="•"/>
            </a:pPr>
            <a:r>
              <a:rPr lang="en-US" sz="2150" b="1">
                <a:latin typeface="Open Sans 2"/>
                <a:ea typeface="Open Sans 2"/>
                <a:cs typeface="Open Sans 2"/>
              </a:rPr>
              <a:t>Travaille avec des experts et </a:t>
            </a:r>
            <a:r>
              <a:rPr lang="en-US" sz="2150" b="1" err="1">
                <a:latin typeface="Open Sans 2"/>
                <a:ea typeface="Open Sans 2"/>
                <a:cs typeface="Open Sans 2"/>
              </a:rPr>
              <a:t>comités</a:t>
            </a:r>
            <a:r>
              <a:rPr lang="en-US" sz="2150" b="1">
                <a:latin typeface="Open Sans 2"/>
                <a:ea typeface="Open Sans 2"/>
                <a:cs typeface="Open Sans 2"/>
              </a:rPr>
              <a:t> </a:t>
            </a:r>
            <a:r>
              <a:rPr lang="en-US" sz="2150" b="1" err="1">
                <a:latin typeface="Open Sans 2"/>
                <a:ea typeface="Open Sans 2"/>
                <a:cs typeface="Open Sans 2"/>
              </a:rPr>
              <a:t>nationaux</a:t>
            </a:r>
            <a:endParaRPr lang="en-US" sz="2150" b="1">
              <a:latin typeface="Open Sans 2"/>
              <a:ea typeface="Open Sans 2"/>
              <a:cs typeface="Open Sans 2"/>
            </a:endParaRPr>
          </a:p>
          <a:p>
            <a:pPr marL="285750" indent="-285750">
              <a:lnSpc>
                <a:spcPct val="200000"/>
              </a:lnSpc>
              <a:buFont typeface="Arial"/>
              <a:buChar char="•"/>
            </a:pPr>
            <a:r>
              <a:rPr lang="en-US" sz="2150" b="1">
                <a:latin typeface="Open Sans 2"/>
                <a:ea typeface="Open Sans 2"/>
                <a:cs typeface="Open Sans 2"/>
              </a:rPr>
              <a:t>Donne à </a:t>
            </a:r>
            <a:r>
              <a:rPr lang="en-US" sz="2150" b="1" err="1">
                <a:latin typeface="Open Sans 2"/>
                <a:ea typeface="Open Sans 2"/>
                <a:cs typeface="Open Sans 2"/>
              </a:rPr>
              <a:t>une</a:t>
            </a:r>
            <a:r>
              <a:rPr lang="en-US" sz="2150" b="1">
                <a:latin typeface="Open Sans 2"/>
                <a:ea typeface="Open Sans 2"/>
                <a:cs typeface="Open Sans 2"/>
              </a:rPr>
              <a:t> </a:t>
            </a:r>
            <a:r>
              <a:rPr lang="en-US" sz="2150" b="1" err="1">
                <a:latin typeface="Open Sans 2"/>
                <a:ea typeface="Open Sans 2"/>
                <a:cs typeface="Open Sans 2"/>
              </a:rPr>
              <a:t>norme</a:t>
            </a:r>
            <a:r>
              <a:rPr lang="en-US" sz="2150" b="1">
                <a:latin typeface="Open Sans 2"/>
                <a:ea typeface="Open Sans 2"/>
                <a:cs typeface="Open Sans 2"/>
              </a:rPr>
              <a:t> </a:t>
            </a:r>
            <a:r>
              <a:rPr lang="en-US" sz="2150" b="1" err="1">
                <a:latin typeface="Open Sans 2"/>
                <a:ea typeface="Open Sans 2"/>
                <a:cs typeface="Open Sans 2"/>
              </a:rPr>
              <a:t>sa</a:t>
            </a:r>
            <a:r>
              <a:rPr lang="en-US" sz="2150" b="1">
                <a:latin typeface="Open Sans 2"/>
                <a:ea typeface="Open Sans 2"/>
                <a:cs typeface="Open Sans 2"/>
              </a:rPr>
              <a:t> reconnaissance </a:t>
            </a:r>
            <a:r>
              <a:rPr lang="en-US" sz="2150" b="1" err="1">
                <a:latin typeface="Open Sans 2"/>
                <a:ea typeface="Open Sans 2"/>
                <a:cs typeface="Open Sans 2"/>
              </a:rPr>
              <a:t>internationale</a:t>
            </a:r>
            <a:endParaRPr lang="en-US" sz="2150" b="1">
              <a:latin typeface="Open Sans 2"/>
              <a:ea typeface="Open Sans 2"/>
              <a:cs typeface="Open Sans 2"/>
            </a:endParaRPr>
          </a:p>
        </p:txBody>
      </p:sp>
    </p:spTree>
    <p:extLst>
      <p:ext uri="{BB962C8B-B14F-4D97-AF65-F5344CB8AC3E}">
        <p14:creationId xmlns:p14="http://schemas.microsoft.com/office/powerpoint/2010/main" val="2523994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4694EC5713F44987666A053B304F06" ma:contentTypeVersion="3" ma:contentTypeDescription="Create a new document." ma:contentTypeScope="" ma:versionID="a8032c9cd64d3c218bd0f9162c5db3de">
  <xsd:schema xmlns:xsd="http://www.w3.org/2001/XMLSchema" xmlns:xs="http://www.w3.org/2001/XMLSchema" xmlns:p="http://schemas.microsoft.com/office/2006/metadata/properties" xmlns:ns2="803ff5b6-567a-403c-9fdf-848305b109fe" targetNamespace="http://schemas.microsoft.com/office/2006/metadata/properties" ma:root="true" ma:fieldsID="247db52f6e78f8aeb8611bc8234612c4" ns2:_="">
    <xsd:import namespace="803ff5b6-567a-403c-9fdf-848305b109fe"/>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ff5b6-567a-403c-9fdf-848305b109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AF26E4-0CAC-49D1-8A95-09FD12A3F601}"/>
</file>

<file path=customXml/itemProps2.xml><?xml version="1.0" encoding="utf-8"?>
<ds:datastoreItem xmlns:ds="http://schemas.openxmlformats.org/officeDocument/2006/customXml" ds:itemID="{637CA251-606B-437F-ADF5-4FFE289A2D5D}"/>
</file>

<file path=customXml/itemProps3.xml><?xml version="1.0" encoding="utf-8"?>
<ds:datastoreItem xmlns:ds="http://schemas.openxmlformats.org/officeDocument/2006/customXml" ds:itemID="{75A51042-4183-431F-B165-5F0F25A6A566}"/>
</file>

<file path=docProps/app.xml><?xml version="1.0" encoding="utf-8"?>
<Properties xmlns="http://schemas.openxmlformats.org/officeDocument/2006/extended-properties" xmlns:vt="http://schemas.openxmlformats.org/officeDocument/2006/docPropsVTypes">
  <TotalTime>0</TotalTime>
  <Words>4579</Words>
  <Application>Microsoft Office PowerPoint</Application>
  <PresentationFormat>Personnalisé</PresentationFormat>
  <Paragraphs>833</Paragraphs>
  <Slides>71</Slides>
  <Notes>0</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71</vt:i4>
      </vt:variant>
    </vt:vector>
  </HeadingPairs>
  <TitlesOfParts>
    <vt:vector size="91" baseType="lpstr">
      <vt:lpstr>Poppins Semi-Bold</vt:lpstr>
      <vt:lpstr>Open Sans 1 Bold</vt:lpstr>
      <vt:lpstr>Century Gothic Paneuropean Bold</vt:lpstr>
      <vt:lpstr>Aptos</vt:lpstr>
      <vt:lpstr>Montserrat Bold</vt:lpstr>
      <vt:lpstr>Anton</vt:lpstr>
      <vt:lpstr>Arial</vt:lpstr>
      <vt:lpstr>Open Sans 2</vt:lpstr>
      <vt:lpstr>Glacial Indifference</vt:lpstr>
      <vt:lpstr>Open Sans 2 Bold</vt:lpstr>
      <vt:lpstr>Poppins</vt:lpstr>
      <vt:lpstr>Calibri,Sans-Serif</vt:lpstr>
      <vt:lpstr>Open Sans 1 Semi-Bold</vt:lpstr>
      <vt:lpstr>Arial,Sans-Serif</vt:lpstr>
      <vt:lpstr>Open Sans 1 Italics</vt:lpstr>
      <vt:lpstr>Calibri</vt:lpstr>
      <vt:lpstr>Poppins Bold</vt:lpstr>
      <vt:lpstr>Century Gothic</vt:lpstr>
      <vt:lpstr>Open Sans 1</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BangChan</dc:creator>
  <cp:lastModifiedBy>cyril parnet</cp:lastModifiedBy>
  <cp:revision>15</cp:revision>
  <dcterms:created xsi:type="dcterms:W3CDTF">2006-08-16T00:00:00Z</dcterms:created>
  <dcterms:modified xsi:type="dcterms:W3CDTF">2025-06-18T16:24:14Z</dcterms:modified>
  <dc:identifier>DAGoekMkXoU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0x010100504694EC5713F44987666A053B304F06</vt:lpwstr>
  </property>
</Properties>
</file>